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4" r:id="rId2"/>
    <p:sldMasterId id="2147483652" r:id="rId3"/>
    <p:sldMasterId id="2147483653" r:id="rId4"/>
    <p:sldMasterId id="2147484019" r:id="rId5"/>
  </p:sldMasterIdLst>
  <p:notesMasterIdLst>
    <p:notesMasterId r:id="rId160"/>
  </p:notesMasterIdLst>
  <p:handoutMasterIdLst>
    <p:handoutMasterId r:id="rId161"/>
  </p:handoutMasterIdLst>
  <p:sldIdLst>
    <p:sldId id="323" r:id="rId6"/>
    <p:sldId id="931" r:id="rId7"/>
    <p:sldId id="692" r:id="rId8"/>
    <p:sldId id="413" r:id="rId9"/>
    <p:sldId id="932" r:id="rId10"/>
    <p:sldId id="719" r:id="rId11"/>
    <p:sldId id="720" r:id="rId12"/>
    <p:sldId id="487" r:id="rId13"/>
    <p:sldId id="424" r:id="rId14"/>
    <p:sldId id="441" r:id="rId15"/>
    <p:sldId id="936" r:id="rId16"/>
    <p:sldId id="937" r:id="rId17"/>
    <p:sldId id="938" r:id="rId18"/>
    <p:sldId id="939" r:id="rId19"/>
    <p:sldId id="940" r:id="rId20"/>
    <p:sldId id="941" r:id="rId21"/>
    <p:sldId id="447" r:id="rId22"/>
    <p:sldId id="827" r:id="rId23"/>
    <p:sldId id="721" r:id="rId24"/>
    <p:sldId id="933" r:id="rId25"/>
    <p:sldId id="934" r:id="rId26"/>
    <p:sldId id="722" r:id="rId27"/>
    <p:sldId id="723" r:id="rId28"/>
    <p:sldId id="724" r:id="rId29"/>
    <p:sldId id="725" r:id="rId30"/>
    <p:sldId id="679" r:id="rId31"/>
    <p:sldId id="935" r:id="rId32"/>
    <p:sldId id="698" r:id="rId33"/>
    <p:sldId id="730" r:id="rId34"/>
    <p:sldId id="731" r:id="rId35"/>
    <p:sldId id="732" r:id="rId36"/>
    <p:sldId id="514" r:id="rId37"/>
    <p:sldId id="733" r:id="rId38"/>
    <p:sldId id="635" r:id="rId39"/>
    <p:sldId id="685" r:id="rId40"/>
    <p:sldId id="738" r:id="rId41"/>
    <p:sldId id="944" r:id="rId42"/>
    <p:sldId id="945" r:id="rId43"/>
    <p:sldId id="946" r:id="rId44"/>
    <p:sldId id="947" r:id="rId45"/>
    <p:sldId id="948" r:id="rId46"/>
    <p:sldId id="949" r:id="rId47"/>
    <p:sldId id="950" r:id="rId48"/>
    <p:sldId id="515" r:id="rId49"/>
    <p:sldId id="739" r:id="rId50"/>
    <p:sldId id="943" r:id="rId51"/>
    <p:sldId id="539" r:id="rId52"/>
    <p:sldId id="548" r:id="rId53"/>
    <p:sldId id="699" r:id="rId54"/>
    <p:sldId id="694" r:id="rId55"/>
    <p:sldId id="696" r:id="rId56"/>
    <p:sldId id="689" r:id="rId57"/>
    <p:sldId id="745" r:id="rId58"/>
    <p:sldId id="744" r:id="rId59"/>
    <p:sldId id="532" r:id="rId60"/>
    <p:sldId id="703" r:id="rId61"/>
    <p:sldId id="704" r:id="rId62"/>
    <p:sldId id="743" r:id="rId63"/>
    <p:sldId id="951" r:id="rId64"/>
    <p:sldId id="702" r:id="rId65"/>
    <p:sldId id="535" r:id="rId66"/>
    <p:sldId id="747" r:id="rId67"/>
    <p:sldId id="668" r:id="rId68"/>
    <p:sldId id="681" r:id="rId69"/>
    <p:sldId id="828" r:id="rId70"/>
    <p:sldId id="829" r:id="rId71"/>
    <p:sldId id="830" r:id="rId72"/>
    <p:sldId id="831" r:id="rId73"/>
    <p:sldId id="832" r:id="rId74"/>
    <p:sldId id="833" r:id="rId75"/>
    <p:sldId id="834" r:id="rId76"/>
    <p:sldId id="835" r:id="rId77"/>
    <p:sldId id="836" r:id="rId78"/>
    <p:sldId id="837" r:id="rId79"/>
    <p:sldId id="838" r:id="rId80"/>
    <p:sldId id="839" r:id="rId81"/>
    <p:sldId id="840" r:id="rId82"/>
    <p:sldId id="841" r:id="rId83"/>
    <p:sldId id="842" r:id="rId84"/>
    <p:sldId id="843" r:id="rId85"/>
    <p:sldId id="845" r:id="rId86"/>
    <p:sldId id="846" r:id="rId87"/>
    <p:sldId id="848" r:id="rId88"/>
    <p:sldId id="849" r:id="rId89"/>
    <p:sldId id="852" r:id="rId90"/>
    <p:sldId id="853" r:id="rId91"/>
    <p:sldId id="854" r:id="rId92"/>
    <p:sldId id="855" r:id="rId93"/>
    <p:sldId id="856" r:id="rId94"/>
    <p:sldId id="857" r:id="rId95"/>
    <p:sldId id="858" r:id="rId96"/>
    <p:sldId id="860" r:id="rId97"/>
    <p:sldId id="952" r:id="rId98"/>
    <p:sldId id="861" r:id="rId99"/>
    <p:sldId id="862" r:id="rId100"/>
    <p:sldId id="863" r:id="rId101"/>
    <p:sldId id="864" r:id="rId102"/>
    <p:sldId id="866" r:id="rId103"/>
    <p:sldId id="867" r:id="rId104"/>
    <p:sldId id="953" r:id="rId105"/>
    <p:sldId id="954" r:id="rId106"/>
    <p:sldId id="869" r:id="rId107"/>
    <p:sldId id="870" r:id="rId108"/>
    <p:sldId id="871" r:id="rId109"/>
    <p:sldId id="872" r:id="rId110"/>
    <p:sldId id="873" r:id="rId111"/>
    <p:sldId id="874" r:id="rId112"/>
    <p:sldId id="877" r:id="rId113"/>
    <p:sldId id="878" r:id="rId114"/>
    <p:sldId id="879" r:id="rId115"/>
    <p:sldId id="880" r:id="rId116"/>
    <p:sldId id="881" r:id="rId117"/>
    <p:sldId id="882" r:id="rId118"/>
    <p:sldId id="883" r:id="rId119"/>
    <p:sldId id="884" r:id="rId120"/>
    <p:sldId id="885" r:id="rId121"/>
    <p:sldId id="886" r:id="rId122"/>
    <p:sldId id="887" r:id="rId123"/>
    <p:sldId id="888" r:id="rId124"/>
    <p:sldId id="889" r:id="rId125"/>
    <p:sldId id="891" r:id="rId126"/>
    <p:sldId id="893" r:id="rId127"/>
    <p:sldId id="894" r:id="rId128"/>
    <p:sldId id="895" r:id="rId129"/>
    <p:sldId id="896" r:id="rId130"/>
    <p:sldId id="955" r:id="rId131"/>
    <p:sldId id="897" r:id="rId132"/>
    <p:sldId id="898" r:id="rId133"/>
    <p:sldId id="899" r:id="rId134"/>
    <p:sldId id="900" r:id="rId135"/>
    <p:sldId id="901" r:id="rId136"/>
    <p:sldId id="902" r:id="rId137"/>
    <p:sldId id="903" r:id="rId138"/>
    <p:sldId id="904" r:id="rId139"/>
    <p:sldId id="905" r:id="rId140"/>
    <p:sldId id="906" r:id="rId141"/>
    <p:sldId id="907" r:id="rId142"/>
    <p:sldId id="908" r:id="rId143"/>
    <p:sldId id="909" r:id="rId144"/>
    <p:sldId id="912" r:id="rId145"/>
    <p:sldId id="913" r:id="rId146"/>
    <p:sldId id="914" r:id="rId147"/>
    <p:sldId id="917" r:id="rId148"/>
    <p:sldId id="918" r:id="rId149"/>
    <p:sldId id="919" r:id="rId150"/>
    <p:sldId id="920" r:id="rId151"/>
    <p:sldId id="921" r:id="rId152"/>
    <p:sldId id="922" r:id="rId153"/>
    <p:sldId id="923" r:id="rId154"/>
    <p:sldId id="924" r:id="rId155"/>
    <p:sldId id="925" r:id="rId156"/>
    <p:sldId id="926" r:id="rId157"/>
    <p:sldId id="929" r:id="rId158"/>
    <p:sldId id="930" r:id="rId159"/>
  </p:sldIdLst>
  <p:sldSz cx="9144000" cy="6858000" type="screen4x3"/>
  <p:notesSz cx="6858000" cy="9296400"/>
  <p:defaultTextStyle>
    <a:defPPr>
      <a:defRPr lang="en-US"/>
    </a:defPPr>
    <a:lvl1pPr algn="l" rtl="0" fontAlgn="base">
      <a:spcBef>
        <a:spcPct val="0"/>
      </a:spcBef>
      <a:spcAft>
        <a:spcPct val="0"/>
      </a:spcAft>
      <a:defRPr sz="2400" kern="1200">
        <a:solidFill>
          <a:schemeClr val="tx1"/>
        </a:solidFill>
        <a:latin typeface="Tahoma" pitchFamily="34" charset="0"/>
        <a:ea typeface="MS PGothic" pitchFamily="34" charset="-128"/>
        <a:cs typeface="+mn-cs"/>
      </a:defRPr>
    </a:lvl1pPr>
    <a:lvl2pPr marL="457200" algn="l" rtl="0" fontAlgn="base">
      <a:spcBef>
        <a:spcPct val="0"/>
      </a:spcBef>
      <a:spcAft>
        <a:spcPct val="0"/>
      </a:spcAft>
      <a:defRPr sz="2400" kern="1200">
        <a:solidFill>
          <a:schemeClr val="tx1"/>
        </a:solidFill>
        <a:latin typeface="Tahoma" pitchFamily="34" charset="0"/>
        <a:ea typeface="MS PGothic" pitchFamily="34" charset="-128"/>
        <a:cs typeface="+mn-cs"/>
      </a:defRPr>
    </a:lvl2pPr>
    <a:lvl3pPr marL="914400" algn="l" rtl="0" fontAlgn="base">
      <a:spcBef>
        <a:spcPct val="0"/>
      </a:spcBef>
      <a:spcAft>
        <a:spcPct val="0"/>
      </a:spcAft>
      <a:defRPr sz="2400" kern="1200">
        <a:solidFill>
          <a:schemeClr val="tx1"/>
        </a:solidFill>
        <a:latin typeface="Tahoma" pitchFamily="34" charset="0"/>
        <a:ea typeface="MS PGothic" pitchFamily="34" charset="-128"/>
        <a:cs typeface="+mn-cs"/>
      </a:defRPr>
    </a:lvl3pPr>
    <a:lvl4pPr marL="1371600" algn="l" rtl="0" fontAlgn="base">
      <a:spcBef>
        <a:spcPct val="0"/>
      </a:spcBef>
      <a:spcAft>
        <a:spcPct val="0"/>
      </a:spcAft>
      <a:defRPr sz="2400" kern="1200">
        <a:solidFill>
          <a:schemeClr val="tx1"/>
        </a:solidFill>
        <a:latin typeface="Tahoma" pitchFamily="34" charset="0"/>
        <a:ea typeface="MS PGothic" pitchFamily="34" charset="-128"/>
        <a:cs typeface="+mn-cs"/>
      </a:defRPr>
    </a:lvl4pPr>
    <a:lvl5pPr marL="1828800" algn="l" rtl="0" fontAlgn="base">
      <a:spcBef>
        <a:spcPct val="0"/>
      </a:spcBef>
      <a:spcAft>
        <a:spcPct val="0"/>
      </a:spcAft>
      <a:defRPr sz="2400" kern="1200">
        <a:solidFill>
          <a:schemeClr val="tx1"/>
        </a:solidFill>
        <a:latin typeface="Tahoma" pitchFamily="34" charset="0"/>
        <a:ea typeface="MS PGothic" pitchFamily="34" charset="-128"/>
        <a:cs typeface="+mn-cs"/>
      </a:defRPr>
    </a:lvl5pPr>
    <a:lvl6pPr marL="2286000" algn="l" defTabSz="914400" rtl="0" eaLnBrk="1" latinLnBrk="0" hangingPunct="1">
      <a:defRPr sz="2400" kern="1200">
        <a:solidFill>
          <a:schemeClr val="tx1"/>
        </a:solidFill>
        <a:latin typeface="Tahoma" pitchFamily="34" charset="0"/>
        <a:ea typeface="MS PGothic" pitchFamily="34" charset="-128"/>
        <a:cs typeface="+mn-cs"/>
      </a:defRPr>
    </a:lvl6pPr>
    <a:lvl7pPr marL="2743200" algn="l" defTabSz="914400" rtl="0" eaLnBrk="1" latinLnBrk="0" hangingPunct="1">
      <a:defRPr sz="2400" kern="1200">
        <a:solidFill>
          <a:schemeClr val="tx1"/>
        </a:solidFill>
        <a:latin typeface="Tahoma" pitchFamily="34" charset="0"/>
        <a:ea typeface="MS PGothic" pitchFamily="34" charset="-128"/>
        <a:cs typeface="+mn-cs"/>
      </a:defRPr>
    </a:lvl7pPr>
    <a:lvl8pPr marL="3200400" algn="l" defTabSz="914400" rtl="0" eaLnBrk="1" latinLnBrk="0" hangingPunct="1">
      <a:defRPr sz="2400" kern="1200">
        <a:solidFill>
          <a:schemeClr val="tx1"/>
        </a:solidFill>
        <a:latin typeface="Tahoma" pitchFamily="34" charset="0"/>
        <a:ea typeface="MS PGothic" pitchFamily="34" charset="-128"/>
        <a:cs typeface="+mn-cs"/>
      </a:defRPr>
    </a:lvl8pPr>
    <a:lvl9pPr marL="3657600" algn="l" defTabSz="914400" rtl="0" eaLnBrk="1" latinLnBrk="0" hangingPunct="1">
      <a:defRPr sz="2400" kern="1200">
        <a:solidFill>
          <a:schemeClr val="tx1"/>
        </a:solidFill>
        <a:latin typeface="Tahoma" pitchFamily="34" charset="0"/>
        <a:ea typeface="MS PGothic"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elicia Juarez" initials="FJ" lastIdx="51" clrIdx="0"/>
  <p:cmAuthor id="1" name="User" initials="U" lastIdx="9" clrIdx="1">
    <p:extLst/>
  </p:cmAuthor>
  <p:cmAuthor id="2" name="Jessica Daws" initials="JD" lastIdx="48"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1" autoAdjust="0"/>
    <p:restoredTop sz="79877" autoAdjust="0"/>
  </p:normalViewPr>
  <p:slideViewPr>
    <p:cSldViewPr>
      <p:cViewPr>
        <p:scale>
          <a:sx n="59" d="100"/>
          <a:sy n="59" d="100"/>
        </p:scale>
        <p:origin x="-1188" y="-678"/>
      </p:cViewPr>
      <p:guideLst>
        <p:guide orient="horz" pos="2160"/>
        <p:guide pos="2880"/>
      </p:guideLst>
    </p:cSldViewPr>
  </p:slideViewPr>
  <p:outlineViewPr>
    <p:cViewPr>
      <p:scale>
        <a:sx n="33" d="100"/>
        <a:sy n="33" d="100"/>
      </p:scale>
      <p:origin x="48" y="24588"/>
    </p:cViewPr>
  </p:outlineViewPr>
  <p:notesTextViewPr>
    <p:cViewPr>
      <p:scale>
        <a:sx n="100" d="100"/>
        <a:sy n="100" d="100"/>
      </p:scale>
      <p:origin x="0" y="0"/>
    </p:cViewPr>
  </p:notesTextViewPr>
  <p:sorterViewPr>
    <p:cViewPr>
      <p:scale>
        <a:sx n="66" d="100"/>
        <a:sy n="66" d="100"/>
      </p:scale>
      <p:origin x="0" y="0"/>
    </p:cViewPr>
  </p:sorterViewPr>
  <p:gridSpacing cx="45720" cy="4572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slide" Target="slides/slide149.xml"/><Relationship Id="rId159" Type="http://schemas.openxmlformats.org/officeDocument/2006/relationships/slide" Target="slides/slide154.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160" Type="http://schemas.openxmlformats.org/officeDocument/2006/relationships/notesMaster" Target="notesMasters/notesMaster1.xml"/><Relationship Id="rId165" Type="http://schemas.openxmlformats.org/officeDocument/2006/relationships/theme" Target="theme/theme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slide" Target="slides/slide15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61" Type="http://schemas.openxmlformats.org/officeDocument/2006/relationships/handoutMaster" Target="handoutMasters/handoutMaster1.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slide" Target="slides/slide143.xml"/><Relationship Id="rId151" Type="http://schemas.openxmlformats.org/officeDocument/2006/relationships/slide" Target="slides/slide146.xml"/><Relationship Id="rId156" Type="http://schemas.openxmlformats.org/officeDocument/2006/relationships/slide" Target="slides/slide151.xml"/><Relationship Id="rId16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29" tIns="45714" rIns="91429" bIns="45714" rtlCol="0"/>
          <a:lstStyle>
            <a:lvl1pPr algn="l">
              <a:defRPr sz="1200">
                <a:latin typeface="Tahoma" charset="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wrap="square" lIns="91429" tIns="45714" rIns="91429" bIns="45714" numCol="1" anchor="t" anchorCtr="0" compatLnSpc="1">
            <a:prstTxWarp prst="textNoShape">
              <a:avLst/>
            </a:prstTxWarp>
          </a:bodyPr>
          <a:lstStyle>
            <a:lvl1pPr algn="r">
              <a:defRPr sz="1200"/>
            </a:lvl1pPr>
          </a:lstStyle>
          <a:p>
            <a:pPr>
              <a:defRPr/>
            </a:pPr>
            <a:fld id="{69E13ABE-0D4D-4439-BDFB-7D026AE94C9C}" type="datetimeFigureOut">
              <a:rPr lang="en-US"/>
              <a:pPr>
                <a:defRPr/>
              </a:pPr>
              <a:t>8/15/2014</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29" tIns="45714" rIns="91429" bIns="45714" rtlCol="0" anchor="b"/>
          <a:lstStyle>
            <a:lvl1pPr algn="l">
              <a:defRPr sz="1200">
                <a:latin typeface="Tahoma" charset="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wrap="square" lIns="91429" tIns="45714" rIns="91429" bIns="45714" numCol="1" anchor="b" anchorCtr="0" compatLnSpc="1">
            <a:prstTxWarp prst="textNoShape">
              <a:avLst/>
            </a:prstTxWarp>
          </a:bodyPr>
          <a:lstStyle>
            <a:lvl1pPr algn="r">
              <a:defRPr sz="1200"/>
            </a:lvl1pPr>
          </a:lstStyle>
          <a:p>
            <a:pPr>
              <a:defRPr/>
            </a:pPr>
            <a:fld id="{C183D0E8-6712-4D5D-A056-F238000DEDBD}" type="slidenum">
              <a:rPr lang="en-US"/>
              <a:pPr>
                <a:defRPr/>
              </a:pPr>
              <a:t>‹#›</a:t>
            </a:fld>
            <a:endParaRPr lang="en-US"/>
          </a:p>
        </p:txBody>
      </p:sp>
    </p:spTree>
    <p:extLst>
      <p:ext uri="{BB962C8B-B14F-4D97-AF65-F5344CB8AC3E}">
        <p14:creationId xmlns:p14="http://schemas.microsoft.com/office/powerpoint/2010/main" val="2661303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497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25497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lvl1pPr algn="r" eaLnBrk="1" hangingPunct="1">
              <a:defRPr sz="1200">
                <a:latin typeface="Arial" charset="0"/>
                <a:ea typeface="+mn-ea"/>
                <a:cs typeface="+mn-cs"/>
              </a:defRPr>
            </a:lvl1pPr>
          </a:lstStyle>
          <a:p>
            <a:pPr>
              <a:defRPr/>
            </a:pPr>
            <a:endParaRPr lang="en-US"/>
          </a:p>
        </p:txBody>
      </p:sp>
      <p:sp>
        <p:nvSpPr>
          <p:cNvPr id="117764" name="Rectangle 4"/>
          <p:cNvSpPr>
            <a:spLocks noGrp="1" noRot="1" noChangeAspect="1" noChangeArrowheads="1" noTextEdit="1"/>
          </p:cNvSpPr>
          <p:nvPr>
            <p:ph type="sldImg" idx="2"/>
          </p:nvPr>
        </p:nvSpPr>
        <p:spPr bwMode="auto">
          <a:xfrm>
            <a:off x="1106488" y="696913"/>
            <a:ext cx="4646612" cy="3486150"/>
          </a:xfrm>
          <a:prstGeom prst="rect">
            <a:avLst/>
          </a:prstGeom>
          <a:noFill/>
          <a:ln w="9525">
            <a:solidFill>
              <a:srgbClr val="000000"/>
            </a:solidFill>
            <a:miter lim="800000"/>
            <a:headEnd/>
            <a:tailEnd/>
          </a:ln>
        </p:spPr>
      </p:sp>
      <p:sp>
        <p:nvSpPr>
          <p:cNvPr id="254981"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29" tIns="45714" rIns="91429" bIns="4571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5498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29" tIns="45714" rIns="91429" bIns="45714" numCol="1" anchor="b"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25498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29" tIns="45714" rIns="91429" bIns="45714" numCol="1" anchor="b" anchorCtr="0" compatLnSpc="1">
            <a:prstTxWarp prst="textNoShape">
              <a:avLst/>
            </a:prstTxWarp>
          </a:bodyPr>
          <a:lstStyle>
            <a:lvl1pPr algn="r">
              <a:defRPr sz="1200">
                <a:latin typeface="Arial" pitchFamily="34" charset="0"/>
              </a:defRPr>
            </a:lvl1pPr>
          </a:lstStyle>
          <a:p>
            <a:pPr>
              <a:defRPr/>
            </a:pPr>
            <a:fld id="{F6C22F81-D391-40D0-9D96-5D75803AF2BC}" type="slidenum">
              <a:rPr lang="en-US"/>
              <a:pPr>
                <a:defRPr/>
              </a:pPr>
              <a:t>‹#›</a:t>
            </a:fld>
            <a:endParaRPr lang="en-US"/>
          </a:p>
        </p:txBody>
      </p:sp>
    </p:spTree>
    <p:extLst>
      <p:ext uri="{BB962C8B-B14F-4D97-AF65-F5344CB8AC3E}">
        <p14:creationId xmlns:p14="http://schemas.microsoft.com/office/powerpoint/2010/main" val="15610920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pbs.org/independentlens/two-spirits/"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washingtonpost.com/local/transgender-at-6-for-tyler-and-his-parents-no-second-thoughts/2013/07/11/eab8b398-ea0f-11e2-a301-ea5a8116d211_story.html"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nccc.georgetown.edu/documents/Final%20LGBTQ%20Checklist.pdf"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a:t>
            </a:fld>
            <a:endParaRPr lang="en-US"/>
          </a:p>
        </p:txBody>
      </p:sp>
    </p:spTree>
    <p:extLst>
      <p:ext uri="{BB962C8B-B14F-4D97-AF65-F5344CB8AC3E}">
        <p14:creationId xmlns:p14="http://schemas.microsoft.com/office/powerpoint/2010/main" val="2415870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Took effect on August 20, 2012</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 Four sets of standards for different types of facilities: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 Juvenile </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The standards define juvenile facilities as “facilities primarily used for the confinement of juveniles pursuant to the juvenile justice system or criminal justice system.” This means that the standards cover places like group homes and shelters in addition to juvenile detention facilities.</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 Adult prisons and jails</a:t>
            </a:r>
            <a:endParaRPr lang="en-US" sz="1200" b="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0" baseline="0" dirty="0" smtClean="0">
                <a:latin typeface="Cambria"/>
                <a:ea typeface="ＭＳ 明朝"/>
                <a:cs typeface="Times New Roman"/>
              </a:rPr>
              <a:t> </a:t>
            </a:r>
            <a:r>
              <a:rPr lang="en-US" sz="1200" b="1" dirty="0" smtClean="0">
                <a:latin typeface="Cambria"/>
                <a:ea typeface="ＭＳ 明朝"/>
                <a:cs typeface="Times New Roman"/>
              </a:rPr>
              <a:t>Lockups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 Community confinement </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Community confinement facilities that house youth are covered by the juvenile facility standards, not the adult community confinement facilities standards.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 Youth in adult facilities are protected by parts of the prison and jail standards</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endParaRPr lang="en-US" dirty="0">
              <a:ea typeface="MS PGothic" charset="0"/>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Tahoma" charset="0"/>
                <a:ea typeface="MS PGothic" charset="0"/>
                <a:cs typeface="MS PGothic" charset="0"/>
              </a:defRPr>
            </a:lvl1pPr>
            <a:lvl2pPr marL="709443" indent="-272863" eaLnBrk="0" hangingPunct="0">
              <a:defRPr sz="2300">
                <a:solidFill>
                  <a:schemeClr val="tx1"/>
                </a:solidFill>
                <a:latin typeface="Tahoma" charset="0"/>
                <a:ea typeface="MS PGothic" charset="0"/>
                <a:cs typeface="MS PGothic" charset="0"/>
              </a:defRPr>
            </a:lvl2pPr>
            <a:lvl3pPr marL="1091451" indent="-218290" eaLnBrk="0" hangingPunct="0">
              <a:defRPr sz="2300">
                <a:solidFill>
                  <a:schemeClr val="tx1"/>
                </a:solidFill>
                <a:latin typeface="Tahoma" charset="0"/>
                <a:ea typeface="MS PGothic" charset="0"/>
                <a:cs typeface="MS PGothic" charset="0"/>
              </a:defRPr>
            </a:lvl3pPr>
            <a:lvl4pPr marL="1528031" indent="-218290" eaLnBrk="0" hangingPunct="0">
              <a:defRPr sz="2300">
                <a:solidFill>
                  <a:schemeClr val="tx1"/>
                </a:solidFill>
                <a:latin typeface="Tahoma" charset="0"/>
                <a:ea typeface="MS PGothic" charset="0"/>
                <a:cs typeface="MS PGothic" charset="0"/>
              </a:defRPr>
            </a:lvl4pPr>
            <a:lvl5pPr marL="1964611" indent="-218290" eaLnBrk="0" hangingPunct="0">
              <a:defRPr sz="2300">
                <a:solidFill>
                  <a:schemeClr val="tx1"/>
                </a:solidFill>
                <a:latin typeface="Tahoma" charset="0"/>
                <a:ea typeface="MS PGothic" charset="0"/>
                <a:cs typeface="MS PGothic" charset="0"/>
              </a:defRPr>
            </a:lvl5pPr>
            <a:lvl6pPr marL="2401192" indent="-218290" eaLnBrk="0" fontAlgn="base" hangingPunct="0">
              <a:spcBef>
                <a:spcPct val="0"/>
              </a:spcBef>
              <a:spcAft>
                <a:spcPct val="0"/>
              </a:spcAft>
              <a:defRPr sz="2300">
                <a:solidFill>
                  <a:schemeClr val="tx1"/>
                </a:solidFill>
                <a:latin typeface="Tahoma" charset="0"/>
                <a:ea typeface="MS PGothic" charset="0"/>
                <a:cs typeface="MS PGothic" charset="0"/>
              </a:defRPr>
            </a:lvl6pPr>
            <a:lvl7pPr marL="2837772" indent="-218290" eaLnBrk="0" fontAlgn="base" hangingPunct="0">
              <a:spcBef>
                <a:spcPct val="0"/>
              </a:spcBef>
              <a:spcAft>
                <a:spcPct val="0"/>
              </a:spcAft>
              <a:defRPr sz="2300">
                <a:solidFill>
                  <a:schemeClr val="tx1"/>
                </a:solidFill>
                <a:latin typeface="Tahoma" charset="0"/>
                <a:ea typeface="MS PGothic" charset="0"/>
                <a:cs typeface="MS PGothic" charset="0"/>
              </a:defRPr>
            </a:lvl7pPr>
            <a:lvl8pPr marL="3274352" indent="-218290" eaLnBrk="0" fontAlgn="base" hangingPunct="0">
              <a:spcBef>
                <a:spcPct val="0"/>
              </a:spcBef>
              <a:spcAft>
                <a:spcPct val="0"/>
              </a:spcAft>
              <a:defRPr sz="2300">
                <a:solidFill>
                  <a:schemeClr val="tx1"/>
                </a:solidFill>
                <a:latin typeface="Tahoma" charset="0"/>
                <a:ea typeface="MS PGothic" charset="0"/>
                <a:cs typeface="MS PGothic" charset="0"/>
              </a:defRPr>
            </a:lvl8pPr>
            <a:lvl9pPr marL="3710932" indent="-218290" eaLnBrk="0" fontAlgn="base" hangingPunct="0">
              <a:spcBef>
                <a:spcPct val="0"/>
              </a:spcBef>
              <a:spcAft>
                <a:spcPct val="0"/>
              </a:spcAft>
              <a:defRPr sz="2300">
                <a:solidFill>
                  <a:schemeClr val="tx1"/>
                </a:solidFill>
                <a:latin typeface="Tahoma" charset="0"/>
                <a:ea typeface="MS PGothic" charset="0"/>
                <a:cs typeface="MS PGothic" charset="0"/>
              </a:defRPr>
            </a:lvl9pPr>
          </a:lstStyle>
          <a:p>
            <a:pPr eaLnBrk="1" hangingPunct="1"/>
            <a:fld id="{DBC94214-052E-254E-B521-019B3B3EE019}" type="slidenum">
              <a:rPr lang="en-US" sz="1200">
                <a:latin typeface="Arial" charset="0"/>
              </a:rPr>
              <a:pPr eaLnBrk="1" hangingPunct="1"/>
              <a:t>11</a:t>
            </a:fld>
            <a:endParaRPr lang="en-US" sz="1200" dirty="0">
              <a:latin typeface="Arial" charset="0"/>
            </a:endParaRPr>
          </a:p>
        </p:txBody>
      </p:sp>
    </p:spTree>
    <p:extLst>
      <p:ext uri="{BB962C8B-B14F-4D97-AF65-F5344CB8AC3E}">
        <p14:creationId xmlns:p14="http://schemas.microsoft.com/office/powerpoint/2010/main" val="125178265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 supervision of youth of the opposite sex while youth are showering, changing clothes or otherwise undressed</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[Insert agency specifics about maintaining supervision during times when youth are undressed.]</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[Insert specifics about how suicide watch will work.]</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Announce presence in areas and during times when youth are performing bodily functions and allow time for youth to cover selves before entering</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Men coming into the girls’ housing unit must announce presence and allow time to dress.  Same for women coming into the boys’ housing unit.  If they are assigned to those units, they have to announce before they go to parts of the unit where someone is likely to be undressed or performing bodily functions, except when doing normal room checks and in exigent circumstances.</a:t>
            </a:r>
          </a:p>
          <a:p>
            <a:pPr lvl="1"/>
            <a:r>
              <a:rPr lang="en-US" sz="1200" kern="1200" dirty="0" smtClean="0">
                <a:solidFill>
                  <a:schemeClr val="tx1"/>
                </a:solidFill>
                <a:latin typeface="Arial" charset="0"/>
                <a:ea typeface="MS PGothic" pitchFamily="34" charset="-128"/>
                <a:cs typeface="+mn-cs"/>
              </a:rPr>
              <a:t>We’ll talk about what makes an exigent circumstance in the next section.</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103</a:t>
            </a:fld>
            <a:endParaRPr lang="en-US"/>
          </a:p>
        </p:txBody>
      </p:sp>
    </p:spTree>
    <p:extLst>
      <p:ext uri="{BB962C8B-B14F-4D97-AF65-F5344CB8AC3E}">
        <p14:creationId xmlns:p14="http://schemas.microsoft.com/office/powerpoint/2010/main" val="201995653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Supervisors conduct and document unannounced rounds on all shifts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Note: Staff are prohibited from alerting other staff about rounds unless related to legitimate operational functions of the facility </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1200" b="1"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Discussion: Cross-Gender Supervision</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Ask:</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How do you think this will differ from how we have been doing things?  </a:t>
            </a:r>
          </a:p>
          <a:p>
            <a:pPr lvl="1"/>
            <a:r>
              <a:rPr lang="en-US" sz="1200" kern="1200" dirty="0" smtClean="0">
                <a:solidFill>
                  <a:schemeClr val="tx1"/>
                </a:solidFill>
                <a:latin typeface="Arial" charset="0"/>
                <a:ea typeface="MS PGothic" pitchFamily="34" charset="-128"/>
                <a:cs typeface="+mn-cs"/>
              </a:rPr>
              <a:t>What do you think will make it hard to announce your presence when kids might be undressed?  </a:t>
            </a:r>
          </a:p>
          <a:p>
            <a:pPr lvl="1"/>
            <a:r>
              <a:rPr lang="en-US" sz="1200" kern="1200" dirty="0" smtClean="0">
                <a:solidFill>
                  <a:schemeClr val="tx1"/>
                </a:solidFill>
                <a:latin typeface="Arial" charset="0"/>
                <a:ea typeface="MS PGothic" pitchFamily="34" charset="-128"/>
                <a:cs typeface="+mn-cs"/>
              </a:rPr>
              <a:t>Are there any security situations you think will arise?  </a:t>
            </a:r>
          </a:p>
          <a:p>
            <a:pPr lvl="1"/>
            <a:r>
              <a:rPr lang="en-US" sz="1200" kern="1200" dirty="0" smtClean="0">
                <a:solidFill>
                  <a:schemeClr val="tx1"/>
                </a:solidFill>
                <a:latin typeface="Arial" charset="0"/>
                <a:ea typeface="MS PGothic" pitchFamily="34" charset="-128"/>
                <a:cs typeface="+mn-cs"/>
              </a:rPr>
              <a:t>How do you think we can handle those?</a:t>
            </a:r>
          </a:p>
          <a:p>
            <a:r>
              <a:rPr lang="en-US" sz="1200" kern="1200" dirty="0" smtClean="0">
                <a:solidFill>
                  <a:schemeClr val="tx1"/>
                </a:solidFill>
                <a:latin typeface="Arial" charset="0"/>
                <a:ea typeface="MS PGothic" pitchFamily="34" charset="-128"/>
                <a:cs typeface="ＭＳ Ｐゴシック" charset="0"/>
              </a:rPr>
              <a: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104</a:t>
            </a:fld>
            <a:endParaRPr lang="en-US"/>
          </a:p>
        </p:txBody>
      </p:sp>
    </p:spTree>
    <p:extLst>
      <p:ext uri="{BB962C8B-B14F-4D97-AF65-F5344CB8AC3E}">
        <p14:creationId xmlns:p14="http://schemas.microsoft.com/office/powerpoint/2010/main" val="223954495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 cross-gender searches (clothing, pat, or strip) except in exigent circumstances or by medical staff</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Exigent circumstances: any set of temporary and unforeseen circumstances that require immediate action in order to combat a threat to the security or institutional order of a facility</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So generally no women should be searching boys or men searching girls, unless there is an immediate security need that can’t be handled by same-gender staff.</a:t>
            </a:r>
          </a:p>
          <a:p>
            <a:pPr lvl="1"/>
            <a:r>
              <a:rPr lang="en-US" sz="1200" kern="1200" dirty="0" smtClean="0">
                <a:solidFill>
                  <a:schemeClr val="tx1"/>
                </a:solidFill>
                <a:latin typeface="Arial" charset="0"/>
                <a:ea typeface="MS PGothic" pitchFamily="34" charset="-128"/>
                <a:cs typeface="+mn-cs"/>
              </a:rPr>
              <a:t>[If true] We will be adjusting staffing plans in order to make this more manageable.  [Fill in how to call someone else to conduct a search that you might have done in the past.]</a:t>
            </a:r>
          </a:p>
          <a:p>
            <a:pPr lvl="0"/>
            <a:r>
              <a:rPr lang="en-US" sz="1200" b="1" kern="1200" dirty="0" smtClean="0">
                <a:solidFill>
                  <a:schemeClr val="tx1"/>
                </a:solidFill>
                <a:latin typeface="Arial" charset="0"/>
                <a:ea typeface="MS PGothic" pitchFamily="34" charset="-128"/>
                <a:cs typeface="ＭＳ Ｐゴシック" charset="0"/>
              </a:rPr>
              <a:t>Document cross-gender searches </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a:t>
            </a:r>
            <a:r>
              <a:rPr lang="en-US" sz="1200" kern="1200" dirty="0" smtClean="0">
                <a:solidFill>
                  <a:schemeClr val="tx1"/>
                </a:solidFill>
                <a:latin typeface="Arial" charset="0"/>
                <a:ea typeface="MS PGothic" pitchFamily="34" charset="-128"/>
                <a:cs typeface="+mn-cs"/>
              </a:rPr>
              <a:t>Fill in explanation of where to document.</a:t>
            </a:r>
            <a:r>
              <a:rPr lang="en-US" sz="1200" b="1" kern="1200" dirty="0" smtClean="0">
                <a:solidFill>
                  <a:schemeClr val="tx1"/>
                </a:solidFill>
                <a:latin typeface="Arial" charset="0"/>
                <a:ea typeface="MS PGothic" pitchFamily="34" charset="-128"/>
                <a:cs typeface="+mn-cs"/>
              </a:rPr>
              <a:t>]</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Just for the limited number of occasions when there is an exigent circumstance.  In order to document the search, [Fill in procedure at your facility.]</a:t>
            </a:r>
          </a:p>
          <a:p>
            <a:pPr lvl="0"/>
            <a:r>
              <a:rPr lang="en-US" sz="1200" b="1" kern="1200" dirty="0" smtClean="0">
                <a:solidFill>
                  <a:schemeClr val="tx1"/>
                </a:solidFill>
                <a:latin typeface="Arial" charset="0"/>
                <a:ea typeface="MS PGothic" pitchFamily="34" charset="-128"/>
                <a:cs typeface="ＭＳ Ｐゴシック" charset="0"/>
              </a:rPr>
              <a:t>Strip searches only in private locations when reasonable suspicion of contraband that cannot be detected by a pat search</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When possible, have two staff of the same gender as youth present </a:t>
            </a:r>
            <a:endParaRPr lang="en-US" sz="1200" kern="1200" dirty="0">
              <a:solidFill>
                <a:schemeClr val="tx1"/>
              </a:solidFill>
              <a:latin typeface="Arial" charset="0"/>
              <a:ea typeface="MS PGothic" pitchFamily="34" charset="-128"/>
              <a:cs typeface="+mn-cs"/>
            </a:endParaRPr>
          </a:p>
        </p:txBody>
      </p:sp>
      <p:sp>
        <p:nvSpPr>
          <p:cNvPr id="135172" name="Slide Number Placeholder 3"/>
          <p:cNvSpPr>
            <a:spLocks noGrp="1"/>
          </p:cNvSpPr>
          <p:nvPr>
            <p:ph type="sldNum" sz="quarter" idx="5"/>
          </p:nvPr>
        </p:nvSpPr>
        <p:spPr>
          <a:noFill/>
        </p:spPr>
        <p:txBody>
          <a:bodyPr/>
          <a:lstStyle/>
          <a:p>
            <a:fld id="{3AABCB10-61D8-4D8A-BC2D-99BB0EFAED98}" type="slidenum">
              <a:rPr lang="en-US" smtClean="0">
                <a:latin typeface="Arial" charset="0"/>
              </a:rPr>
              <a:pPr/>
              <a:t>105</a:t>
            </a:fld>
            <a:endParaRPr lang="en-US" smtClean="0">
              <a:latin typeface="Arial" charset="0"/>
            </a:endParaRPr>
          </a:p>
        </p:txBody>
      </p:sp>
    </p:spTree>
    <p:extLst>
      <p:ext uri="{BB962C8B-B14F-4D97-AF65-F5344CB8AC3E}">
        <p14:creationId xmlns:p14="http://schemas.microsoft.com/office/powerpoint/2010/main" val="342083676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Professional and respectful searches of transgender and intersex youth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[Fill in any special circumstances your facility has for conducting searches of these youth.  For example, if transgender and intersex youth can choose which gender staff will search them, explain who will complete the form, where it is kept, staff duties to respect that choice, etc.]</a:t>
            </a:r>
          </a:p>
          <a:p>
            <a:pPr lvl="0"/>
            <a:r>
              <a:rPr lang="en-US" sz="1200" b="1" kern="1200" dirty="0" smtClean="0">
                <a:solidFill>
                  <a:schemeClr val="tx1"/>
                </a:solidFill>
                <a:latin typeface="Arial" charset="0"/>
                <a:ea typeface="MS PGothic" pitchFamily="34" charset="-128"/>
                <a:cs typeface="ＭＳ Ｐゴシック" charset="0"/>
              </a:rPr>
              <a:t>No searches or examination of transgender or intersex youth solely to determine genital status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If we need this information, it will become clear in a medical exam, so there is no need for such a search.</a:t>
            </a: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Note: The definitions below are the definitions of different types of searches from the NMAC sample search policy. Body cavity searches may not be performed by anyone but a medical professional under limited circumstances.</a:t>
            </a:r>
            <a:endParaRPr lang="en-US" sz="1200" kern="1200" dirty="0" smtClean="0">
              <a:solidFill>
                <a:schemeClr val="tx1"/>
              </a:solidFill>
              <a:latin typeface="Arial" charset="0"/>
              <a:ea typeface="MS PGothic" pitchFamily="34" charset="-128"/>
              <a:cs typeface="ＭＳ Ｐゴシック" charset="0"/>
            </a:endParaRPr>
          </a:p>
          <a:p>
            <a:r>
              <a:rPr lang="en-US" sz="1200" b="1" u="none" strike="noStrike"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1200" b="1" i="1" u="sng" kern="1200" dirty="0" smtClean="0">
                <a:solidFill>
                  <a:schemeClr val="tx1"/>
                </a:solidFill>
                <a:latin typeface="Arial" charset="0"/>
                <a:ea typeface="MS PGothic" pitchFamily="34" charset="-128"/>
                <a:cs typeface="ＭＳ Ｐゴシック" charset="0"/>
              </a:rPr>
              <a:t>Clothing Search</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A clothing search is the search of an individual’s clothing in which the juvenile is required to disrobe, one item of clothing at a time, and pass the clothing to the officer for inspection.  There is no physical contact between the officer and the individual and the individual </a:t>
            </a:r>
            <a:r>
              <a:rPr lang="en-US" sz="1200" b="1" i="1" kern="1200" dirty="0" smtClean="0">
                <a:solidFill>
                  <a:schemeClr val="tx1"/>
                </a:solidFill>
                <a:latin typeface="Arial" charset="0"/>
                <a:ea typeface="MS PGothic" pitchFamily="34" charset="-128"/>
                <a:cs typeface="ＭＳ Ｐゴシック" charset="0"/>
              </a:rPr>
              <a:t>is not</a:t>
            </a:r>
            <a:r>
              <a:rPr lang="en-US" sz="1200" i="1" kern="1200" dirty="0" smtClean="0">
                <a:solidFill>
                  <a:schemeClr val="tx1"/>
                </a:solidFill>
                <a:latin typeface="Arial" charset="0"/>
                <a:ea typeface="MS PGothic" pitchFamily="34" charset="-128"/>
                <a:cs typeface="ＭＳ Ｐゴシック" charset="0"/>
              </a:rPr>
              <a:t> required to remove their undergarments.</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1200" b="1" i="1" u="sng" kern="1200" dirty="0" smtClean="0">
                <a:solidFill>
                  <a:schemeClr val="tx1"/>
                </a:solidFill>
                <a:latin typeface="Arial" charset="0"/>
                <a:ea typeface="MS PGothic" pitchFamily="34" charset="-128"/>
                <a:cs typeface="ＭＳ Ｐゴシック" charset="0"/>
              </a:rPr>
              <a:t>Pat Search </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A pat search is a search in which the individual’s clothing is not removed and the officer uses his or her hands to make contact with the clothed body of the juvenile being searched.  </a:t>
            </a:r>
            <a:br>
              <a:rPr lang="en-US" sz="1200" i="1" kern="1200" dirty="0" smtClean="0">
                <a:solidFill>
                  <a:schemeClr val="tx1"/>
                </a:solidFill>
                <a:latin typeface="Arial" charset="0"/>
                <a:ea typeface="MS PGothic" pitchFamily="34" charset="-128"/>
                <a:cs typeface="ＭＳ Ｐゴシック" charset="0"/>
              </a:rPr>
            </a:br>
            <a:endParaRPr lang="en-US" sz="1200" kern="1200" dirty="0" smtClean="0">
              <a:solidFill>
                <a:schemeClr val="tx1"/>
              </a:solidFill>
              <a:latin typeface="Arial" charset="0"/>
              <a:ea typeface="MS PGothic" pitchFamily="34" charset="-128"/>
              <a:cs typeface="ＭＳ Ｐゴシック" charset="0"/>
            </a:endParaRPr>
          </a:p>
          <a:p>
            <a:r>
              <a:rPr lang="en-US" sz="1200" b="1" i="1" u="sng" kern="1200" dirty="0" smtClean="0">
                <a:solidFill>
                  <a:schemeClr val="tx1"/>
                </a:solidFill>
                <a:latin typeface="Arial" charset="0"/>
                <a:ea typeface="MS PGothic" pitchFamily="34" charset="-128"/>
                <a:cs typeface="ＭＳ Ｐゴシック" charset="0"/>
              </a:rPr>
              <a:t>Strip Search</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A strip search is the visual examination of an individual’s naked body for weapons, drugs or other contraband.  A strip search requires removal of all clothing.  However, any search that requires the subject to remove or arrange some or all of their clothing to permit a visual inspection of their breasts, buttocks, or genitalia shall be treated as a strip search and subject to the limitations described in this policy.  </a:t>
            </a:r>
            <a:br>
              <a:rPr lang="en-US" sz="1200" i="1" kern="1200" dirty="0" smtClean="0">
                <a:solidFill>
                  <a:schemeClr val="tx1"/>
                </a:solidFill>
                <a:latin typeface="Arial" charset="0"/>
                <a:ea typeface="MS PGothic" pitchFamily="34" charset="-128"/>
                <a:cs typeface="ＭＳ Ｐゴシック" charset="0"/>
              </a:rPr>
            </a:br>
            <a:endParaRPr lang="en-US" sz="1200" kern="1200" dirty="0" smtClean="0">
              <a:solidFill>
                <a:schemeClr val="tx1"/>
              </a:solidFill>
              <a:latin typeface="Arial" charset="0"/>
              <a:ea typeface="MS PGothic" pitchFamily="34" charset="-128"/>
              <a:cs typeface="ＭＳ Ｐゴシック" charset="0"/>
            </a:endParaRPr>
          </a:p>
          <a:p>
            <a:r>
              <a:rPr lang="en-US" sz="1200" b="1" i="1" u="sng" kern="1200" dirty="0" smtClean="0">
                <a:solidFill>
                  <a:schemeClr val="tx1"/>
                </a:solidFill>
                <a:latin typeface="Arial" charset="0"/>
                <a:ea typeface="MS PGothic" pitchFamily="34" charset="-128"/>
                <a:cs typeface="ＭＳ Ｐゴシック" charset="0"/>
              </a:rPr>
              <a:t>Body Cavity Search </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A body cavity search is a search of an individual’s body cavity, (e.g., anus, vagina, nose etc.) that involves touching or probing with hands or an instrument for the purpose of detecting weapons, drugs or other contraband.</a:t>
            </a:r>
            <a:endParaRPr lang="en-US" sz="1200" kern="1200" dirty="0" smtClean="0">
              <a:solidFill>
                <a:schemeClr val="tx1"/>
              </a:solidFill>
              <a:latin typeface="Arial" charset="0"/>
              <a:ea typeface="MS PGothic" pitchFamily="34" charset="-128"/>
              <a:cs typeface="ＭＳ Ｐゴシック" charset="0"/>
            </a:endParaRPr>
          </a:p>
          <a:p>
            <a:endParaRPr lang="en-US" dirty="0" smtClean="0"/>
          </a:p>
        </p:txBody>
      </p:sp>
      <p:sp>
        <p:nvSpPr>
          <p:cNvPr id="136196" name="Slide Number Placeholder 3"/>
          <p:cNvSpPr>
            <a:spLocks noGrp="1"/>
          </p:cNvSpPr>
          <p:nvPr>
            <p:ph type="sldNum" sz="quarter" idx="5"/>
          </p:nvPr>
        </p:nvSpPr>
        <p:spPr>
          <a:noFill/>
        </p:spPr>
        <p:txBody>
          <a:bodyPr/>
          <a:lstStyle/>
          <a:p>
            <a:fld id="{21F9E729-7DAF-48A7-84B7-2FCA66825E6D}" type="slidenum">
              <a:rPr lang="en-US" smtClean="0">
                <a:latin typeface="Arial" charset="0"/>
              </a:rPr>
              <a:pPr/>
              <a:t>106</a:t>
            </a:fld>
            <a:endParaRPr lang="en-US" smtClean="0">
              <a:latin typeface="Arial" charset="0"/>
            </a:endParaRPr>
          </a:p>
        </p:txBody>
      </p:sp>
    </p:spTree>
    <p:extLst>
      <p:ext uri="{BB962C8B-B14F-4D97-AF65-F5344CB8AC3E}">
        <p14:creationId xmlns:p14="http://schemas.microsoft.com/office/powerpoint/2010/main" val="161718061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This exercise is designed to get participants to think about the circumstances under which a cross-gender search would be justified under the exigent circumstances exception. The goal is to have participants think about whether a cross-gender search is actually necessary in this circumstance, and what the other options might be. Have a volunteer read the text on the slide. Then, ask:</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What are your options here?  Does the situation require a cross-gender search?</a:t>
            </a:r>
          </a:p>
          <a:p>
            <a:pPr lvl="2"/>
            <a:r>
              <a:rPr lang="en-US" sz="1200" kern="1200" dirty="0" smtClean="0">
                <a:solidFill>
                  <a:schemeClr val="tx1"/>
                </a:solidFill>
                <a:latin typeface="Arial" charset="0"/>
                <a:ea typeface="MS PGothic" pitchFamily="34" charset="-128"/>
                <a:cs typeface="+mn-cs"/>
              </a:rPr>
              <a:t>Remember that exigent circumstances are ones that require immediate action in order to combat a security threat.  Is action necessary immediately?  Is anyone in immediate danger?</a:t>
            </a:r>
          </a:p>
          <a:p>
            <a:pPr lvl="2"/>
            <a:r>
              <a:rPr lang="en-US" sz="1200" kern="1200" dirty="0" smtClean="0">
                <a:solidFill>
                  <a:schemeClr val="tx1"/>
                </a:solidFill>
                <a:latin typeface="Arial" charset="0"/>
                <a:ea typeface="MS PGothic" pitchFamily="34" charset="-128"/>
                <a:cs typeface="+mn-cs"/>
              </a:rPr>
              <a:t>No one is threatening to stab someone, and there are no confrontations brewing at the moment.</a:t>
            </a:r>
          </a:p>
          <a:p>
            <a:pPr lvl="2"/>
            <a:r>
              <a:rPr lang="en-US" sz="1200" kern="1200" dirty="0" smtClean="0">
                <a:solidFill>
                  <a:schemeClr val="tx1"/>
                </a:solidFill>
                <a:latin typeface="Arial" charset="0"/>
                <a:ea typeface="MS PGothic" pitchFamily="34" charset="-128"/>
                <a:cs typeface="+mn-cs"/>
              </a:rPr>
              <a:t>Radio for a male staff member to report to the unit to conduct the search.</a:t>
            </a:r>
          </a:p>
          <a:p>
            <a:pPr lvl="2"/>
            <a:r>
              <a:rPr lang="en-US" sz="1200" kern="1200" dirty="0" smtClean="0">
                <a:solidFill>
                  <a:schemeClr val="tx1"/>
                </a:solidFill>
                <a:latin typeface="Arial" charset="0"/>
                <a:ea typeface="MS PGothic" pitchFamily="34" charset="-128"/>
                <a:cs typeface="+mn-cs"/>
              </a:rPr>
              <a:t>Maintain constant visual supervision of all youth until her colleague returns. </a:t>
            </a:r>
          </a:p>
          <a:p>
            <a:pPr lvl="2"/>
            <a:r>
              <a:rPr lang="en-US" sz="1200" kern="1200" dirty="0" smtClean="0">
                <a:solidFill>
                  <a:schemeClr val="tx1"/>
                </a:solidFill>
                <a:latin typeface="Arial" charset="0"/>
                <a:ea typeface="MS PGothic" pitchFamily="34" charset="-128"/>
                <a:cs typeface="+mn-cs"/>
              </a:rPr>
              <a:t>Keep the kids occupied.</a:t>
            </a:r>
          </a:p>
          <a:p>
            <a:r>
              <a:rPr lang="en-US" sz="1200" kern="1200" dirty="0" smtClean="0">
                <a:solidFill>
                  <a:schemeClr val="tx1"/>
                </a:solidFill>
                <a:latin typeface="Arial" charset="0"/>
                <a:ea typeface="MS PGothic" pitchFamily="34" charset="-128"/>
                <a:cs typeface="ＭＳ Ｐゴシック" charset="0"/>
              </a:rPr>
              <a:t> </a:t>
            </a:r>
          </a:p>
          <a:p>
            <a:r>
              <a:rPr lang="en-US" sz="1200" kern="1200" dirty="0" smtClean="0">
                <a:solidFill>
                  <a:schemeClr val="tx1"/>
                </a:solidFill>
                <a:latin typeface="Arial" charset="0"/>
                <a:ea typeface="MS PGothic" pitchFamily="34" charset="-128"/>
                <a:cs typeface="ＭＳ Ｐゴシック" charset="0"/>
              </a:rPr>
              <a:t/>
            </a:r>
            <a:br>
              <a:rPr lang="en-US" sz="1200" kern="1200" dirty="0" smtClean="0">
                <a:solidFill>
                  <a:schemeClr val="tx1"/>
                </a:solidFill>
                <a:latin typeface="Arial" charset="0"/>
                <a:ea typeface="MS PGothic" pitchFamily="34" charset="-128"/>
                <a:cs typeface="ＭＳ Ｐゴシック" charset="0"/>
              </a:rPr>
            </a:br>
            <a:r>
              <a:rPr lang="en-US" sz="1200" kern="1200" dirty="0" smtClean="0">
                <a:solidFill>
                  <a:schemeClr val="tx1"/>
                </a:solidFill>
                <a:latin typeface="Arial" charset="0"/>
                <a:ea typeface="MS PGothic" pitchFamily="34" charset="-128"/>
                <a:cs typeface="ＭＳ Ｐゴシック" charset="0"/>
              </a:rPr>
              <a: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107</a:t>
            </a:fld>
            <a:endParaRPr lang="en-US"/>
          </a:p>
        </p:txBody>
      </p:sp>
    </p:spTree>
    <p:extLst>
      <p:ext uri="{BB962C8B-B14F-4D97-AF65-F5344CB8AC3E}">
        <p14:creationId xmlns:p14="http://schemas.microsoft.com/office/powerpoint/2010/main" val="231348184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[Fill in who] will screen youth for potential vulnerability or the tendency to act out with sexually aggressive behavior within 24 hours of admission.</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PREA requires that staff gather this type of information, but it doesn’t require that staff ask youth directly about it. Facilities can use things like court records and information from other databases, if available.</a:t>
            </a:r>
          </a:p>
          <a:p>
            <a:pPr lvl="0"/>
            <a:r>
              <a:rPr lang="en-US" sz="1200" b="1" kern="1200" dirty="0" smtClean="0">
                <a:solidFill>
                  <a:schemeClr val="tx1"/>
                </a:solidFill>
                <a:latin typeface="Arial" charset="0"/>
                <a:ea typeface="MS PGothic" pitchFamily="34" charset="-128"/>
                <a:cs typeface="ＭＳ Ｐゴシック" charset="0"/>
              </a:rPr>
              <a:t>[Fill in who] will use information gathered through screening to make classification, housing, and programming decisions.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want to make sure that we use this information to keep youth safe. But we do not want to share it beyond what is necessary </a:t>
            </a:r>
          </a:p>
          <a:p>
            <a:pPr lvl="0"/>
            <a:r>
              <a:rPr lang="en-US" sz="1200" b="1" kern="1200" dirty="0" smtClean="0">
                <a:solidFill>
                  <a:schemeClr val="tx1"/>
                </a:solidFill>
                <a:latin typeface="Arial" charset="0"/>
                <a:ea typeface="MS PGothic" pitchFamily="34" charset="-128"/>
                <a:cs typeface="ＭＳ Ｐゴシック" charset="0"/>
              </a:rPr>
              <a:t>If you have concerns about a youth’s current housing arrangement, you should contact the shift supervisor.</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Any staff member may refer a youth for reclassification based on observation or the youth’s request.  Contact a shift supervisor to make the referral and document it the referral [fill in].</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108</a:t>
            </a:fld>
            <a:endParaRPr lang="en-US"/>
          </a:p>
        </p:txBody>
      </p:sp>
    </p:spTree>
    <p:extLst>
      <p:ext uri="{BB962C8B-B14F-4D97-AF65-F5344CB8AC3E}">
        <p14:creationId xmlns:p14="http://schemas.microsoft.com/office/powerpoint/2010/main" val="428663244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If youth was victimized or engaged in abuse in past, offer follow-up with medical or mental health within 14 days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Do not use segregation to keep a youth safe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We’ll talk a bit about why this isn’t a good option to keep youth safe in a moment. </a:t>
            </a:r>
          </a:p>
          <a:p>
            <a:pPr lvl="1"/>
            <a:r>
              <a:rPr lang="en-US" sz="1200" kern="1200" dirty="0" smtClean="0">
                <a:solidFill>
                  <a:schemeClr val="tx1"/>
                </a:solidFill>
                <a:latin typeface="Arial" charset="0"/>
                <a:ea typeface="MS PGothic" pitchFamily="34" charset="-128"/>
                <a:cs typeface="+mn-cs"/>
              </a:rPr>
              <a:t>It isn’t permitted in our facilities anyway</a:t>
            </a:r>
          </a:p>
          <a:p>
            <a:pPr lvl="0"/>
            <a:r>
              <a:rPr lang="en-US" sz="1200" b="1" kern="1200" dirty="0" smtClean="0">
                <a:solidFill>
                  <a:schemeClr val="tx1"/>
                </a:solidFill>
                <a:latin typeface="Arial" charset="0"/>
                <a:ea typeface="MS PGothic" pitchFamily="34" charset="-128"/>
                <a:cs typeface="ＭＳ Ｐゴシック" charset="0"/>
              </a:rPr>
              <a:t>Reassess if youth is identified later as an aggressor or potential victim</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109</a:t>
            </a:fld>
            <a:endParaRPr lang="en-US"/>
          </a:p>
        </p:txBody>
      </p:sp>
    </p:spTree>
    <p:extLst>
      <p:ext uri="{BB962C8B-B14F-4D97-AF65-F5344CB8AC3E}">
        <p14:creationId xmlns:p14="http://schemas.microsoft.com/office/powerpoint/2010/main" val="25116796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The facility must provide residents with access to outside victim advocates for emotional support services.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Because we know that many youth come to the facility with a history of abuse, we want to do what we can to connect them with supports in the community if we learned that they have been victimized.</a:t>
            </a:r>
          </a:p>
          <a:p>
            <a:pPr lvl="0"/>
            <a:r>
              <a:rPr lang="en-US" sz="1200" b="1" kern="1200" dirty="0" smtClean="0">
                <a:solidFill>
                  <a:schemeClr val="tx1"/>
                </a:solidFill>
                <a:latin typeface="Arial" charset="0"/>
                <a:ea typeface="MS PGothic" pitchFamily="34" charset="-128"/>
                <a:cs typeface="ＭＳ Ｐゴシック" charset="0"/>
              </a:rPr>
              <a:t>We provide and post numbers for these services [fill in how]</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You must allow youth to call or write to these organizations by [fill in procedure for allowing reasonable communications in as confidential a manner as possible]</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110</a:t>
            </a:fld>
            <a:endParaRPr lang="en-US"/>
          </a:p>
        </p:txBody>
      </p:sp>
    </p:spTree>
    <p:extLst>
      <p:ext uri="{BB962C8B-B14F-4D97-AF65-F5344CB8AC3E}">
        <p14:creationId xmlns:p14="http://schemas.microsoft.com/office/powerpoint/2010/main" val="181058306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Arial" charset="0"/>
                <a:ea typeface="MS PGothic" pitchFamily="34" charset="-128"/>
                <a:cs typeface="ＭＳ Ｐゴシック" charset="0"/>
              </a:rPr>
              <a:t>A moment ago, we talked about the fact that staff cannot use segregation to keep a youth safe </a:t>
            </a:r>
          </a:p>
          <a:p>
            <a:pPr lvl="0"/>
            <a:r>
              <a:rPr lang="en-US" sz="1200" kern="1200" dirty="0" smtClean="0">
                <a:solidFill>
                  <a:schemeClr val="tx1"/>
                </a:solidFill>
                <a:latin typeface="Arial" charset="0"/>
                <a:ea typeface="MS PGothic" pitchFamily="34" charset="-128"/>
                <a:cs typeface="ＭＳ Ｐゴシック" charset="0"/>
              </a:rPr>
              <a:t>When we talk about segregation, we’re talking about the involuntary placement of a youth alone in his or her room when he or she is not allowed to leave (not including sleeping hours.) Segregation is one term used to describe this, but there are many others that are used in various situations.</a:t>
            </a:r>
          </a:p>
          <a:p>
            <a:pPr lvl="0"/>
            <a:r>
              <a:rPr lang="en-US" sz="1200" b="1" kern="1200" dirty="0" smtClean="0">
                <a:solidFill>
                  <a:schemeClr val="tx1"/>
                </a:solidFill>
                <a:latin typeface="Arial" charset="0"/>
                <a:ea typeface="MS PGothic" pitchFamily="34" charset="-128"/>
                <a:cs typeface="ＭＳ Ｐゴシック" charset="0"/>
              </a:rPr>
              <a:t>May increase trauma or trigger memories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You may wonder how this might occur. For example, if a youth was locked in a closet or room by an abuser, being segregated may trigger memories and emotions associated with that experience.</a:t>
            </a:r>
          </a:p>
          <a:p>
            <a:pPr lvl="1"/>
            <a:r>
              <a:rPr lang="en-US" sz="1200" kern="1200" dirty="0" smtClean="0">
                <a:solidFill>
                  <a:schemeClr val="tx1"/>
                </a:solidFill>
                <a:latin typeface="Arial" charset="0"/>
                <a:ea typeface="MS PGothic" pitchFamily="34" charset="-128"/>
                <a:cs typeface="+mn-cs"/>
              </a:rPr>
              <a:t>Also, because a survivor has nothing to do in segregation, he or she may begin thinking about past abuse and trauma. </a:t>
            </a:r>
          </a:p>
          <a:p>
            <a:pPr lvl="0"/>
            <a:r>
              <a:rPr lang="en-US" sz="1200" b="1" kern="1200" dirty="0" smtClean="0">
                <a:solidFill>
                  <a:schemeClr val="tx1"/>
                </a:solidFill>
                <a:latin typeface="Arial" charset="0"/>
                <a:ea typeface="MS PGothic" pitchFamily="34" charset="-128"/>
                <a:cs typeface="ＭＳ Ｐゴシック" charset="0"/>
              </a:rPr>
              <a:t>Can exacerbate mental health symptoms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Research tells us that half of all youth who commit suicide while incarcerated do so while segregated from the general population.</a:t>
            </a:r>
          </a:p>
          <a:p>
            <a:pPr lvl="0"/>
            <a:r>
              <a:rPr lang="en-US" sz="1200" b="1" kern="1200" dirty="0" smtClean="0">
                <a:solidFill>
                  <a:schemeClr val="tx1"/>
                </a:solidFill>
                <a:latin typeface="Arial" charset="0"/>
                <a:ea typeface="MS PGothic" pitchFamily="34" charset="-128"/>
                <a:cs typeface="ＭＳ Ｐゴシック" charset="0"/>
              </a:rPr>
              <a:t>Leaves survivor vulnerable and alone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Feels like a punishment for reporting or disclosing status</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r>
              <a:rPr lang="en-US" sz="1200" kern="1200" dirty="0" smtClean="0">
                <a:solidFill>
                  <a:schemeClr val="tx1"/>
                </a:solidFill>
                <a:latin typeface="Arial" charset="0"/>
                <a:ea typeface="MS PGothic" pitchFamily="34" charset="-128"/>
                <a:cs typeface="ＭＳ Ｐゴシック" charset="0"/>
              </a:rPr>
              <a:t> </a:t>
            </a:r>
          </a:p>
          <a:p>
            <a:r>
              <a:rPr lang="en-US" sz="1200" b="1" kern="1200" dirty="0" smtClean="0">
                <a:solidFill>
                  <a:schemeClr val="tx1"/>
                </a:solidFill>
                <a:latin typeface="Arial" charset="0"/>
                <a:ea typeface="MS PGothic" pitchFamily="34" charset="-128"/>
                <a:cs typeface="ＭＳ Ｐゴシック" charset="0"/>
              </a:rPr>
              <a:t/>
            </a:r>
            <a:br>
              <a:rPr lang="en-US" sz="1200" b="1" kern="1200" dirty="0" smtClean="0">
                <a:solidFill>
                  <a:schemeClr val="tx1"/>
                </a:solidFill>
                <a:latin typeface="Arial" charset="0"/>
                <a:ea typeface="MS PGothic" pitchFamily="34" charset="-128"/>
                <a:cs typeface="ＭＳ Ｐゴシック" charset="0"/>
              </a:rPr>
            </a:br>
            <a:r>
              <a:rPr lang="en-US" sz="1200" b="1" kern="1200" dirty="0" smtClean="0">
                <a:solidFill>
                  <a:schemeClr val="tx1"/>
                </a:solidFill>
                <a:latin typeface="Arial" charset="0"/>
                <a:ea typeface="MS PGothic" pitchFamily="34" charset="-128"/>
                <a:cs typeface="ＭＳ Ｐゴシック" charset="0"/>
              </a:rPr>
              <a:t> </a:t>
            </a:r>
            <a:endParaRPr lang="en-US" sz="11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111</a:t>
            </a:fld>
            <a:endParaRPr lang="en-US"/>
          </a:p>
        </p:txBody>
      </p:sp>
    </p:spTree>
    <p:extLst>
      <p:ext uri="{BB962C8B-B14F-4D97-AF65-F5344CB8AC3E}">
        <p14:creationId xmlns:p14="http://schemas.microsoft.com/office/powerpoint/2010/main" val="223608226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Regardless of where they are housed, all youth shall have:</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daily large-muscle exercise; </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any legally required educational programming or special education services; and</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opportunities to participate in all programming available to general population juveniles.</a:t>
            </a: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112</a:t>
            </a:fld>
            <a:endParaRPr lang="en-US"/>
          </a:p>
        </p:txBody>
      </p:sp>
    </p:spTree>
    <p:extLst>
      <p:ext uri="{BB962C8B-B14F-4D97-AF65-F5344CB8AC3E}">
        <p14:creationId xmlns:p14="http://schemas.microsoft.com/office/powerpoint/2010/main" val="1903906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7200" marR="0" indent="-457200">
              <a:spcBef>
                <a:spcPts val="0"/>
              </a:spcBef>
              <a:spcAft>
                <a:spcPts val="0"/>
              </a:spcAft>
            </a:pPr>
            <a:r>
              <a:rPr lang="en-US" sz="1200" b="1" dirty="0" smtClean="0">
                <a:latin typeface="Cambria"/>
                <a:ea typeface="ＭＳ 明朝"/>
                <a:cs typeface="Times New Roman"/>
              </a:rPr>
              <a:t>Handout: Understanding the Prison Rape Elimination Act Quick Reference Guide</a:t>
            </a:r>
            <a:br>
              <a:rPr lang="en-US" sz="1200" b="1"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We will not be covering everything in PREA during this training, but we have a handout that contains a summary of all of the regulations and a link to the website where you can read the full set of standards. </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Although there are over 40 individual standards with lots of subparts, the requirements fall within five key areas. We will talk a little bit about some of the requirements in each of these areas. Later on in the training, we will talk more in-depth about what they mean for your work.</a:t>
            </a:r>
          </a:p>
          <a:p>
            <a:pPr marL="342900" marR="0" lvl="0" indent="-342900">
              <a:spcBef>
                <a:spcPts val="0"/>
              </a:spcBef>
              <a:spcAft>
                <a:spcPts val="0"/>
              </a:spcAft>
              <a:buFont typeface="Symbol"/>
              <a:buChar char=""/>
            </a:pPr>
            <a:r>
              <a:rPr lang="en-US" sz="1200" b="1" dirty="0" smtClean="0">
                <a:latin typeface="Cambria"/>
                <a:ea typeface="ＭＳ 明朝"/>
                <a:cs typeface="Times New Roman"/>
              </a:rPr>
              <a:t>Equipping agencies and staff with knowledge and skills to prevent and detect problems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Minimizing opportunities for victimization</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Creating effective reporting channels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Coordinating responses to alleged misconduct, including appropriate medical and mental health services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Monitoring efforts to reduce victimization</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a:t>
            </a:fld>
            <a:endParaRPr lang="en-US" dirty="0"/>
          </a:p>
        </p:txBody>
      </p:sp>
    </p:spTree>
    <p:extLst>
      <p:ext uri="{BB962C8B-B14F-4D97-AF65-F5344CB8AC3E}">
        <p14:creationId xmlns:p14="http://schemas.microsoft.com/office/powerpoint/2010/main" val="3380951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Staff model respectful, accepting behavior and choice of language when interacting with all youth</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In our earlier session, we talked about the importance of these things when interacting with LGBTQI, gender non-conforming, and two spirit youth. </a:t>
            </a:r>
          </a:p>
          <a:p>
            <a:pPr lvl="1"/>
            <a:r>
              <a:rPr lang="en-US" sz="1200" i="1" kern="1200" dirty="0" smtClean="0">
                <a:solidFill>
                  <a:schemeClr val="tx1"/>
                </a:solidFill>
                <a:latin typeface="Arial" charset="0"/>
                <a:ea typeface="MS PGothic" pitchFamily="34" charset="-128"/>
                <a:cs typeface="+mn-cs"/>
              </a:rPr>
              <a:t>Ask: </a:t>
            </a:r>
            <a:r>
              <a:rPr lang="en-US" sz="1200" kern="1200" dirty="0" smtClean="0">
                <a:solidFill>
                  <a:schemeClr val="tx1"/>
                </a:solidFill>
                <a:latin typeface="Arial" charset="0"/>
                <a:ea typeface="MS PGothic" pitchFamily="34" charset="-128"/>
                <a:cs typeface="+mn-cs"/>
              </a:rPr>
              <a:t>Does anyone remember a way that you could model respectful, accepting behavior or choice of language?</a:t>
            </a:r>
          </a:p>
          <a:p>
            <a:pPr lvl="0"/>
            <a:r>
              <a:rPr lang="en-US" sz="1200" b="1" kern="1200" dirty="0" smtClean="0">
                <a:solidFill>
                  <a:schemeClr val="tx1"/>
                </a:solidFill>
                <a:latin typeface="Arial" charset="0"/>
                <a:ea typeface="MS PGothic" pitchFamily="34" charset="-128"/>
                <a:cs typeface="ＭＳ Ｐゴシック" charset="0"/>
              </a:rPr>
              <a:t>No tolerance for harassment, violence, disrespect or discrimination</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Equal access to activities and programming</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 predetermined housing or isolation, housing can be reviewed at youth’s request</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113</a:t>
            </a:fld>
            <a:endParaRPr lang="en-US"/>
          </a:p>
        </p:txBody>
      </p:sp>
    </p:spTree>
    <p:extLst>
      <p:ext uri="{BB962C8B-B14F-4D97-AF65-F5344CB8AC3E}">
        <p14:creationId xmlns:p14="http://schemas.microsoft.com/office/powerpoint/2010/main" val="316811608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 disclosure of youths’ status unless legally required or necessary to access programs and services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Although youth may have disclosed their sexual orientation or gender identity, those outside the facility may not be aware of it. Disclosure outside of the facility should not take place unless legally required or necessary, or if the youth has given his or her express permission.</a:t>
            </a:r>
          </a:p>
          <a:p>
            <a:pPr lvl="0"/>
            <a:r>
              <a:rPr lang="en-US" sz="1200" b="1" kern="1200" dirty="0" smtClean="0">
                <a:solidFill>
                  <a:schemeClr val="tx1"/>
                </a:solidFill>
                <a:latin typeface="Arial" charset="0"/>
                <a:ea typeface="MS PGothic" pitchFamily="34" charset="-128"/>
                <a:cs typeface="ＭＳ Ｐゴシック" charset="0"/>
              </a:rPr>
              <a:t>[Fill in what shower, changing clothes and toileting rules are – transgender and intersex youth must be allowed to shower separately from other youth]</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Fill in what the facility’s rules are here. PREA requires that the facility allow transgender and intersex youth the opportunity to shower separately from other youth.</a:t>
            </a:r>
            <a:endParaRPr lang="en-US" sz="1200" kern="1200" dirty="0" smtClean="0">
              <a:solidFill>
                <a:schemeClr val="tx1"/>
              </a:solidFill>
              <a:latin typeface="Arial" charset="0"/>
              <a:ea typeface="MS PGothic" pitchFamily="34" charset="-128"/>
              <a:cs typeface="+mn-cs"/>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114</a:t>
            </a:fld>
            <a:endParaRPr lang="en-US"/>
          </a:p>
        </p:txBody>
      </p:sp>
    </p:spTree>
    <p:extLst>
      <p:ext uri="{BB962C8B-B14F-4D97-AF65-F5344CB8AC3E}">
        <p14:creationId xmlns:p14="http://schemas.microsoft.com/office/powerpoint/2010/main" val="211416470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Group Exercise: </a:t>
            </a:r>
            <a:r>
              <a:rPr lang="en-US" sz="1200" kern="1200" dirty="0" smtClean="0">
                <a:solidFill>
                  <a:schemeClr val="tx1"/>
                </a:solidFill>
                <a:latin typeface="Arial" charset="0"/>
                <a:ea typeface="MS PGothic" pitchFamily="34" charset="-128"/>
                <a:cs typeface="ＭＳ Ｐゴシック" charset="0"/>
              </a:rPr>
              <a:t> Lola.</a:t>
            </a: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The goal is to have participants understand what the facility would require them to do if encountering a transgender youth. The trainer will need to understand the facility’s policy on searches and housing of transgender youth and be prepared to provide that as the answer. </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PREA requires that when facilities make housing and programming decisions for transgender and intersex youth, they consider on a case-by-case basis whether a placement would ensure the resident’s health and safety, and whether the placement would present management or security problems, giving serious consideration to the youth’s own views of his or her own safety. The facility must also reassess the placement at least twice a year to review any threats to safety experienced by the youth.</a:t>
            </a:r>
            <a:endParaRPr lang="en-US" sz="1200" kern="1200" dirty="0" smtClean="0">
              <a:solidFill>
                <a:schemeClr val="tx1"/>
              </a:solidFill>
              <a:latin typeface="Arial" charset="0"/>
              <a:ea typeface="MS PGothic" pitchFamily="34" charset="-128"/>
              <a:cs typeface="+mn-cs"/>
            </a:endParaRPr>
          </a:p>
          <a:p>
            <a:pPr lvl="1"/>
            <a:r>
              <a:rPr lang="en-US" sz="1200" i="1" kern="1200" dirty="0" smtClean="0">
                <a:solidFill>
                  <a:schemeClr val="tx1"/>
                </a:solidFill>
                <a:latin typeface="Arial" charset="0"/>
                <a:ea typeface="MS PGothic" pitchFamily="34" charset="-128"/>
                <a:cs typeface="+mn-cs"/>
              </a:rPr>
              <a:t>Recommended practice would be to ask all youth about their sexual orientation and gender identity and whether they have any concerns about their safety at the facility. In terms of housing decisions, best practice is to have the default be to house youth according to their gender identity, but to take into account the youth’s perception of where he or she would be safest and concerns about the safety of the institution. </a:t>
            </a:r>
            <a:endParaRPr lang="en-US" sz="1200" kern="1200" dirty="0" smtClean="0">
              <a:solidFill>
                <a:schemeClr val="tx1"/>
              </a:solidFill>
              <a:latin typeface="Arial" charset="0"/>
              <a:ea typeface="MS PGothic" pitchFamily="34" charset="-128"/>
              <a:cs typeface="+mn-cs"/>
            </a:endParaRPr>
          </a:p>
          <a:p>
            <a:pPr lvl="0"/>
            <a:r>
              <a:rPr lang="en-US" sz="1200" i="1" kern="1200" dirty="0" smtClean="0">
                <a:solidFill>
                  <a:schemeClr val="tx1"/>
                </a:solidFill>
                <a:latin typeface="Arial" charset="0"/>
                <a:ea typeface="MS PGothic" pitchFamily="34" charset="-128"/>
                <a:cs typeface="ＭＳ Ｐゴシック" charset="0"/>
              </a:rPr>
              <a:t>Have a volunteer read the scenario. Ask:</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Imagine you are the intake officer. What will you do to book Lola into the facility?  How will you determine where Lola should be housed after being processed? </a:t>
            </a:r>
          </a:p>
          <a:p>
            <a:pPr lvl="2"/>
            <a:r>
              <a:rPr lang="en-US" sz="1200" kern="1200" dirty="0" smtClean="0">
                <a:solidFill>
                  <a:schemeClr val="tx1"/>
                </a:solidFill>
                <a:latin typeface="Arial" charset="0"/>
                <a:ea typeface="MS PGothic" pitchFamily="34" charset="-128"/>
                <a:cs typeface="+mn-cs"/>
              </a:rPr>
              <a:t>[Fill in based on facility policy, including decisions about who will search her.]</a:t>
            </a:r>
          </a:p>
          <a:p>
            <a:pPr lvl="1"/>
            <a:r>
              <a:rPr lang="en-US" sz="1200" kern="1200" dirty="0" smtClean="0">
                <a:solidFill>
                  <a:schemeClr val="tx1"/>
                </a:solidFill>
                <a:latin typeface="Arial" charset="0"/>
                <a:ea typeface="MS PGothic" pitchFamily="34" charset="-128"/>
                <a:cs typeface="+mn-cs"/>
              </a:rPr>
              <a:t>What kind of questions will you ask?</a:t>
            </a:r>
          </a:p>
          <a:p>
            <a:pPr lvl="2"/>
            <a:r>
              <a:rPr lang="en-US" sz="1200" kern="1200" dirty="0" smtClean="0">
                <a:solidFill>
                  <a:schemeClr val="tx1"/>
                </a:solidFill>
                <a:latin typeface="Arial" charset="0"/>
                <a:ea typeface="MS PGothic" pitchFamily="34" charset="-128"/>
                <a:cs typeface="+mn-cs"/>
              </a:rPr>
              <a:t>[Fill in based on facility policy on asking youth about sexual orientation and gender identity.]</a:t>
            </a:r>
          </a:p>
          <a:p>
            <a:pPr lvl="1"/>
            <a:r>
              <a:rPr lang="en-US" sz="1200" kern="1200" dirty="0" smtClean="0">
                <a:solidFill>
                  <a:schemeClr val="tx1"/>
                </a:solidFill>
                <a:latin typeface="Arial" charset="0"/>
                <a:ea typeface="MS PGothic" pitchFamily="34" charset="-128"/>
                <a:cs typeface="+mn-cs"/>
              </a:rPr>
              <a:t>Who will determine where Lola will be housed and what will they base their decision upon?</a:t>
            </a:r>
          </a:p>
          <a:p>
            <a:pPr lvl="2"/>
            <a:r>
              <a:rPr lang="en-US" sz="1200" kern="1200" dirty="0" smtClean="0">
                <a:solidFill>
                  <a:schemeClr val="tx1"/>
                </a:solidFill>
                <a:latin typeface="Arial" charset="0"/>
                <a:ea typeface="MS PGothic" pitchFamily="34" charset="-128"/>
                <a:cs typeface="+mn-cs"/>
              </a:rPr>
              <a:t>[Fill in based on facility policy on asking youth about sexual orientation and gender identity.]</a:t>
            </a:r>
            <a:endParaRPr lang="en-US" sz="1200" kern="1200" dirty="0">
              <a:solidFill>
                <a:schemeClr val="tx1"/>
              </a:solidFill>
              <a:latin typeface="Arial" charset="0"/>
              <a:ea typeface="MS PGothic" pitchFamily="34" charset="-128"/>
              <a:cs typeface="+mn-cs"/>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115</a:t>
            </a:fld>
            <a:endParaRPr lang="en-US"/>
          </a:p>
        </p:txBody>
      </p:sp>
    </p:spTree>
    <p:extLst>
      <p:ext uri="{BB962C8B-B14F-4D97-AF65-F5344CB8AC3E}">
        <p14:creationId xmlns:p14="http://schemas.microsoft.com/office/powerpoint/2010/main" val="301548797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kern="1200" dirty="0" smtClean="0">
                <a:solidFill>
                  <a:schemeClr val="tx1"/>
                </a:solidFill>
                <a:latin typeface="Arial" charset="0"/>
                <a:ea typeface="MS PGothic" pitchFamily="34" charset="-128"/>
                <a:cs typeface="ＭＳ Ｐゴシック" charset="0"/>
              </a:rPr>
              <a:t> Handout(s): Relevant Sexual Misconduct, Search, and Other Policies</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Have the facility’s sexual misconduct, search, and other relevant policies on hand to distribute to participants either now or later in the training. </a:t>
            </a:r>
          </a:p>
          <a:p>
            <a:r>
              <a:rPr lang="en-US" sz="1200" kern="1200" dirty="0" smtClean="0">
                <a:solidFill>
                  <a:schemeClr val="tx1"/>
                </a:solidFill>
                <a:latin typeface="Arial" charset="0"/>
                <a:ea typeface="MS PGothic" pitchFamily="34" charset="-128"/>
                <a:cs typeface="ＭＳ Ｐゴシック" charset="0"/>
              </a:rPr>
              <a:t> </a:t>
            </a: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As participants arrive, ensure that they write their names clearly on the sign-in sheet and obtain a copy of the PowerPoint Presentation and an agenda for the day’s training.</a:t>
            </a:r>
            <a:endParaRPr lang="en-US" dirty="0" smtClean="0"/>
          </a:p>
          <a:p>
            <a:pPr lvl="0"/>
            <a:r>
              <a:rPr lang="en-US" sz="1200" i="1" kern="1200" dirty="0" smtClean="0">
                <a:solidFill>
                  <a:schemeClr val="tx1"/>
                </a:solidFill>
                <a:latin typeface="Arial" charset="0"/>
                <a:ea typeface="MS PGothic" pitchFamily="34" charset="-128"/>
                <a:cs typeface="ＭＳ Ｐゴシック" charset="0"/>
              </a:rPr>
              <a:t>Before beginning, welcome participants and introduce yourself.</a:t>
            </a:r>
            <a:endParaRPr lang="en-US" dirty="0" smtClean="0"/>
          </a:p>
          <a:p>
            <a:pPr lvl="0"/>
            <a:r>
              <a:rPr lang="en-US" sz="1200" i="1" kern="1200" dirty="0" smtClean="0">
                <a:solidFill>
                  <a:schemeClr val="tx1"/>
                </a:solidFill>
                <a:latin typeface="Arial" charset="0"/>
                <a:ea typeface="MS PGothic" pitchFamily="34" charset="-128"/>
                <a:cs typeface="ＭＳ Ｐゴシック" charset="0"/>
              </a:rPr>
              <a:t>Inform participants of any housekeeping items, such as the start and end time for the training and any planned breaks, requests to avoid the use of cellular telephones, and location of restrooms.</a:t>
            </a:r>
            <a:endParaRPr lang="en-US" dirty="0" smtClean="0"/>
          </a:p>
          <a:p>
            <a:pPr lvl="0"/>
            <a:r>
              <a:rPr lang="en-US" sz="1200" b="1" kern="1200" dirty="0" smtClean="0">
                <a:solidFill>
                  <a:schemeClr val="tx1"/>
                </a:solidFill>
                <a:latin typeface="Arial" charset="0"/>
                <a:ea typeface="MS PGothic" pitchFamily="34" charset="-128"/>
                <a:cs typeface="ＭＳ Ｐゴシック" charset="0"/>
              </a:rPr>
              <a:t>Purpose of this Module</a:t>
            </a:r>
            <a:endParaRPr lang="en-US" dirty="0" smtClean="0"/>
          </a:p>
          <a:p>
            <a:pPr lvl="1"/>
            <a:r>
              <a:rPr lang="en-US" sz="1200" b="1" kern="1200" dirty="0" smtClean="0">
                <a:solidFill>
                  <a:schemeClr val="tx1"/>
                </a:solidFill>
                <a:latin typeface="Arial" charset="0"/>
                <a:ea typeface="MS PGothic" pitchFamily="34" charset="-128"/>
                <a:cs typeface="+mn-cs"/>
              </a:rPr>
              <a:t>Help you understand the agency’s responsibilities and your responsibilities under PREA and the policies we have adopted to comply with PREA</a:t>
            </a:r>
            <a:endParaRPr lang="en-US" sz="1200" kern="1200" dirty="0" smtClean="0">
              <a:solidFill>
                <a:schemeClr val="tx1"/>
              </a:solidFill>
              <a:latin typeface="Arial" charset="0"/>
              <a:ea typeface="MS PGothic" pitchFamily="34" charset="-128"/>
              <a:cs typeface="+mn-cs"/>
            </a:endParaRPr>
          </a:p>
          <a:p>
            <a:pPr lvl="2"/>
            <a:r>
              <a:rPr lang="en-US" sz="1200" kern="1200" dirty="0" smtClean="0">
                <a:solidFill>
                  <a:schemeClr val="tx1"/>
                </a:solidFill>
                <a:latin typeface="Arial" charset="0"/>
                <a:ea typeface="MS PGothic" pitchFamily="34" charset="-128"/>
                <a:cs typeface="+mn-cs"/>
              </a:rPr>
              <a:t>In this module, we will be talking about reporting, investigation, survivor support and discipline</a:t>
            </a:r>
          </a:p>
          <a:p>
            <a:pPr lvl="1"/>
            <a:r>
              <a:rPr lang="en-US" sz="1200" b="1" kern="1200" dirty="0" smtClean="0">
                <a:solidFill>
                  <a:schemeClr val="tx1"/>
                </a:solidFill>
                <a:latin typeface="Arial" charset="0"/>
                <a:ea typeface="MS PGothic" pitchFamily="34" charset="-128"/>
                <a:cs typeface="+mn-cs"/>
              </a:rPr>
              <a:t>Discuss some scenarios that help you apply the new policies in the context of your work </a:t>
            </a:r>
            <a:br>
              <a:rPr lang="en-US" sz="1200" b="1" kern="1200" dirty="0" smtClean="0">
                <a:solidFill>
                  <a:schemeClr val="tx1"/>
                </a:solidFill>
                <a:latin typeface="Arial" charset="0"/>
                <a:ea typeface="MS PGothic" pitchFamily="34" charset="-128"/>
                <a:cs typeface="+mn-cs"/>
              </a:rPr>
            </a:b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117</a:t>
            </a:fld>
            <a:endParaRPr lang="en-US"/>
          </a:p>
        </p:txBody>
      </p:sp>
    </p:spTree>
    <p:extLst>
      <p:ext uri="{BB962C8B-B14F-4D97-AF65-F5344CB8AC3E}">
        <p14:creationId xmlns:p14="http://schemas.microsoft.com/office/powerpoint/2010/main" val="261765023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PREA requires that youth have multiple internal ways of reporting sexual misconduct, such as filling out a grievance, as well as one way of reporting to someone outside of the facility. The idea behind the requirement is to provide youth with a range of options so that anyone could feel comfortable making a report, even if they are not comfortable using one particular way of reporting. For example, a youth who cannot write well may feel more comfortable making a verbal report to a staff member he or she trusts. </a:t>
            </a:r>
          </a:p>
          <a:p>
            <a:pPr lvl="0"/>
            <a:r>
              <a:rPr lang="en-US" sz="1200" kern="1200" dirty="0" smtClean="0">
                <a:solidFill>
                  <a:schemeClr val="tx1"/>
                </a:solidFill>
                <a:latin typeface="Arial" charset="0"/>
                <a:ea typeface="MS PGothic" pitchFamily="34" charset="-128"/>
                <a:cs typeface="ＭＳ Ｐゴシック" charset="0"/>
              </a:rPr>
              <a:t>The standards also require that the facility have an emergency grievance process for youth who are at risk of imminent sexual abuse so that staff can quickly take action in those situations. </a:t>
            </a:r>
          </a:p>
          <a:p>
            <a:pPr lvl="0"/>
            <a:r>
              <a:rPr lang="en-US" sz="1200" kern="1200" dirty="0" smtClean="0">
                <a:solidFill>
                  <a:schemeClr val="tx1"/>
                </a:solidFill>
                <a:latin typeface="Arial" charset="0"/>
                <a:ea typeface="MS PGothic" pitchFamily="34" charset="-128"/>
                <a:cs typeface="ＭＳ Ｐゴシック" charset="0"/>
              </a:rPr>
              <a:t>Here are the ways that our facility allows youth to report misconduct:</a:t>
            </a:r>
          </a:p>
          <a:p>
            <a:pPr lvl="0"/>
            <a:r>
              <a:rPr lang="en-US" sz="1200" b="1" kern="1200" dirty="0" smtClean="0">
                <a:solidFill>
                  <a:schemeClr val="tx1"/>
                </a:solidFill>
                <a:latin typeface="Arial" charset="0"/>
                <a:ea typeface="MS PGothic" pitchFamily="34" charset="-128"/>
                <a:cs typeface="ＭＳ Ｐゴシック" charset="0"/>
              </a:rPr>
              <a:t>Youth can report by:</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[The trainer should fill in the multiple ways in which youth can report sexual misconduct, such as filing a written grievance, making a verbal report to a staff member, or telling a third party such as a parent or attorney. The trainer should also outline the outside reporting mechanism that youth can use to report sexual misconduct, as well as the emergency grievance procedure for youth who are at risk of imminent sexual abuse.]</a:t>
            </a:r>
            <a:endParaRPr lang="en-US" sz="1200" kern="1200" dirty="0" smtClean="0">
              <a:solidFill>
                <a:schemeClr val="tx1"/>
              </a:solidFill>
              <a:latin typeface="Arial" charset="0"/>
              <a:ea typeface="MS PGothic" pitchFamily="34" charset="-128"/>
              <a:cs typeface="+mn-cs"/>
            </a:endParaRPr>
          </a:p>
          <a:p>
            <a:pPr lvl="0"/>
            <a:r>
              <a:rPr lang="en-US" sz="1200" kern="1200" dirty="0" smtClean="0">
                <a:solidFill>
                  <a:schemeClr val="tx1"/>
                </a:solidFill>
                <a:latin typeface="Arial" charset="0"/>
                <a:ea typeface="MS PGothic" pitchFamily="34" charset="-128"/>
                <a:cs typeface="ＭＳ Ｐゴシック" charset="0"/>
              </a:rPr>
              <a:t>We educate youth about these different options during their stay, but we want you to know about them, too, so that you can know how to help youth report.</a:t>
            </a:r>
            <a:r>
              <a:rPr lang="en-US" sz="1200" b="1" kern="1200" dirty="0" smtClean="0">
                <a:solidFill>
                  <a:schemeClr val="tx1"/>
                </a:solidFill>
                <a:latin typeface="Arial" charset="0"/>
                <a:ea typeface="MS PGothic" pitchFamily="34" charset="-128"/>
                <a:cs typeface="ＭＳ Ｐゴシック" charset="0"/>
              </a:rPr>
              <a:t/>
            </a:r>
            <a:br>
              <a:rPr lang="en-US" sz="1200" b="1" kern="1200" dirty="0" smtClean="0">
                <a:solidFill>
                  <a:schemeClr val="tx1"/>
                </a:solidFill>
                <a:latin typeface="Arial" charset="0"/>
                <a:ea typeface="MS PGothic" pitchFamily="34" charset="-128"/>
                <a:cs typeface="ＭＳ Ｐゴシック" charset="0"/>
              </a:rPr>
            </a:b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 have specific rules on how to handle grievances that involve sexual abuse. We have these rules because it can be very hard for youth to come forward with a report of sexual abuse. We want to encourage, not discourage, reporting, and these rules are designed to do that.</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118</a:t>
            </a:fld>
            <a:endParaRPr lang="en-US"/>
          </a:p>
        </p:txBody>
      </p:sp>
    </p:spTree>
    <p:extLst>
      <p:ext uri="{BB962C8B-B14F-4D97-AF65-F5344CB8AC3E}">
        <p14:creationId xmlns:p14="http://schemas.microsoft.com/office/powerpoint/2010/main" val="262060563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For grievances involving sexual abuse, no requirement to attempt to resolve the issue informally</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don’t want to require youth to have to face their alleged abuser to resolve a situation involving alleged abuse. That would be a traumatic experience and would discourage youth from ever saying anything in the first place.</a:t>
            </a:r>
          </a:p>
          <a:p>
            <a:pPr lvl="0"/>
            <a:r>
              <a:rPr lang="en-US" sz="1200" b="1" kern="1200" dirty="0" smtClean="0">
                <a:solidFill>
                  <a:schemeClr val="tx1"/>
                </a:solidFill>
                <a:latin typeface="Arial" charset="0"/>
                <a:ea typeface="MS PGothic" pitchFamily="34" charset="-128"/>
                <a:cs typeface="ＭＳ Ｐゴシック" charset="0"/>
              </a:rPr>
              <a:t>No time limit on filing grievances involving sexual abuse</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know that youth may not feel comfortable reporting an incident right away, based on what we know about the common responses to victimization that we discussed in Module Two. We also know that youth may even wait until they have left the facility to report because they are concerned about retaliation. We do not impose time limits on when youth can file grievances for these reasons. Also, we want to know about these allegations so that we can investigate them, regardless of when they occurred.</a:t>
            </a:r>
          </a:p>
          <a:p>
            <a:pPr lvl="0"/>
            <a:r>
              <a:rPr lang="en-US" sz="1200" b="1" kern="1200" dirty="0" smtClean="0">
                <a:solidFill>
                  <a:schemeClr val="tx1"/>
                </a:solidFill>
                <a:latin typeface="Arial" charset="0"/>
                <a:ea typeface="MS PGothic" pitchFamily="34" charset="-128"/>
                <a:cs typeface="ＭＳ Ｐゴシック" charset="0"/>
              </a:rPr>
              <a:t>Youth cannot be disciplined for filing grievances alleging sexual abuse unless filed in bad faith</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do not discipline youth for filing grievances alleging sexual abuse unless the youth files the grievance in bad faith, which means that the youth knew that the grievance was false but filed it anyway. If a youth knowingly files a false report against a staff member, it is often a sign of a larger problem, and we will address that with the youth. </a:t>
            </a:r>
          </a:p>
          <a:p>
            <a:pPr lvl="1"/>
            <a:r>
              <a:rPr lang="en-US" sz="1200" kern="1200" dirty="0" smtClean="0">
                <a:solidFill>
                  <a:schemeClr val="tx1"/>
                </a:solidFill>
                <a:latin typeface="Arial" charset="0"/>
                <a:ea typeface="MS PGothic" pitchFamily="34" charset="-128"/>
                <a:cs typeface="+mn-cs"/>
              </a:rPr>
              <a:t>However, we want to be careful not to send a message to youth that we will punish them if an investigator decides that there is not enough evidence to support what is otherwise a valid complaint. We know that some youth already feel like their complaints will not be taken seriously if it comes down to their word against a staff member’s word. If youth see us punishing youth for filing grievances, we will discourage youth from making reports. We don’t want that to happen.</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119</a:t>
            </a:fld>
            <a:endParaRPr lang="en-US"/>
          </a:p>
        </p:txBody>
      </p:sp>
    </p:spTree>
    <p:extLst>
      <p:ext uri="{BB962C8B-B14F-4D97-AF65-F5344CB8AC3E}">
        <p14:creationId xmlns:p14="http://schemas.microsoft.com/office/powerpoint/2010/main" val="82308657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An important part of creating a culture in the facility where youth feel comfortable reporting is to make clear that we do not allow retaliation against a youth for making a complaint or for helping with an investigation. That means no retaliation from staff and no retaliation from other youth. We also want youth and staff to know that there are swift and certain consequences for youth and staff who engage in retaliation. These are some basic rules to help us send this message.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Youth and staff have a right to be free from retaliation for reporting or helping with investigations, and retaliation is prohibited</a:t>
            </a:r>
          </a:p>
          <a:p>
            <a:pPr lvl="1"/>
            <a:r>
              <a:rPr lang="en-US" sz="1200" kern="1200" dirty="0" smtClean="0">
                <a:solidFill>
                  <a:schemeClr val="tx1"/>
                </a:solidFill>
                <a:latin typeface="Arial" charset="0"/>
                <a:ea typeface="MS PGothic" pitchFamily="34" charset="-128"/>
                <a:cs typeface="+mn-cs"/>
              </a:rPr>
              <a:t>Retaliation can include:</a:t>
            </a:r>
          </a:p>
          <a:p>
            <a:pPr lvl="2"/>
            <a:r>
              <a:rPr lang="en-US" sz="1200" kern="1200" dirty="0" smtClean="0">
                <a:solidFill>
                  <a:schemeClr val="tx1"/>
                </a:solidFill>
                <a:latin typeface="Arial" charset="0"/>
                <a:ea typeface="MS PGothic" pitchFamily="34" charset="-128"/>
                <a:cs typeface="+mn-cs"/>
              </a:rPr>
              <a:t>Unnecessary discipline</a:t>
            </a:r>
          </a:p>
          <a:p>
            <a:pPr lvl="2"/>
            <a:r>
              <a:rPr lang="en-US" sz="1200" kern="1200" dirty="0" smtClean="0">
                <a:solidFill>
                  <a:schemeClr val="tx1"/>
                </a:solidFill>
                <a:latin typeface="Arial" charset="0"/>
                <a:ea typeface="MS PGothic" pitchFamily="34" charset="-128"/>
                <a:cs typeface="+mn-cs"/>
              </a:rPr>
              <a:t>Verbal or physical intimidation or threats</a:t>
            </a:r>
          </a:p>
          <a:p>
            <a:pPr lvl="2"/>
            <a:r>
              <a:rPr lang="en-US" sz="1200" kern="1200" dirty="0" smtClean="0">
                <a:solidFill>
                  <a:schemeClr val="tx1"/>
                </a:solidFill>
                <a:latin typeface="Arial" charset="0"/>
                <a:ea typeface="MS PGothic" pitchFamily="34" charset="-128"/>
                <a:cs typeface="+mn-cs"/>
              </a:rPr>
              <a:t>Unnecessary changes in housing classification</a:t>
            </a:r>
          </a:p>
          <a:p>
            <a:pPr lvl="2"/>
            <a:r>
              <a:rPr lang="en-US" sz="1200" kern="1200" dirty="0" smtClean="0">
                <a:solidFill>
                  <a:schemeClr val="tx1"/>
                </a:solidFill>
                <a:latin typeface="Arial" charset="0"/>
                <a:ea typeface="MS PGothic" pitchFamily="34" charset="-128"/>
                <a:cs typeface="+mn-cs"/>
              </a:rPr>
              <a:t>Unnecessary changes in work or program assignments</a:t>
            </a:r>
          </a:p>
          <a:p>
            <a:pPr lvl="2"/>
            <a:r>
              <a:rPr lang="en-US" sz="1200" kern="1200" dirty="0" smtClean="0">
                <a:solidFill>
                  <a:schemeClr val="tx1"/>
                </a:solidFill>
                <a:latin typeface="Arial" charset="0"/>
                <a:ea typeface="MS PGothic" pitchFamily="34" charset="-128"/>
                <a:cs typeface="+mn-cs"/>
              </a:rPr>
              <a:t>Unjustified denials of privileges or services</a:t>
            </a:r>
          </a:p>
          <a:p>
            <a:pPr lvl="2"/>
            <a:r>
              <a:rPr lang="en-US" sz="1200" kern="1200" dirty="0" smtClean="0">
                <a:solidFill>
                  <a:schemeClr val="tx1"/>
                </a:solidFill>
                <a:latin typeface="Arial" charset="0"/>
                <a:ea typeface="MS PGothic" pitchFamily="34" charset="-128"/>
                <a:cs typeface="+mn-cs"/>
              </a:rPr>
              <a:t>Any action to compromise the victim or witness’s safety including refusal or failure to protect</a:t>
            </a:r>
          </a:p>
          <a:p>
            <a:pPr lvl="0"/>
            <a:r>
              <a:rPr lang="en-US" sz="1200" b="1" kern="1200" dirty="0" smtClean="0">
                <a:solidFill>
                  <a:schemeClr val="tx1"/>
                </a:solidFill>
                <a:latin typeface="Arial" charset="0"/>
                <a:ea typeface="MS PGothic" pitchFamily="34" charset="-128"/>
                <a:cs typeface="ＭＳ Ｐゴシック" charset="0"/>
              </a:rPr>
              <a:t>Retaliation or failure to report knowledge of retaliation is cause for disciplinary action up to and including termination</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[Trainer fill in who] will monitor for 90 days to see if anyone who reported sexual misconduct experiences retaliation</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If there is evidence of retaliation, the person will continue monitoring as needed.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smtClean="0"/>
              <a:t>[Outline the steps that the facility will take to prevent retaliation against youth and staff.]</a:t>
            </a:r>
            <a:endParaRPr lang="en-US" sz="1200" b="1" kern="1200" dirty="0" smtClean="0">
              <a:solidFill>
                <a:schemeClr val="tx1"/>
              </a:solidFill>
              <a:latin typeface="Arial"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u="sng" dirty="0" smtClean="0"/>
              <a:t>Retaliation</a:t>
            </a:r>
            <a:r>
              <a:rPr lang="en-US" sz="1200" b="1" dirty="0" smtClean="0"/>
              <a:t>- Any act of vengeance, covert or overt action or threat of action taken against an individual in response to the person’s participation directly or indirectly in the grievance process. Prohibited retaliation includes action or threat of action taken against an individual in response to his or her claim of sexual misconduct, sexual contact or sexual abuse or cooperation in the reporting or investigation of sexual misconduct, regardless of the disposition of the complaint. [This is from the model policy.  If your facility has altered the policy, please adjust this definition.]</a:t>
            </a:r>
            <a:endParaRPr lang="en-US" sz="1200" kern="1200" dirty="0" smtClean="0">
              <a:solidFill>
                <a:schemeClr val="tx1"/>
              </a:solidFill>
              <a:latin typeface="Arial" charset="0"/>
              <a:ea typeface="MS PGothic" pitchFamily="34" charset="-128"/>
              <a:cs typeface="+mn-cs"/>
            </a:endParaRPr>
          </a:p>
          <a:p>
            <a:pPr lvl="1"/>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120</a:t>
            </a:fld>
            <a:endParaRPr lang="en-US"/>
          </a:p>
        </p:txBody>
      </p:sp>
    </p:spTree>
    <p:extLst>
      <p:ext uri="{BB962C8B-B14F-4D97-AF65-F5344CB8AC3E}">
        <p14:creationId xmlns:p14="http://schemas.microsoft.com/office/powerpoint/2010/main" val="410548240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Even though we provide many different ways for youth to report to staff within the facility, we know that some youth may feel most comfortable talking to someone outside of the facility. We allow reports made by third parties for this reason. We want to make sure everyone understands how to handle these third-party reports.</a:t>
            </a:r>
          </a:p>
          <a:p>
            <a:pPr lvl="0"/>
            <a:r>
              <a:rPr lang="en-US" sz="1200" b="1" kern="1200" dirty="0" smtClean="0">
                <a:solidFill>
                  <a:schemeClr val="tx1"/>
                </a:solidFill>
                <a:latin typeface="Arial" charset="0"/>
                <a:ea typeface="MS PGothic" pitchFamily="34" charset="-128"/>
                <a:cs typeface="ＭＳ Ｐゴシック" charset="0"/>
              </a:rPr>
              <a:t>Family members, attorneys and guardians may file written grievances on youth’s behalf</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In our county, parents, attorneys and other third parties can [Trainer should fill in how third parties access the process.]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latin typeface="Arial" charset="0"/>
                <a:ea typeface="MS PGothic" pitchFamily="34" charset="-128"/>
                <a:cs typeface="ＭＳ Ｐゴシック" charset="0"/>
              </a:rPr>
              <a:t>[Fill in how staff should handle grievances that they receive from third parties, including how to document verbal reports.]</a:t>
            </a:r>
            <a:endParaRPr lang="en-US" sz="1200"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121</a:t>
            </a:fld>
            <a:endParaRPr lang="en-US"/>
          </a:p>
        </p:txBody>
      </p:sp>
    </p:spTree>
    <p:extLst>
      <p:ext uri="{BB962C8B-B14F-4D97-AF65-F5344CB8AC3E}">
        <p14:creationId xmlns:p14="http://schemas.microsoft.com/office/powerpoint/2010/main" val="176564943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Exercise:  Aunt Betty</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The goal is to have participants understand what the facility would require them to do if they receive information from a third party involving alleged sexual misconduct. </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Have a volunteer read the scenario. Ask:</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Based on what we have discussed, what should you do with the information that you have just received?</a:t>
            </a:r>
          </a:p>
          <a:p>
            <a:pPr lvl="1"/>
            <a:r>
              <a:rPr lang="en-US" sz="1200" kern="1200" dirty="0" smtClean="0">
                <a:solidFill>
                  <a:schemeClr val="tx1"/>
                </a:solidFill>
                <a:latin typeface="Arial" charset="0"/>
                <a:ea typeface="MS PGothic" pitchFamily="34" charset="-128"/>
                <a:cs typeface="+mn-cs"/>
              </a:rPr>
              <a:t>What should you tell Aunt Betty about what will happen?</a:t>
            </a:r>
          </a:p>
          <a:p>
            <a:pPr lvl="1"/>
            <a:r>
              <a:rPr lang="en-US" sz="1200" i="1" kern="1200" dirty="0" smtClean="0">
                <a:solidFill>
                  <a:schemeClr val="tx1"/>
                </a:solidFill>
                <a:latin typeface="Arial" charset="0"/>
                <a:ea typeface="MS PGothic" pitchFamily="34" charset="-128"/>
                <a:cs typeface="+mn-cs"/>
              </a:rPr>
              <a:t>Note: In addition to handling the information as a third-party grievance, some individuals may mention mandatory reporting responsibilities, which may be triggered by these facts. If that issue arises, note that you will discuss specifics of mandatory reporting obligations in coming slides.</a:t>
            </a: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122</a:t>
            </a:fld>
            <a:endParaRPr lang="en-US"/>
          </a:p>
        </p:txBody>
      </p:sp>
    </p:spTree>
    <p:extLst>
      <p:ext uri="{BB962C8B-B14F-4D97-AF65-F5344CB8AC3E}">
        <p14:creationId xmlns:p14="http://schemas.microsoft.com/office/powerpoint/2010/main" val="317809690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 talked about the definitions of sexual abuse and sexual harassment for staff and youth in other parts of the training. We noted that, as a matter of policy, we never allow any kind of sexual abuse or sexual harassment in the facility.</a:t>
            </a:r>
          </a:p>
          <a:p>
            <a:pPr lvl="0"/>
            <a:r>
              <a:rPr lang="en-US" sz="1200" kern="1200" dirty="0" smtClean="0">
                <a:solidFill>
                  <a:schemeClr val="tx1"/>
                </a:solidFill>
                <a:latin typeface="Arial" charset="0"/>
                <a:ea typeface="MS PGothic" pitchFamily="34" charset="-128"/>
                <a:cs typeface="ＭＳ Ｐゴシック" charset="0"/>
              </a:rPr>
              <a:t>In New Mexico, there are also criminal laws that prohibit certain sexual activity involving youth. Those laws are generally known as “age of consent” laws.</a:t>
            </a:r>
          </a:p>
          <a:p>
            <a:pPr lvl="0"/>
            <a:r>
              <a:rPr lang="en-US" sz="1200" kern="1200" dirty="0" smtClean="0">
                <a:solidFill>
                  <a:schemeClr val="tx1"/>
                </a:solidFill>
                <a:latin typeface="Arial" charset="0"/>
                <a:ea typeface="MS PGothic" pitchFamily="34" charset="-128"/>
                <a:cs typeface="ＭＳ Ｐゴシック" charset="0"/>
              </a:rPr>
              <a:t>There are a couple of important things to remember about age of consent laws in this state.</a:t>
            </a:r>
          </a:p>
          <a:p>
            <a:pPr lvl="0"/>
            <a:r>
              <a:rPr lang="en-US" sz="1200" b="1" kern="1200" dirty="0" smtClean="0">
                <a:solidFill>
                  <a:schemeClr val="tx1"/>
                </a:solidFill>
                <a:latin typeface="Arial" charset="0"/>
                <a:ea typeface="MS PGothic" pitchFamily="34" charset="-128"/>
                <a:cs typeface="ＭＳ Ｐゴシック" charset="0"/>
              </a:rPr>
              <a:t>Under New Mexico law, sexual activity between staff and youth in a custodial setting is never allowed and is never considered consensual, regardless of the relative ages and the type of conduct involved</a:t>
            </a:r>
            <a:endParaRPr lang="en-US" sz="1200" kern="1200" dirty="0" smtClean="0">
              <a:solidFill>
                <a:schemeClr val="tx1"/>
              </a:solidFill>
              <a:latin typeface="Arial" charset="0"/>
              <a:ea typeface="MS PGothic" pitchFamily="34" charset="-128"/>
              <a:cs typeface="ＭＳ Ｐゴシック" charset="0"/>
            </a:endParaRPr>
          </a:p>
          <a:p>
            <a:pPr lvl="1"/>
            <a:r>
              <a:rPr lang="en-US" sz="1200" b="1" i="1" kern="1200" dirty="0" smtClean="0">
                <a:solidFill>
                  <a:schemeClr val="tx1"/>
                </a:solidFill>
                <a:latin typeface="Arial" charset="0"/>
                <a:ea typeface="MS PGothic" pitchFamily="34" charset="-128"/>
                <a:cs typeface="+mn-cs"/>
              </a:rPr>
              <a:t>See </a:t>
            </a:r>
            <a:r>
              <a:rPr lang="en-US" sz="1200" b="1" kern="1200" dirty="0" smtClean="0">
                <a:solidFill>
                  <a:schemeClr val="tx1"/>
                </a:solidFill>
                <a:latin typeface="Arial" charset="0"/>
                <a:ea typeface="MS PGothic" pitchFamily="34" charset="-128"/>
                <a:cs typeface="+mn-cs"/>
              </a:rPr>
              <a:t>N.M. Stat. Ann. § 30-9-11 and N.M. Stat. Ann. § 30-9-13</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Note: These are citations to laws that are described more fully below. You can use this information to provide examples to participants or use the information to answer questions about the specifics of the laws.</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Whether youth can consent to sexual activity with other youth depends on the relative ages of the youth, the type of conduct involved, and other factors </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effectLst/>
                <a:latin typeface="Arial" charset="0"/>
                <a:ea typeface="MS PGothic" pitchFamily="34" charset="-128"/>
                <a:cs typeface="ＭＳ Ｐゴシック" charset="0"/>
              </a:rPr>
              <a:t>You will not need to determine whether a youth’s conduct violates criminal law. At our facility, [</a:t>
            </a:r>
            <a:r>
              <a:rPr lang="en-US" sz="1200" i="1" kern="1200" dirty="0" smtClean="0">
                <a:solidFill>
                  <a:schemeClr val="tx1"/>
                </a:solidFill>
                <a:effectLst/>
                <a:latin typeface="Arial" charset="0"/>
                <a:ea typeface="MS PGothic" pitchFamily="34" charset="-128"/>
                <a:cs typeface="ＭＳ Ｐゴシック" charset="0"/>
              </a:rPr>
              <a:t>fill in designated individuals</a:t>
            </a:r>
            <a:r>
              <a:rPr lang="en-US" sz="1200" kern="1200" dirty="0" smtClean="0">
                <a:solidFill>
                  <a:schemeClr val="tx1"/>
                </a:solidFill>
                <a:effectLst/>
                <a:latin typeface="Arial" charset="0"/>
                <a:ea typeface="MS PGothic" pitchFamily="34" charset="-128"/>
                <a:cs typeface="ＭＳ Ｐゴシック" charset="0"/>
              </a:rPr>
              <a:t>] will determine whether conduct is voluntary or needs to be reported to law enforcement as potentially criminal conduct. What is important is remembering that youth can never consent to sexual activity with staff under New Mexico law, regardless of their age or willingness to engage in sexual conduct.</a:t>
            </a: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The following descriptions summarize some of the key provisions in New Mexico law related to age of consent.</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N.M. Stat. Ann. §30-9-11</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First degree criminal sexual penetration includes oral or genital sexual intercourse or penetration with a minor who is younger than 13 years old.  </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Second degree criminal sexual penetration includes:</a:t>
            </a:r>
            <a:endParaRPr lang="en-US" sz="1200" kern="1200" dirty="0" smtClean="0">
              <a:solidFill>
                <a:schemeClr val="tx1"/>
              </a:solidFill>
              <a:latin typeface="Arial" charset="0"/>
              <a:ea typeface="MS PGothic" pitchFamily="34" charset="-128"/>
              <a:cs typeface="+mn-cs"/>
            </a:endParaRPr>
          </a:p>
          <a:p>
            <a:pPr lvl="3"/>
            <a:r>
              <a:rPr lang="en-US" sz="1200" i="1" kern="1200" dirty="0" smtClean="0">
                <a:solidFill>
                  <a:schemeClr val="tx1"/>
                </a:solidFill>
                <a:latin typeface="Arial" charset="0"/>
                <a:ea typeface="MS PGothic" pitchFamily="34" charset="-128"/>
                <a:cs typeface="+mn-cs"/>
              </a:rPr>
              <a:t>All criminal sexual penetration perpetrated by the use of force or coercion on a child 13 to 18 years of age.</a:t>
            </a:r>
            <a:endParaRPr lang="en-US" sz="1200" kern="1200" dirty="0" smtClean="0">
              <a:solidFill>
                <a:schemeClr val="tx1"/>
              </a:solidFill>
              <a:latin typeface="Arial" charset="0"/>
              <a:ea typeface="MS PGothic" pitchFamily="34" charset="-128"/>
              <a:cs typeface="+mn-cs"/>
            </a:endParaRPr>
          </a:p>
          <a:p>
            <a:pPr lvl="3"/>
            <a:r>
              <a:rPr lang="en-US" sz="1200" i="1" kern="1200" dirty="0" smtClean="0">
                <a:solidFill>
                  <a:schemeClr val="tx1"/>
                </a:solidFill>
                <a:latin typeface="Arial" charset="0"/>
                <a:ea typeface="MS PGothic" pitchFamily="34" charset="-128"/>
                <a:cs typeface="+mn-cs"/>
              </a:rPr>
              <a:t>Includes threats of physical punishment or retaliation directed against the victim or another when the victim believes that there is an ability to execute the threats</a:t>
            </a:r>
            <a:endParaRPr lang="en-US" sz="1200" kern="1200" dirty="0" smtClean="0">
              <a:solidFill>
                <a:schemeClr val="tx1"/>
              </a:solidFill>
              <a:latin typeface="Arial" charset="0"/>
              <a:ea typeface="MS PGothic" pitchFamily="34" charset="-128"/>
              <a:cs typeface="+mn-cs"/>
            </a:endParaRPr>
          </a:p>
          <a:p>
            <a:pPr lvl="3"/>
            <a:r>
              <a:rPr lang="en-US" sz="1200" i="1" kern="1200" dirty="0" smtClean="0">
                <a:solidFill>
                  <a:schemeClr val="tx1"/>
                </a:solidFill>
                <a:latin typeface="Arial" charset="0"/>
                <a:ea typeface="MS PGothic" pitchFamily="34" charset="-128"/>
                <a:cs typeface="+mn-cs"/>
              </a:rPr>
              <a:t>All criminal sexual penetration perpetrated on an inmate confined in a correctional facility or jail when the perpetrator is in a position of authority over the inmate.</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Fourth degree criminal sexual penetration includes sexual penetration with a child who is 13 to 16 years old when the perpetrator is at least 18 and at least four years older than the victim.</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This means that oral or genital intercourse between anyone and a youth younger than 13 is always a crime. But, it the conduct involves two youth who are older than 16, or one youth who is 13 to 16 years old and a youth who is not four or more years older than the younger youth. </a:t>
            </a:r>
            <a:endParaRPr lang="en-US" sz="1200" kern="1200" dirty="0" smtClean="0">
              <a:solidFill>
                <a:schemeClr val="tx1"/>
              </a:solidFill>
              <a:latin typeface="Arial" charset="0"/>
              <a:ea typeface="MS PGothic" pitchFamily="34" charset="-128"/>
              <a:cs typeface="+mn-cs"/>
            </a:endParaRPr>
          </a:p>
          <a:p>
            <a:pPr lvl="1"/>
            <a:r>
              <a:rPr lang="en-US" sz="1200" i="1" kern="1200" dirty="0" smtClean="0">
                <a:solidFill>
                  <a:schemeClr val="tx1"/>
                </a:solidFill>
                <a:latin typeface="Arial" charset="0"/>
                <a:ea typeface="MS PGothic" pitchFamily="34" charset="-128"/>
                <a:cs typeface="+mn-cs"/>
              </a:rPr>
              <a:t>N.M. Stat. Ann. § 30-9-13</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Criminal sexual contact with a minor includes sexual touching between:</a:t>
            </a:r>
            <a:endParaRPr lang="en-US" sz="1200" kern="1200" dirty="0" smtClean="0">
              <a:solidFill>
                <a:schemeClr val="tx1"/>
              </a:solidFill>
              <a:latin typeface="Arial" charset="0"/>
              <a:ea typeface="MS PGothic" pitchFamily="34" charset="-128"/>
              <a:cs typeface="+mn-cs"/>
            </a:endParaRPr>
          </a:p>
          <a:p>
            <a:pPr lvl="3"/>
            <a:r>
              <a:rPr lang="en-US" sz="1200" i="1" kern="1200" dirty="0" smtClean="0">
                <a:solidFill>
                  <a:schemeClr val="tx1"/>
                </a:solidFill>
                <a:latin typeface="Arial" charset="0"/>
                <a:ea typeface="MS PGothic" pitchFamily="34" charset="-128"/>
                <a:cs typeface="+mn-cs"/>
              </a:rPr>
              <a:t>A youth younger than 13 and a perpetrator of any age.</a:t>
            </a:r>
            <a:endParaRPr lang="en-US" sz="1200" kern="1200" dirty="0" smtClean="0">
              <a:solidFill>
                <a:schemeClr val="tx1"/>
              </a:solidFill>
              <a:latin typeface="Arial" charset="0"/>
              <a:ea typeface="MS PGothic" pitchFamily="34" charset="-128"/>
              <a:cs typeface="+mn-cs"/>
            </a:endParaRPr>
          </a:p>
          <a:p>
            <a:pPr lvl="3"/>
            <a:r>
              <a:rPr lang="en-US" sz="1200" i="1" kern="1200" dirty="0" smtClean="0">
                <a:solidFill>
                  <a:schemeClr val="tx1"/>
                </a:solidFill>
                <a:latin typeface="Arial" charset="0"/>
                <a:ea typeface="MS PGothic" pitchFamily="34" charset="-128"/>
                <a:cs typeface="+mn-cs"/>
              </a:rPr>
              <a:t>A youth age 13 to 18 when the perpetrator is in a position of authority over the child and uses that authority to coerce the child to submit.</a:t>
            </a:r>
            <a:endParaRPr lang="en-US" sz="1200" kern="1200" dirty="0" smtClean="0">
              <a:solidFill>
                <a:schemeClr val="tx1"/>
              </a:solidFill>
              <a:latin typeface="Arial" charset="0"/>
              <a:ea typeface="MS PGothic" pitchFamily="34" charset="-128"/>
              <a:cs typeface="+mn-cs"/>
            </a:endParaRPr>
          </a:p>
          <a:p>
            <a:r>
              <a:rPr lang="en-US" sz="1200" i="1" kern="1200" dirty="0" smtClean="0">
                <a:solidFill>
                  <a:schemeClr val="tx1"/>
                </a:solidFill>
                <a:latin typeface="Arial" charset="0"/>
                <a:ea typeface="MS PGothic" pitchFamily="34" charset="-128"/>
                <a:cs typeface="ＭＳ Ｐゴシック" charset="0"/>
              </a:rPr>
              <a:t>Criminal sexual contact includes unlawful and intentional touching of or applying force to the intimate parts of a minor or the unlawful and intentional causing of a minor to touch one's intimate parts.</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123</a:t>
            </a:fld>
            <a:endParaRPr lang="en-US"/>
          </a:p>
        </p:txBody>
      </p:sp>
    </p:spTree>
    <p:extLst>
      <p:ext uri="{BB962C8B-B14F-4D97-AF65-F5344CB8AC3E}">
        <p14:creationId xmlns:p14="http://schemas.microsoft.com/office/powerpoint/2010/main" val="32290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b="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Establish a zero-tolerance culture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PREA standards require agencies and facilities to take steps to establish zero-tolerance for sexual abuse and sexual harassment. This includes many things, including a written policy that outlines the agency’s approach to sexual misconduct prevention, detection, and response.</a:t>
            </a:r>
          </a:p>
          <a:p>
            <a:pPr marL="342900" marR="0" lvl="0" indent="-342900">
              <a:spcBef>
                <a:spcPts val="0"/>
              </a:spcBef>
              <a:spcAft>
                <a:spcPts val="0"/>
              </a:spcAft>
              <a:buFont typeface="Symbol"/>
              <a:buChar char=""/>
            </a:pPr>
            <a:r>
              <a:rPr lang="en-US" sz="1200" b="1" dirty="0" smtClean="0">
                <a:latin typeface="Cambria"/>
                <a:ea typeface="ＭＳ 明朝"/>
                <a:cs typeface="Times New Roman"/>
              </a:rPr>
              <a:t>Agency-wide PREA Coordinator and compliance managers at each facility</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Officials must identify staff to coordinate and monitor those efforts.  Those people must have the time and the authority to engage in those activities.</a:t>
            </a:r>
          </a:p>
          <a:p>
            <a:pPr marL="342900" marR="0" lvl="0" indent="-342900">
              <a:spcBef>
                <a:spcPts val="0"/>
              </a:spcBef>
              <a:spcAft>
                <a:spcPts val="0"/>
              </a:spcAft>
              <a:buFont typeface="Symbol"/>
              <a:buChar char=""/>
            </a:pPr>
            <a:r>
              <a:rPr lang="en-US" sz="1200" i="1" dirty="0" smtClean="0">
                <a:highlight>
                  <a:srgbClr val="FFFF00"/>
                </a:highlight>
                <a:latin typeface="Cambria"/>
                <a:ea typeface="ＭＳ 明朝"/>
                <a:cs typeface="Times New Roman"/>
              </a:rPr>
              <a:t>The trainer will need to fill in the names of the PREA Coordinator and/or compliance manager for the relevant facilities and agencies. </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a:t>
            </a:fld>
            <a:endParaRPr lang="en-US"/>
          </a:p>
        </p:txBody>
      </p:sp>
    </p:spTree>
    <p:extLst>
      <p:ext uri="{BB962C8B-B14F-4D97-AF65-F5344CB8AC3E}">
        <p14:creationId xmlns:p14="http://schemas.microsoft.com/office/powerpoint/2010/main" val="216613726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Now we’re going to talk about the ways to report certain types of sexual activity in the facility.</a:t>
            </a:r>
          </a:p>
          <a:p>
            <a:pPr lvl="0"/>
            <a:r>
              <a:rPr lang="en-US" sz="1200" b="1" kern="1200" dirty="0" smtClean="0">
                <a:solidFill>
                  <a:schemeClr val="tx1"/>
                </a:solidFill>
                <a:latin typeface="Arial" charset="0"/>
                <a:ea typeface="MS PGothic" pitchFamily="34" charset="-128"/>
                <a:cs typeface="ＭＳ Ｐゴシック" charset="0"/>
              </a:rPr>
              <a:t>The way to report information about sexual misconduct depends on the type of activity involved</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There are important differences in how to report these different types of activities, and we want to make sure that you understand what to do in each situation.</a:t>
            </a:r>
          </a:p>
          <a:p>
            <a:pPr lvl="0"/>
            <a:r>
              <a:rPr lang="en-US" sz="1200" b="1" kern="1200" dirty="0" smtClean="0">
                <a:solidFill>
                  <a:schemeClr val="tx1"/>
                </a:solidFill>
                <a:latin typeface="Arial" charset="0"/>
                <a:ea typeface="MS PGothic" pitchFamily="34" charset="-128"/>
                <a:cs typeface="ＭＳ Ｐゴシック" charset="0"/>
              </a:rPr>
              <a:t>We will talk about how to report each of the following:</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Staff-on-youth sexual abuse</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Staff-on-youth sexual harassment</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Youth-on-youth sexual abuse</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Youth-on-youth sexual harassment</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Willing sexual activity among youth</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Remember: We want to limit reports to those who need to know</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A big part of why we want you to understand the ways to report is so that information goes where it needs to in order for us to protect the victim, investigate the incident, and take appropriate action. But we also want to make sure that we are not sharing confidential information about a youth’s allegation with individuals who do not need to know it. We want to keep that information confidential out of respect for the alleged victim.</a:t>
            </a:r>
          </a:p>
          <a:p>
            <a:r>
              <a:rPr lang="en-US" sz="2800" kern="1200" dirty="0" smtClean="0">
                <a:solidFill>
                  <a:schemeClr val="tx1"/>
                </a:solidFill>
                <a:latin typeface="Arial" charset="0"/>
                <a:ea typeface="MS PGothic" pitchFamily="34" charset="-128"/>
                <a:cs typeface="ＭＳ Ｐゴシック" charset="0"/>
              </a:rPr>
              <a:t>þ</a:t>
            </a: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Handout(s): Flowchart or Summary of Reporting Procedures</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If the facility has prepared a flow chart or other summary of reporting requirements, the trainer should share that information here. That type of summary will help staff remember important differences in reporting procedures for different types of sexual activity.</a:t>
            </a: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124</a:t>
            </a:fld>
            <a:endParaRPr lang="en-US"/>
          </a:p>
        </p:txBody>
      </p:sp>
    </p:spTree>
    <p:extLst>
      <p:ext uri="{BB962C8B-B14F-4D97-AF65-F5344CB8AC3E}">
        <p14:creationId xmlns:p14="http://schemas.microsoft.com/office/powerpoint/2010/main" val="2633879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Here are the ways of reporting each type of activity. Remember, you must report when you encounter these activities yourself and when you receive information that they have or may have occurred.</a:t>
            </a:r>
          </a:p>
          <a:p>
            <a:pPr lvl="0"/>
            <a:r>
              <a:rPr lang="en-US" sz="1200" b="1" kern="1200" dirty="0" smtClean="0">
                <a:solidFill>
                  <a:schemeClr val="tx1"/>
                </a:solidFill>
                <a:latin typeface="Arial" charset="0"/>
                <a:ea typeface="MS PGothic" pitchFamily="34" charset="-128"/>
                <a:cs typeface="ＭＳ Ｐゴシック" charset="0"/>
              </a:rPr>
              <a:t>Staff-on-Youth Sexual Abuse</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[Fill in (1) what information a person should report, (2) to whom they should report, and (3) how they should report (e.g., verbal report, written report, etc.), and (4) who will conduct the investigation.]</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Staff-on-Youth Sexual Harassment</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[Fill in (1) what information a person should report, (2) to whom they should report, and (3) how they should report (e.g., verbal report, written report, etc.), and (4) who will conduct the investigation.]</a:t>
            </a:r>
            <a:endParaRPr lang="en-US" sz="1200" kern="1200" dirty="0" smtClean="0">
              <a:solidFill>
                <a:schemeClr val="tx1"/>
              </a:solidFill>
              <a:latin typeface="Arial" charset="0"/>
              <a:ea typeface="MS PGothic" pitchFamily="34" charset="-128"/>
              <a:cs typeface="+mn-cs"/>
            </a:endParaRPr>
          </a:p>
          <a:p>
            <a:pPr lvl="0"/>
            <a:r>
              <a:rPr lang="en-US" sz="1200" i="1" kern="1200" dirty="0" smtClean="0">
                <a:solidFill>
                  <a:schemeClr val="tx1"/>
                </a:solidFill>
                <a:latin typeface="Arial" charset="0"/>
                <a:ea typeface="MS PGothic" pitchFamily="34" charset="-128"/>
                <a:cs typeface="ＭＳ Ｐゴシック" charset="0"/>
              </a:rPr>
              <a:t>Note: If anyone asks how to satisfy their obligations as a mandated reporter, acknowledge the question and note that you will cover the topic in detail a little later in the module. As of the time of this manual’s preparation, New Mexico officials were still awaiting guidance from the Children, Youth, and Families Department about when, if ever, mandated reporters had to report staff-on-youth sexual harassment as child abuse. The trainer will need to obtain that guidance and incorporate it as appropriate in this slide.</a:t>
            </a:r>
            <a:endParaRPr lang="en-US" sz="1200" kern="1200" dirty="0">
              <a:solidFill>
                <a:schemeClr val="tx1"/>
              </a:solidFill>
              <a:latin typeface="Arial" charset="0"/>
              <a:ea typeface="MS PGothic" pitchFamily="34" charset="-128"/>
              <a:cs typeface="ＭＳ Ｐゴシック" charset="0"/>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125</a:t>
            </a:fld>
            <a:endParaRPr lang="en-US"/>
          </a:p>
        </p:txBody>
      </p:sp>
    </p:spTree>
    <p:extLst>
      <p:ext uri="{BB962C8B-B14F-4D97-AF65-F5344CB8AC3E}">
        <p14:creationId xmlns:p14="http://schemas.microsoft.com/office/powerpoint/2010/main" val="147474858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 take all allegations of sexual misconduct seriously. We will investigate allegations and take appropriate action if we find enough evidence that those allegations are true. We’ll talk about what may happen in the case of allegations of staff-on-youth misconduct. </a:t>
            </a:r>
          </a:p>
          <a:p>
            <a:pPr lvl="0"/>
            <a:r>
              <a:rPr lang="en-US" sz="1200" b="1" kern="1200" dirty="0" smtClean="0">
                <a:solidFill>
                  <a:schemeClr val="tx1"/>
                </a:solidFill>
                <a:latin typeface="Arial" charset="0"/>
                <a:ea typeface="MS PGothic" pitchFamily="34" charset="-128"/>
                <a:cs typeface="ＭＳ Ｐゴシック" charset="0"/>
              </a:rPr>
              <a:t>Consequences up to and including termination; termination is the presumptive sanction for sexual abuse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Potential crimes reported to law enforcement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Notification to relevant licensing bodies</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Relevant licensing bodies are those that the employee is required to be licensed by to perform his or her duties.</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We provide information on substantiated sexual misconduct allegations to prospective employers</a:t>
            </a:r>
            <a:endParaRPr lang="en-US" sz="1200" kern="1200" dirty="0" smtClean="0">
              <a:solidFill>
                <a:schemeClr val="tx1"/>
              </a:solidFill>
              <a:latin typeface="Arial" charset="0"/>
              <a:ea typeface="MS PGothic" pitchFamily="34" charset="-128"/>
              <a:cs typeface="ＭＳ Ｐゴシック"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F42D90D1-E8FC-4588-84A4-C2B28563F806}" type="slidenum">
              <a:rPr lang="en-US" smtClean="0"/>
              <a:pPr/>
              <a:t>126</a:t>
            </a:fld>
            <a:endParaRPr lang="en-US"/>
          </a:p>
        </p:txBody>
      </p:sp>
    </p:spTree>
    <p:extLst>
      <p:ext uri="{BB962C8B-B14F-4D97-AF65-F5344CB8AC3E}">
        <p14:creationId xmlns:p14="http://schemas.microsoft.com/office/powerpoint/2010/main" val="361471565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We’ll now talk about reporting youth-on-youth sexual misconduct.</a:t>
            </a:r>
          </a:p>
          <a:p>
            <a:pPr lvl="0"/>
            <a:r>
              <a:rPr lang="en-US" sz="1200" b="1" kern="1200" dirty="0" smtClean="0">
                <a:solidFill>
                  <a:schemeClr val="tx1"/>
                </a:solidFill>
                <a:latin typeface="Arial" charset="0"/>
                <a:ea typeface="MS PGothic" pitchFamily="34" charset="-128"/>
                <a:cs typeface="ＭＳ Ｐゴシック" charset="0"/>
              </a:rPr>
              <a:t>Youth-on-Youth Sexual Abuse</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[Fill in (1) what information a person should report, (2) to whom they should report, and (3) how they should report (e.g., verbal report, written report, etc.), and (4) who will conduct the investigation.]</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Youth-on-Youth Sexual Harassment</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[Fill in (1) what information a person should report, (2) to whom they should report, and (3) how they should report (e.g., verbal report, written report, etc.), and (4) who will conduct the investigation.]</a:t>
            </a:r>
            <a:endParaRPr lang="en-US" sz="1200" kern="1200" dirty="0" smtClean="0">
              <a:solidFill>
                <a:schemeClr val="tx1"/>
              </a:solidFill>
              <a:latin typeface="Arial" charset="0"/>
              <a:ea typeface="MS PGothic" pitchFamily="34" charset="-128"/>
              <a:cs typeface="+mn-cs"/>
            </a:endParaRPr>
          </a:p>
          <a:p>
            <a:pPr lvl="0"/>
            <a:r>
              <a:rPr lang="en-US" sz="1200" i="1" kern="1200" dirty="0" smtClean="0">
                <a:solidFill>
                  <a:schemeClr val="tx1"/>
                </a:solidFill>
                <a:latin typeface="Arial" charset="0"/>
                <a:ea typeface="MS PGothic" pitchFamily="34" charset="-128"/>
                <a:cs typeface="ＭＳ Ｐゴシック" charset="0"/>
              </a:rPr>
              <a:t>Note: As of the time of this manual’s preparation, New Mexico officials were still awaiting guidance from the Children, Youth, and Families Department about when mandated reporters had to report sexual activity between youth as child abuse. The trainer will need to obtain that guidance and incorporate it as appropriate in this slide.</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127</a:t>
            </a:fld>
            <a:endParaRPr lang="en-US"/>
          </a:p>
        </p:txBody>
      </p:sp>
    </p:spTree>
    <p:extLst>
      <p:ext uri="{BB962C8B-B14F-4D97-AF65-F5344CB8AC3E}">
        <p14:creationId xmlns:p14="http://schemas.microsoft.com/office/powerpoint/2010/main" val="276954566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We’ve just discussed how to report sexual misconduct involving one youth against another youth. But we know that there may be times when youth in our facilities willingly engage in sexual activity when one another.</a:t>
            </a:r>
          </a:p>
          <a:p>
            <a:pPr lvl="0"/>
            <a:r>
              <a:rPr lang="en-US" sz="1200" b="1" kern="1200" dirty="0" smtClean="0">
                <a:solidFill>
                  <a:schemeClr val="tx1"/>
                </a:solidFill>
                <a:latin typeface="Arial" charset="0"/>
                <a:ea typeface="MS PGothic" pitchFamily="34" charset="-128"/>
                <a:cs typeface="ＭＳ Ｐゴシック" charset="0"/>
              </a:rPr>
              <a:t>PREA makes clear that sexual activity between two willing youth is not sexual abuse or harassment for PREA purposes.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Such behavior may be subject to discipline because it violates an institutional rule, but should not be reported as a PREA event.</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1200" b="1"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Discussion: Willing Sexual Contact among Youth</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Ask: </a:t>
            </a:r>
            <a:r>
              <a:rPr lang="en-US" sz="1200" kern="1200" dirty="0" smtClean="0">
                <a:solidFill>
                  <a:schemeClr val="tx1"/>
                </a:solidFill>
                <a:latin typeface="Arial" charset="0"/>
                <a:ea typeface="MS PGothic" pitchFamily="34" charset="-128"/>
                <a:cs typeface="ＭＳ Ｐゴシック" charset="0"/>
              </a:rPr>
              <a:t>Why do you think the Justice Department clarified that willing sexual contact among youth should not be treated as sexual abuse or sexual harassment for PREA purposes?</a:t>
            </a:r>
          </a:p>
          <a:p>
            <a:pPr lvl="1"/>
            <a:r>
              <a:rPr lang="en-US" sz="1200" i="1" kern="1200" dirty="0" smtClean="0">
                <a:solidFill>
                  <a:schemeClr val="tx1"/>
                </a:solidFill>
                <a:latin typeface="Arial" charset="0"/>
                <a:ea typeface="MS PGothic" pitchFamily="34" charset="-128"/>
                <a:cs typeface="+mn-cs"/>
              </a:rPr>
              <a:t>Allow individuals to volunteer ideas about why this might be the case. Reasons include:</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Wanting to avoid </a:t>
            </a:r>
            <a:r>
              <a:rPr lang="en-US" sz="1200" i="1" kern="1200" dirty="0" err="1" smtClean="0">
                <a:solidFill>
                  <a:schemeClr val="tx1"/>
                </a:solidFill>
                <a:latin typeface="Arial" charset="0"/>
                <a:ea typeface="MS PGothic" pitchFamily="34" charset="-128"/>
                <a:cs typeface="+mn-cs"/>
              </a:rPr>
              <a:t>overcriminalizing</a:t>
            </a:r>
            <a:r>
              <a:rPr lang="en-US" sz="1200" i="1" kern="1200" dirty="0" smtClean="0">
                <a:solidFill>
                  <a:schemeClr val="tx1"/>
                </a:solidFill>
                <a:latin typeface="Arial" charset="0"/>
                <a:ea typeface="MS PGothic" pitchFamily="34" charset="-128"/>
                <a:cs typeface="+mn-cs"/>
              </a:rPr>
              <a:t> normal adolescent behavior, including the placement of youth on sex offender registries for voluntary sexual contact.</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Concern that the effects of treating willing sexual contact among youth as sexual misconduct would fall most heavily on gay, lesbian, and bisexual youth given that youth are generally only housed and programmed with youth of the same gender.</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Wanting to avoid engaging an entire investigation process for behavior when we are confident that it does not represent any kind of coercive or abusive relationship or situation.</a:t>
            </a:r>
            <a:endParaRPr lang="en-US" sz="1200" kern="1200" dirty="0" smtClean="0">
              <a:solidFill>
                <a:schemeClr val="tx1"/>
              </a:solidFill>
              <a:latin typeface="Arial" charset="0"/>
              <a:ea typeface="MS PGothic" pitchFamily="34" charset="-128"/>
              <a:cs typeface="+mn-cs"/>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The fact that the PREA standards do not treat willing sexual activity among youth as a PREA event does not mean that we allow this type of conduct in the facility. In fact, we have rules in the facility that prohibit sexual activity among youth, and staff can still discipline youth for breaking those rules.</a:t>
            </a:r>
          </a:p>
          <a:p>
            <a:pPr lvl="0"/>
            <a:r>
              <a:rPr lang="en-US" sz="1200" b="1" kern="1200" dirty="0" smtClean="0">
                <a:solidFill>
                  <a:schemeClr val="tx1"/>
                </a:solidFill>
                <a:latin typeface="Arial" charset="0"/>
                <a:ea typeface="MS PGothic" pitchFamily="34" charset="-128"/>
                <a:cs typeface="ＭＳ Ｐゴシック" charset="0"/>
              </a:rPr>
              <a:t>[Trainer should fill in facility rules prohibiting sexual activity here]</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Use the visual on the following slide to reinforce the point that sexual abuse involving youth, which is non-consensual, is a PREA-reportable event, but that willing sexual conduct is handled according to agency policy.</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128</a:t>
            </a:fld>
            <a:endParaRPr lang="en-US"/>
          </a:p>
        </p:txBody>
      </p:sp>
    </p:spTree>
    <p:extLst>
      <p:ext uri="{BB962C8B-B14F-4D97-AF65-F5344CB8AC3E}">
        <p14:creationId xmlns:p14="http://schemas.microsoft.com/office/powerpoint/2010/main" val="360526828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129</a:t>
            </a:fld>
            <a:endParaRPr lang="en-US"/>
          </a:p>
        </p:txBody>
      </p:sp>
    </p:spTree>
    <p:extLst>
      <p:ext uri="{BB962C8B-B14F-4D97-AF65-F5344CB8AC3E}">
        <p14:creationId xmlns:p14="http://schemas.microsoft.com/office/powerpoint/2010/main" val="354871918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Since willing sexual activity is not a PREA-reportable incident, there is a special way of reporting incidents involving that type of conduct:</a:t>
            </a:r>
          </a:p>
          <a:p>
            <a:pPr lvl="1"/>
            <a:r>
              <a:rPr lang="en-US" sz="1200" b="1" kern="1200" dirty="0" smtClean="0">
                <a:solidFill>
                  <a:schemeClr val="tx1"/>
                </a:solidFill>
                <a:latin typeface="Arial" charset="0"/>
                <a:ea typeface="MS PGothic" pitchFamily="34" charset="-128"/>
                <a:cs typeface="+mn-cs"/>
              </a:rPr>
              <a:t>[Fill in (1) what information a person should report, (2) to whom they should report, and (3) how they should report (e.g., verbal report, written report, etc.), and (4) who will conduct the investigation.]</a:t>
            </a:r>
            <a:endParaRPr lang="en-US" sz="1200" kern="1200" dirty="0" smtClean="0">
              <a:solidFill>
                <a:schemeClr val="tx1"/>
              </a:solidFill>
              <a:latin typeface="Arial" charset="0"/>
              <a:ea typeface="MS PGothic" pitchFamily="34" charset="-128"/>
              <a:cs typeface="+mn-cs"/>
            </a:endParaRPr>
          </a:p>
          <a:p>
            <a:pPr lvl="0"/>
            <a:r>
              <a:rPr lang="en-US" sz="1200" kern="1200" dirty="0" smtClean="0">
                <a:solidFill>
                  <a:schemeClr val="tx1"/>
                </a:solidFill>
                <a:latin typeface="Arial" charset="0"/>
                <a:ea typeface="MS PGothic" pitchFamily="34" charset="-128"/>
                <a:cs typeface="ＭＳ Ｐゴシック" charset="0"/>
              </a:rPr>
              <a:t>You may wonder how to determine whether conduct between two youth was willing. The individuals to whom you are required to report will follow a process for determining whether conduct was willing or coerced. They will then make appropriate referrals.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130</a:t>
            </a:fld>
            <a:endParaRPr lang="en-US"/>
          </a:p>
        </p:txBody>
      </p:sp>
    </p:spTree>
    <p:extLst>
      <p:ext uri="{BB962C8B-B14F-4D97-AF65-F5344CB8AC3E}">
        <p14:creationId xmlns:p14="http://schemas.microsoft.com/office/powerpoint/2010/main" val="342126813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Exercise:  Maria and Patricia</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The goal is to have participants understand what the facility would require them to do if encountering youth engaged in willing conduct with one another that may or may not suggest that there is sexual activity taking place or about to take place. As described above, PREA is clear that willing sexual conduct among youth is not a PREA event. However, it can be difficult to determine what constitutes willing sexual conduct. Another goal of the exercise is to convey that it is not line staff who should be making those inquiries. Instead, it should be the individual who is tasked with doing so at the facility.</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Have a volunteer read the scenario. Ask:</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Imagine you are the line staff who encounters Maria and Patricia. What will you say to them?</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but possible answers include letting them know about any facility rules that prohibit being in each other’s rooms unsupervised or holding hands.]</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What will you do next?</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but possible answers include reporting the incident through the proper procedures for reporting willing sexual activity. Again, the trainer should reinforce that willing sexual conduct among youth is not a PREA incident for the purposes of investigations.] </a:t>
            </a: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131</a:t>
            </a:fld>
            <a:endParaRPr lang="en-US"/>
          </a:p>
        </p:txBody>
      </p:sp>
    </p:spTree>
    <p:extLst>
      <p:ext uri="{BB962C8B-B14F-4D97-AF65-F5344CB8AC3E}">
        <p14:creationId xmlns:p14="http://schemas.microsoft.com/office/powerpoint/2010/main" val="254716076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US" sz="2800" b="1" u="sng" kern="1200" dirty="0" smtClean="0">
                <a:solidFill>
                  <a:srgbClr val="FF0000"/>
                </a:solidFill>
                <a:effectLst/>
                <a:latin typeface="Arial" charset="0"/>
                <a:ea typeface="MS PGothic" pitchFamily="34" charset="-128"/>
                <a:cs typeface="ＭＳ Ｐゴシック" charset="0"/>
              </a:rPr>
              <a:t>**Core Content** </a:t>
            </a:r>
            <a:endParaRPr lang="en-US" sz="2800" b="1" u="sng" kern="1200" dirty="0" smtClean="0">
              <a:solidFill>
                <a:srgbClr val="FF0000"/>
              </a:solidFill>
              <a:latin typeface="Arial" charset="0"/>
              <a:ea typeface="MS PGothic" pitchFamily="34" charset="-128"/>
              <a:cs typeface="ＭＳ Ｐゴシック" charset="0"/>
            </a:endParaRPr>
          </a:p>
          <a:p>
            <a:pPr lvl="0"/>
            <a:endParaRPr lang="en-US" sz="2800" b="1" kern="1200" dirty="0" smtClean="0">
              <a:solidFill>
                <a:schemeClr val="tx1"/>
              </a:solidFill>
              <a:latin typeface="Arial" charset="0"/>
              <a:ea typeface="MS PGothic" pitchFamily="34" charset="-128"/>
              <a:cs typeface="ＭＳ Ｐゴシック" charset="0"/>
            </a:endParaRPr>
          </a:p>
          <a:p>
            <a:endParaRPr lang="en-US" sz="2800" kern="1200" dirty="0" smtClean="0">
              <a:solidFill>
                <a:schemeClr val="tx1"/>
              </a:solidFill>
              <a:latin typeface="Arial" charset="0"/>
              <a:ea typeface="MS PGothic" pitchFamily="34" charset="-128"/>
              <a:cs typeface="ＭＳ Ｐゴシック" charset="0"/>
            </a:endParaRPr>
          </a:p>
          <a:p>
            <a:endParaRPr lang="en-US" sz="28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Handout: Summary of Mandatory Reporting Obligations</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If the facility has prepared a summary of mandatory reporting obligations, the trainer should share that information at this point in the training.</a:t>
            </a: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This slide is designed to summarize the essentials of mandatory reporting responsibilities, given that there are certain situations in which staff will be required to report sexual misconduct as a mandated report to CYFD.</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As we discussed in some of the previous slides, there are certain situations in which you will have to make a report of child abuse to CYFD as part of your reporting responsibilities – for example, when you encounter a situation involving or information about alleged staff-on-youth sexual abuse. Here are the important things to remember with respect to mandatory reporting.</a:t>
            </a:r>
          </a:p>
          <a:p>
            <a:pPr lvl="0"/>
            <a:r>
              <a:rPr lang="en-US" sz="1200" b="1" kern="1200" dirty="0" smtClean="0">
                <a:solidFill>
                  <a:schemeClr val="tx1"/>
                </a:solidFill>
                <a:latin typeface="Arial" charset="0"/>
                <a:ea typeface="MS PGothic" pitchFamily="34" charset="-128"/>
                <a:cs typeface="ＭＳ Ｐゴシック" charset="0"/>
              </a:rPr>
              <a:t>Remember how to fulfill your mandatory reporting responsibilities: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Who? </a:t>
            </a:r>
            <a:r>
              <a:rPr lang="en-US" sz="1200" kern="1200" dirty="0" smtClean="0">
                <a:solidFill>
                  <a:schemeClr val="tx1"/>
                </a:solidFill>
                <a:latin typeface="Arial" charset="0"/>
                <a:ea typeface="MS PGothic" pitchFamily="34" charset="-128"/>
                <a:cs typeface="ＭＳ Ｐゴシック" charset="0"/>
              </a:rPr>
              <a:t>Everyone</a:t>
            </a:r>
          </a:p>
          <a:p>
            <a:r>
              <a:rPr lang="en-US" sz="1200" b="1" kern="1200" dirty="0" smtClean="0">
                <a:solidFill>
                  <a:schemeClr val="tx1"/>
                </a:solidFill>
                <a:latin typeface="Arial" charset="0"/>
                <a:ea typeface="MS PGothic" pitchFamily="34" charset="-128"/>
                <a:cs typeface="ＭＳ Ｐゴシック" charset="0"/>
              </a:rPr>
              <a:t>How? </a:t>
            </a:r>
            <a:r>
              <a:rPr lang="en-US" sz="1200" dirty="0" smtClean="0"/>
              <a:t>Notify Statewide Central Intake (SCI) and the CYFD Compliance Manager </a:t>
            </a:r>
            <a:r>
              <a:rPr lang="en-US" sz="1200" kern="1200" dirty="0" smtClean="0">
                <a:solidFill>
                  <a:schemeClr val="tx1"/>
                </a:solidFill>
                <a:effectLst/>
                <a:latin typeface="Arial" charset="0"/>
                <a:ea typeface="MS PGothic" pitchFamily="34" charset="-128"/>
                <a:cs typeface="ＭＳ Ｐゴシック" charset="0"/>
              </a:rPr>
              <a:t>[</a:t>
            </a:r>
            <a:r>
              <a:rPr lang="en-US" sz="1200" i="1" kern="1200" dirty="0" smtClean="0">
                <a:solidFill>
                  <a:schemeClr val="tx1"/>
                </a:solidFill>
                <a:effectLst/>
                <a:latin typeface="Arial" charset="0"/>
                <a:ea typeface="MS PGothic" pitchFamily="34" charset="-128"/>
                <a:cs typeface="ＭＳ Ｐゴシック" charset="0"/>
              </a:rPr>
              <a:t>Fill in current contact names and numbers.</a:t>
            </a:r>
            <a:r>
              <a:rPr lang="en-US" sz="1200" kern="1200" dirty="0" smtClean="0">
                <a:solidFill>
                  <a:schemeClr val="tx1"/>
                </a:solidFill>
                <a:effectLst/>
                <a:latin typeface="Arial" charset="0"/>
                <a:ea typeface="MS PGothic" pitchFamily="34" charset="-128"/>
                <a:cs typeface="ＭＳ Ｐゴシック" charset="0"/>
              </a:rPr>
              <a:t>]</a:t>
            </a:r>
            <a:r>
              <a:rPr lang="en-US" dirty="0" smtClean="0">
                <a:effectLst/>
              </a:rPr>
              <a:t> </a:t>
            </a:r>
            <a:endParaRPr lang="en-US" sz="1200" b="1" dirty="0" smtClean="0"/>
          </a:p>
          <a:p>
            <a:pPr lvl="0"/>
            <a:r>
              <a:rPr lang="en-US" sz="1200" b="1" kern="1200" dirty="0" smtClean="0">
                <a:solidFill>
                  <a:schemeClr val="tx1"/>
                </a:solidFill>
                <a:latin typeface="Arial" charset="0"/>
                <a:ea typeface="MS PGothic" pitchFamily="34" charset="-128"/>
                <a:cs typeface="ＭＳ Ｐゴシック" charset="0"/>
              </a:rPr>
              <a:t>When? </a:t>
            </a:r>
            <a:r>
              <a:rPr lang="en-US" sz="1200" kern="1200" dirty="0" smtClean="0">
                <a:solidFill>
                  <a:schemeClr val="tx1"/>
                </a:solidFill>
                <a:latin typeface="Arial" charset="0"/>
                <a:ea typeface="MS PGothic" pitchFamily="34" charset="-128"/>
                <a:cs typeface="ＭＳ Ｐゴシック" charset="0"/>
              </a:rPr>
              <a:t>Immediately</a:t>
            </a:r>
          </a:p>
          <a:p>
            <a:pPr lvl="0"/>
            <a:r>
              <a:rPr lang="en-US" sz="1200" b="1" kern="1200" dirty="0" smtClean="0">
                <a:solidFill>
                  <a:schemeClr val="tx1"/>
                </a:solidFill>
                <a:latin typeface="Arial" charset="0"/>
                <a:ea typeface="MS PGothic" pitchFamily="34" charset="-128"/>
                <a:cs typeface="ＭＳ Ｐゴシック" charset="0"/>
              </a:rPr>
              <a:t>What? </a:t>
            </a:r>
            <a:r>
              <a:rPr lang="en-US" sz="1200" kern="1200" dirty="0" smtClean="0">
                <a:solidFill>
                  <a:schemeClr val="tx1"/>
                </a:solidFill>
                <a:latin typeface="Arial" charset="0"/>
                <a:ea typeface="MS PGothic" pitchFamily="34" charset="-128"/>
                <a:cs typeface="ＭＳ Ｐゴシック" charset="0"/>
              </a:rPr>
              <a:t>Abuse and neglect</a:t>
            </a:r>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NOTE: We are waiting on guidance from CYFD about the situations in which youth-on-youth sexual misconduct and staff-on-youth sexual harassment may have to be reported.</a:t>
            </a:r>
            <a:endParaRPr lang="en-US" sz="1200" kern="1200" dirty="0" smtClean="0">
              <a:solidFill>
                <a:schemeClr val="tx1"/>
              </a:solidFill>
              <a:latin typeface="Arial" charset="0"/>
              <a:ea typeface="MS PGothic" pitchFamily="34" charset="-128"/>
              <a:cs typeface="+mn-cs"/>
            </a:endParaRPr>
          </a:p>
          <a:p>
            <a:pPr lvl="0"/>
            <a:r>
              <a:rPr lang="en-US" sz="1200" b="1" i="1" kern="1200" dirty="0" smtClean="0">
                <a:solidFill>
                  <a:schemeClr val="tx1"/>
                </a:solidFill>
                <a:latin typeface="Arial" charset="0"/>
                <a:ea typeface="MS PGothic" pitchFamily="34" charset="-128"/>
                <a:cs typeface="ＭＳ Ｐゴシック" charset="0"/>
              </a:rPr>
              <a:t>Remember: </a:t>
            </a:r>
            <a:r>
              <a:rPr lang="en-US" sz="1200" b="1" kern="1200" dirty="0" smtClean="0">
                <a:solidFill>
                  <a:schemeClr val="tx1"/>
                </a:solidFill>
                <a:latin typeface="Arial" charset="0"/>
                <a:ea typeface="MS PGothic" pitchFamily="34" charset="-128"/>
                <a:cs typeface="ＭＳ Ｐゴシック" charset="0"/>
              </a:rPr>
              <a:t>Staff neglect of responsibilities that may have contributed to abuse is subject to mandatory reporting to CYFD.</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132</a:t>
            </a:fld>
            <a:endParaRPr lang="en-US"/>
          </a:p>
        </p:txBody>
      </p:sp>
    </p:spTree>
    <p:extLst>
      <p:ext uri="{BB962C8B-B14F-4D97-AF65-F5344CB8AC3E}">
        <p14:creationId xmlns:p14="http://schemas.microsoft.com/office/powerpoint/2010/main" val="5194542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There is one more reporting situation that we want to make sure you know how to handle. We’ve talked about how youth may not report victimization until they have left the facility where they were victimized. That means that you may have a youth disclose that he or she was victimized in another facility prior to coming here. </a:t>
            </a:r>
          </a:p>
          <a:p>
            <a:pPr lvl="0"/>
            <a:r>
              <a:rPr lang="en-US" sz="1200" b="1" kern="1200" dirty="0" smtClean="0">
                <a:solidFill>
                  <a:schemeClr val="tx1"/>
                </a:solidFill>
                <a:latin typeface="Arial" charset="0"/>
                <a:ea typeface="MS PGothic" pitchFamily="34" charset="-128"/>
                <a:cs typeface="ＭＳ Ｐゴシック" charset="0"/>
              </a:rPr>
              <a:t>If you receive information suggesting that a youth was a victim of sexual abuse in another facility, notify the detention administrator</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The detention administrator will notify the administrator of the facility where the alleged abuse occurred and CYFD or the appropriate investigating entity if the facility is not in New Mexico</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133</a:t>
            </a:fld>
            <a:endParaRPr lang="en-US"/>
          </a:p>
        </p:txBody>
      </p:sp>
    </p:spTree>
    <p:extLst>
      <p:ext uri="{BB962C8B-B14F-4D97-AF65-F5344CB8AC3E}">
        <p14:creationId xmlns:p14="http://schemas.microsoft.com/office/powerpoint/2010/main" val="1234218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Train staff initially and every two years (refreshers in between)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One of the standards’ key requirements is ensuring that employees who have contact with youth receive training on a range of topics such as reporting responsibilities and the dynamics of sexual misconduct. We will be covering these topics today, and next year we’ll do a short refresher.</a:t>
            </a:r>
          </a:p>
          <a:p>
            <a:pPr marL="342900" marR="0" lvl="0" indent="-342900">
              <a:spcBef>
                <a:spcPts val="0"/>
              </a:spcBef>
              <a:spcAft>
                <a:spcPts val="0"/>
              </a:spcAft>
              <a:buFont typeface="Symbol"/>
              <a:buChar char=""/>
            </a:pPr>
            <a:r>
              <a:rPr lang="en-US" sz="1200" b="1" dirty="0" smtClean="0">
                <a:latin typeface="Cambria"/>
                <a:ea typeface="ＭＳ 明朝"/>
                <a:cs typeface="Times New Roman"/>
              </a:rPr>
              <a:t>Contractor and volunteer training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Volunteers and contractors who may have contact with youth must also receive training.  How much training they need depends on how much interaction they have with youth.</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Special training for medical, mental health, and investigators (not covered today)</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Employees who provide medical or mental health services and staff who conduct investigations must receive the training required for staff who supervise youth, and also training on certain specialized topics that we will not be covering today.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Youth education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Making sure that youth know what sexual misconduct is and how to report is an important part of prevention, detection, and response. The standards provide for three kinds of youth education. At intake, youth must receive age-appropriate information on the agency’s prohibition on sexual misconduct and the ways to report incidents. Within 10 days, youth must receive more in-depth information. Facilities must also make information available on a continuous basis through things like posters and handbooks.</a:t>
            </a:r>
          </a:p>
          <a:p>
            <a:pPr marL="0" marR="0">
              <a:spcBef>
                <a:spcPts val="0"/>
              </a:spcBef>
              <a:spcAft>
                <a:spcPts val="0"/>
              </a:spcAft>
            </a:pPr>
            <a:r>
              <a:rPr lang="en-US" sz="1200" dirty="0" smtClean="0">
                <a:latin typeface="Cambria"/>
                <a:ea typeface="ＭＳ 明朝"/>
                <a:cs typeface="Times New Roman"/>
              </a:rPr>
              <a: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a:t>
            </a:fld>
            <a:endParaRPr lang="en-US"/>
          </a:p>
        </p:txBody>
      </p:sp>
    </p:spTree>
    <p:extLst>
      <p:ext uri="{BB962C8B-B14F-4D97-AF65-F5344CB8AC3E}">
        <p14:creationId xmlns:p14="http://schemas.microsoft.com/office/powerpoint/2010/main" val="4752966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Group Exercise:  Trevor</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The goal is to have participants understand how to respond to a situation involving suspected staff-on-youth sexual abuse. </a:t>
            </a:r>
            <a:br>
              <a:rPr lang="en-US" sz="1200" i="1" kern="1200" dirty="0" smtClean="0">
                <a:solidFill>
                  <a:schemeClr val="tx1"/>
                </a:solidFill>
                <a:latin typeface="Arial" charset="0"/>
                <a:ea typeface="MS PGothic" pitchFamily="34" charset="-128"/>
                <a:cs typeface="ＭＳ Ｐゴシック" charset="0"/>
              </a:rPr>
            </a:b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Have a volunteer read the scenario. </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134</a:t>
            </a:fld>
            <a:endParaRPr lang="en-US"/>
          </a:p>
        </p:txBody>
      </p:sp>
    </p:spTree>
    <p:extLst>
      <p:ext uri="{BB962C8B-B14F-4D97-AF65-F5344CB8AC3E}">
        <p14:creationId xmlns:p14="http://schemas.microsoft.com/office/powerpoint/2010/main" val="354197817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b="1" kern="1200" dirty="0" smtClean="0">
              <a:solidFill>
                <a:schemeClr val="tx1"/>
              </a:solidFill>
              <a:latin typeface="Arial" charset="0"/>
              <a:ea typeface="MS PGothic" pitchFamily="34" charset="-128"/>
              <a:cs typeface="ＭＳ Ｐゴシック" charset="0"/>
            </a:endParaRPr>
          </a:p>
          <a:p>
            <a:endParaRPr lang="en-US" sz="1200" b="1"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Group Exercise:  Trevor</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Ask:</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Imagine you are the line staff who is working on Trevor’s unit. What will you say to Trevor?</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but possible answers include asking Trevor what is wrong and how he obtained the extra snacks and magazines. The trainer should make the point that staff members should not conduct a detailed inquiry into the situation, such as talking to the teacher, as that may complicate a criminal investigation.]</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What will you do next?</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for reporting staff-on-youth sexual abuse.] </a:t>
            </a:r>
            <a:endParaRPr lang="en-US" sz="1200" kern="1200" dirty="0" smtClean="0">
              <a:solidFill>
                <a:schemeClr val="tx1"/>
              </a:solidFill>
              <a:latin typeface="Arial" charset="0"/>
              <a:ea typeface="MS PGothic" pitchFamily="34" charset="-128"/>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135</a:t>
            </a:fld>
            <a:endParaRPr lang="en-US"/>
          </a:p>
        </p:txBody>
      </p:sp>
    </p:spTree>
    <p:extLst>
      <p:ext uri="{BB962C8B-B14F-4D97-AF65-F5344CB8AC3E}">
        <p14:creationId xmlns:p14="http://schemas.microsoft.com/office/powerpoint/2010/main" val="267884577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We’ve just talked about reporting responsibilities in certain situations. We’re now going to talk about what you should do if you’re a first responder – that is, the first one to encounter actual or alleged sexual misconduct. </a:t>
            </a:r>
          </a:p>
          <a:p>
            <a:pPr lvl="0"/>
            <a:r>
              <a:rPr lang="en-US" sz="1200" b="1" kern="1200" dirty="0" smtClean="0">
                <a:solidFill>
                  <a:schemeClr val="tx1"/>
                </a:solidFill>
                <a:latin typeface="Arial" charset="0"/>
                <a:ea typeface="MS PGothic" pitchFamily="34" charset="-128"/>
                <a:cs typeface="ＭＳ Ｐゴシック" charset="0"/>
              </a:rPr>
              <a:t>If the alleged abuse occurred within the past five days . . .</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Get the youth who is reporting abuse to a safe place and respond in a supportive manner</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Follow procedures for accessing emergency medical care</a:t>
            </a:r>
            <a:endParaRPr lang="en-US" sz="1200" kern="1200" dirty="0" smtClean="0">
              <a:solidFill>
                <a:schemeClr val="tx1"/>
              </a:solidFill>
              <a:latin typeface="Arial" charset="0"/>
              <a:ea typeface="MS PGothic" pitchFamily="34" charset="-128"/>
              <a:cs typeface="+mn-cs"/>
            </a:endParaRPr>
          </a:p>
          <a:p>
            <a:pPr lvl="2"/>
            <a:r>
              <a:rPr lang="en-US" sz="1200" kern="1200" dirty="0" smtClean="0">
                <a:solidFill>
                  <a:schemeClr val="tx1"/>
                </a:solidFill>
                <a:latin typeface="Arial" charset="0"/>
                <a:ea typeface="MS PGothic" pitchFamily="34" charset="-128"/>
                <a:cs typeface="+mn-cs"/>
              </a:rPr>
              <a:t>We will talk more about what this involves in a moment.</a:t>
            </a:r>
          </a:p>
          <a:p>
            <a:pPr lvl="1"/>
            <a:r>
              <a:rPr lang="en-US" sz="1200" b="1" kern="1200" dirty="0" smtClean="0">
                <a:solidFill>
                  <a:schemeClr val="tx1"/>
                </a:solidFill>
                <a:latin typeface="Arial" charset="0"/>
                <a:ea typeface="MS PGothic" pitchFamily="34" charset="-128"/>
                <a:cs typeface="+mn-cs"/>
              </a:rPr>
              <a:t>Advise the youth not to take any actions that could destroy physical evidence</a:t>
            </a:r>
            <a:endParaRPr lang="en-US" sz="1200" kern="1200" dirty="0" smtClean="0">
              <a:solidFill>
                <a:schemeClr val="tx1"/>
              </a:solidFill>
              <a:latin typeface="Arial" charset="0"/>
              <a:ea typeface="MS PGothic" pitchFamily="34" charset="-128"/>
              <a:cs typeface="+mn-cs"/>
            </a:endParaRPr>
          </a:p>
          <a:p>
            <a:pPr lvl="2"/>
            <a:r>
              <a:rPr lang="en-US" sz="1200" kern="1200" dirty="0" smtClean="0">
                <a:solidFill>
                  <a:schemeClr val="tx1"/>
                </a:solidFill>
                <a:latin typeface="Arial" charset="0"/>
                <a:ea typeface="MS PGothic" pitchFamily="34" charset="-128"/>
                <a:cs typeface="+mn-cs"/>
              </a:rPr>
              <a:t>Modern evidence collection techniques can obtain usable physical evidence for many days after an incident has taken place, so we want to make sure that youth do not do anything that may destroy that evidence. This includes showering, eating or drinking, changing clothes, or using the restroom.</a:t>
            </a:r>
          </a:p>
          <a:p>
            <a:pPr lvl="1"/>
            <a:r>
              <a:rPr lang="en-US" sz="1200" b="1" kern="1200" dirty="0" smtClean="0">
                <a:solidFill>
                  <a:schemeClr val="tx1"/>
                </a:solidFill>
                <a:latin typeface="Arial" charset="0"/>
                <a:ea typeface="MS PGothic" pitchFamily="34" charset="-128"/>
                <a:cs typeface="+mn-cs"/>
              </a:rPr>
              <a:t>Secure the scene and preserve evidence including any video coverage </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If your facility works with law enforcement or another agency to provide any specialized training on evidence preservation and securing the scene, the trainer can reference that here or incorporate that content into this module, if appropriate.</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Notify the PREA Coordinator </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Notify CYFD as a mandated reporter </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Disclose information only on need to know basis</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Even in an emergency, we want to be careful about disclosing information to others within the facility. </a:t>
            </a:r>
            <a:endParaRPr lang="en-US" dirty="0" smtClean="0"/>
          </a:p>
        </p:txBody>
      </p:sp>
      <p:sp>
        <p:nvSpPr>
          <p:cNvPr id="138244" name="Slide Number Placeholder 3"/>
          <p:cNvSpPr>
            <a:spLocks noGrp="1"/>
          </p:cNvSpPr>
          <p:nvPr>
            <p:ph type="sldNum" sz="quarter" idx="5"/>
          </p:nvPr>
        </p:nvSpPr>
        <p:spPr>
          <a:noFill/>
        </p:spPr>
        <p:txBody>
          <a:bodyPr/>
          <a:lstStyle/>
          <a:p>
            <a:fld id="{F72C6C55-59BA-447C-952E-08E4FC8946FC}" type="slidenum">
              <a:rPr lang="en-US" smtClean="0">
                <a:latin typeface="Arial" charset="0"/>
              </a:rPr>
              <a:pPr/>
              <a:t>136</a:t>
            </a:fld>
            <a:endParaRPr lang="en-US" smtClean="0">
              <a:latin typeface="Arial" charset="0"/>
            </a:endParaRPr>
          </a:p>
        </p:txBody>
      </p:sp>
    </p:spTree>
    <p:extLst>
      <p:ext uri="{BB962C8B-B14F-4D97-AF65-F5344CB8AC3E}">
        <p14:creationId xmlns:p14="http://schemas.microsoft.com/office/powerpoint/2010/main" val="286648461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If the allegation involves sexual abuse that occurred more than five days ago or sexual harassment . . .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The procedures are a little different here because there</a:t>
            </a:r>
            <a:r>
              <a:rPr lang="en-US" sz="1200" kern="1200" baseline="0" dirty="0" smtClean="0">
                <a:solidFill>
                  <a:schemeClr val="tx1"/>
                </a:solidFill>
                <a:latin typeface="Arial" charset="0"/>
                <a:ea typeface="MS PGothic" pitchFamily="34" charset="-128"/>
                <a:cs typeface="+mn-cs"/>
              </a:rPr>
              <a:t> is less likelihood of </a:t>
            </a:r>
            <a:r>
              <a:rPr lang="en-US" sz="1200" kern="1200" dirty="0" smtClean="0">
                <a:solidFill>
                  <a:schemeClr val="tx1"/>
                </a:solidFill>
                <a:latin typeface="Arial" charset="0"/>
                <a:ea typeface="MS PGothic" pitchFamily="34" charset="-128"/>
                <a:cs typeface="+mn-cs"/>
              </a:rPr>
              <a:t>obtaining physical evidence, but you should still do the following.</a:t>
            </a:r>
          </a:p>
          <a:p>
            <a:pPr lvl="1"/>
            <a:r>
              <a:rPr lang="en-US" sz="1200" b="1" kern="1200" dirty="0" smtClean="0">
                <a:solidFill>
                  <a:schemeClr val="tx1"/>
                </a:solidFill>
                <a:latin typeface="Arial" charset="0"/>
                <a:ea typeface="MS PGothic" pitchFamily="34" charset="-128"/>
                <a:cs typeface="+mn-cs"/>
              </a:rPr>
              <a:t>Respond to the youth in a supportive manner</a:t>
            </a:r>
          </a:p>
          <a:p>
            <a:pPr lvl="1"/>
            <a:r>
              <a:rPr lang="en-US" sz="1200" b="1" kern="1200" dirty="0" smtClean="0">
                <a:solidFill>
                  <a:schemeClr val="tx1"/>
                </a:solidFill>
                <a:latin typeface="Arial" charset="0"/>
                <a:ea typeface="MS PGothic" pitchFamily="34" charset="-128"/>
                <a:cs typeface="+mn-cs"/>
              </a:rPr>
              <a:t>Secure any evidence that may still be available</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Immediately notify the shift supervisor and complete an incident report</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The shift supervisor will notify the detention administrator and PREA coordinator; the PREA Coordinator will assume responsibility for handling</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S PGothic" pitchFamily="34" charset="-128"/>
                <a:cs typeface="+mn-cs"/>
              </a:rPr>
              <a:t>There may still be a possibility of obtaining physical evidence, so the PREA Coordinator or administrator will need to consult with the local Sexual Abuse Response Team (SART) to determine whether the youth should be brought to the hospital or receive medical care elsewhere.</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Notify CYFD as a mandated reporter, if appropriate</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Disclose information only on need to know basis</a:t>
            </a:r>
            <a:endParaRPr lang="en-US" sz="1200" kern="1200" dirty="0" smtClean="0">
              <a:solidFill>
                <a:schemeClr val="tx1"/>
              </a:solidFill>
              <a:latin typeface="Arial" charset="0"/>
              <a:ea typeface="MS PGothic" pitchFamily="34" charset="-128"/>
              <a:cs typeface="ＭＳ Ｐゴシック" charset="0"/>
            </a:endParaRPr>
          </a:p>
          <a:p>
            <a:endParaRPr lang="en-US" dirty="0" smtClean="0"/>
          </a:p>
        </p:txBody>
      </p:sp>
      <p:sp>
        <p:nvSpPr>
          <p:cNvPr id="138244" name="Slide Number Placeholder 3"/>
          <p:cNvSpPr>
            <a:spLocks noGrp="1"/>
          </p:cNvSpPr>
          <p:nvPr>
            <p:ph type="sldNum" sz="quarter" idx="5"/>
          </p:nvPr>
        </p:nvSpPr>
        <p:spPr>
          <a:noFill/>
        </p:spPr>
        <p:txBody>
          <a:bodyPr/>
          <a:lstStyle/>
          <a:p>
            <a:fld id="{F72C6C55-59BA-447C-952E-08E4FC8946FC}" type="slidenum">
              <a:rPr lang="en-US" smtClean="0">
                <a:latin typeface="Arial" charset="0"/>
              </a:rPr>
              <a:pPr/>
              <a:t>137</a:t>
            </a:fld>
            <a:endParaRPr lang="en-US" smtClean="0">
              <a:latin typeface="Arial" charset="0"/>
            </a:endParaRPr>
          </a:p>
        </p:txBody>
      </p:sp>
    </p:spTree>
    <p:extLst>
      <p:ext uri="{BB962C8B-B14F-4D97-AF65-F5344CB8AC3E}">
        <p14:creationId xmlns:p14="http://schemas.microsoft.com/office/powerpoint/2010/main" val="286648461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In the wake of an allegation of recent sexual abuse, we want to ensure that youth receive appropriate emergency medical care as soon as possible. </a:t>
            </a:r>
          </a:p>
          <a:p>
            <a:pPr lvl="0"/>
            <a:r>
              <a:rPr lang="en-US" sz="1200" b="1" kern="1200" dirty="0" smtClean="0">
                <a:solidFill>
                  <a:schemeClr val="tx1"/>
                </a:solidFill>
                <a:latin typeface="Arial" charset="0"/>
                <a:ea typeface="MS PGothic" pitchFamily="34" charset="-128"/>
                <a:cs typeface="ＭＳ Ｐゴシック" charset="0"/>
              </a:rPr>
              <a:t>Alleged victims of sexual abuse receive timely, unimpeded access to emergency medical treatment and crisis intervention services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[Trainer should fill in the procedures to take youth for emergency medical care and forensic examination by a Sexual Assault Nurse Examiner or qualified doctor.</a:t>
            </a:r>
            <a:r>
              <a:rPr lang="en-US" sz="1200" b="1" kern="1200" baseline="0" dirty="0" smtClean="0">
                <a:solidFill>
                  <a:schemeClr val="tx1"/>
                </a:solidFill>
                <a:latin typeface="Arial" charset="0"/>
                <a:ea typeface="MS PGothic" pitchFamily="34" charset="-128"/>
                <a:cs typeface="ＭＳ Ｐゴシック" charset="0"/>
              </a:rPr>
              <a:t> Also e</a:t>
            </a:r>
            <a:r>
              <a:rPr lang="en-US" b="1" dirty="0" smtClean="0"/>
              <a:t>xplain about the availability</a:t>
            </a:r>
            <a:r>
              <a:rPr lang="en-US" b="1" baseline="0" dirty="0" smtClean="0"/>
              <a:t> of the </a:t>
            </a:r>
            <a:r>
              <a:rPr lang="en-US" b="1" dirty="0" smtClean="0"/>
              <a:t>Sexual Abuse Response Team at the hospital and how to contact them if staff need guidance or have a question about when to bring a youth or how to respond.] </a:t>
            </a:r>
            <a:r>
              <a:rPr lang="en-US" sz="1200" b="1" kern="1200" dirty="0" smtClean="0">
                <a:solidFill>
                  <a:schemeClr val="tx1"/>
                </a:solidFill>
                <a:latin typeface="Arial" charset="0"/>
                <a:ea typeface="MS PGothic" pitchFamily="34" charset="-128"/>
                <a:cs typeface="ＭＳ Ｐゴシック" charset="0"/>
              </a:rPr>
              <a:t/>
            </a:r>
            <a:br>
              <a:rPr lang="en-US" sz="1200" b="1" kern="1200" dirty="0" smtClean="0">
                <a:solidFill>
                  <a:schemeClr val="tx1"/>
                </a:solidFill>
                <a:latin typeface="Arial" charset="0"/>
                <a:ea typeface="MS PGothic" pitchFamily="34" charset="-128"/>
                <a:cs typeface="ＭＳ Ｐゴシック" charset="0"/>
              </a:rPr>
            </a:b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138</a:t>
            </a:fld>
            <a:endParaRPr lang="en-US"/>
          </a:p>
        </p:txBody>
      </p:sp>
    </p:spTree>
    <p:extLst>
      <p:ext uri="{BB962C8B-B14F-4D97-AF65-F5344CB8AC3E}">
        <p14:creationId xmlns:p14="http://schemas.microsoft.com/office/powerpoint/2010/main" val="216189637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When youth are transported for emergency medical care, they are entitled to receive the following, free of charge.   They are not required to participate in any of these activities, and they are not required to participate in an investigation in order to receive these services.</a:t>
            </a:r>
          </a:p>
          <a:p>
            <a:pPr lvl="0"/>
            <a:r>
              <a:rPr lang="en-US" sz="1200" b="1" kern="1200" dirty="0" smtClean="0">
                <a:solidFill>
                  <a:schemeClr val="tx1"/>
                </a:solidFill>
                <a:latin typeface="Arial" charset="0"/>
                <a:ea typeface="MS PGothic" pitchFamily="34" charset="-128"/>
                <a:cs typeface="ＭＳ Ｐゴシック" charset="0"/>
              </a:rPr>
              <a:t>Forensic evidence collection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Trained medical professionals will use a developmentally-appropriate protocol to obtain any available physical evidence.</a:t>
            </a:r>
          </a:p>
          <a:p>
            <a:pPr lvl="0"/>
            <a:r>
              <a:rPr lang="en-US" sz="1200" b="1" kern="1200" dirty="0" smtClean="0">
                <a:solidFill>
                  <a:schemeClr val="tx1"/>
                </a:solidFill>
                <a:latin typeface="Arial" charset="0"/>
                <a:ea typeface="MS PGothic" pitchFamily="34" charset="-128"/>
                <a:cs typeface="ＭＳ Ｐゴシック" charset="0"/>
              </a:rPr>
              <a:t>Investigatory interviews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Treatment of injuries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HIV and STI care</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STI stands for “sexually transmitted infection”</a:t>
            </a:r>
          </a:p>
          <a:p>
            <a:r>
              <a:rPr lang="en-US" sz="1200" b="1" kern="1200" dirty="0" smtClean="0">
                <a:solidFill>
                  <a:schemeClr val="tx1"/>
                </a:solidFill>
                <a:latin typeface="Arial" charset="0"/>
                <a:ea typeface="MS PGothic" pitchFamily="34" charset="-128"/>
                <a:cs typeface="ＭＳ Ｐゴシック" charset="0"/>
              </a:rPr>
              <a:t>Crisis counseling </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139</a:t>
            </a:fld>
            <a:endParaRPr lang="en-US"/>
          </a:p>
        </p:txBody>
      </p:sp>
    </p:spTree>
    <p:extLst>
      <p:ext uri="{BB962C8B-B14F-4D97-AF65-F5344CB8AC3E}">
        <p14:creationId xmlns:p14="http://schemas.microsoft.com/office/powerpoint/2010/main" val="327471577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Shouldn’t need to use segregation to keep youth safe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will only use segregation as an absolute last resort to keep youth safe.</a:t>
            </a: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1200" b="1"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Discussion: Use of Segregation in the Wake of Alleged Sexual Abuse</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Ask: </a:t>
            </a:r>
            <a:r>
              <a:rPr lang="en-US" sz="1200" kern="1200" dirty="0" smtClean="0">
                <a:solidFill>
                  <a:schemeClr val="tx1"/>
                </a:solidFill>
                <a:latin typeface="Arial" charset="0"/>
                <a:ea typeface="MS PGothic" pitchFamily="34" charset="-128"/>
                <a:cs typeface="ＭＳ Ｐゴシック" charset="0"/>
              </a:rPr>
              <a:t>Why do we want to only use segregation as a last resort to keep youth safe in the wake of alleged sexual abuse?</a:t>
            </a:r>
          </a:p>
          <a:p>
            <a:pPr lvl="1"/>
            <a:r>
              <a:rPr lang="en-US" sz="1200" i="1" kern="1200" dirty="0" smtClean="0">
                <a:solidFill>
                  <a:schemeClr val="tx1"/>
                </a:solidFill>
                <a:latin typeface="Arial" charset="0"/>
                <a:ea typeface="MS PGothic" pitchFamily="34" charset="-128"/>
                <a:cs typeface="+mn-cs"/>
              </a:rPr>
              <a:t>Possible answers include:</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The youth may perceive being locked in his or her room alone as a punishment for being victimized.</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Victims of trauma may be more likely to engage in self-harming or suicidal behavior, and being locked alone in a room may increase the likelihood of that. Nationally, half of all suicides of youth in juvenile facilities occur when youth are locked alone in a room.</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Youth will likely need supports from and interactions with supportive individuals, which are difficult to receive if youth are segregated.</a:t>
            </a:r>
            <a:endParaRPr lang="en-US" sz="1200" kern="1200" dirty="0" smtClean="0">
              <a:solidFill>
                <a:schemeClr val="tx1"/>
              </a:solidFill>
              <a:latin typeface="Arial" charset="0"/>
              <a:ea typeface="MS PGothic" pitchFamily="34" charset="-128"/>
              <a:cs typeface="+mn-cs"/>
            </a:endParaRPr>
          </a:p>
          <a:p>
            <a:pPr lvl="0"/>
            <a:r>
              <a:rPr lang="en-US" sz="1200" i="1" kern="1200" dirty="0" smtClean="0">
                <a:solidFill>
                  <a:schemeClr val="tx1"/>
                </a:solidFill>
                <a:latin typeface="Arial" charset="0"/>
                <a:ea typeface="MS PGothic" pitchFamily="34" charset="-128"/>
                <a:cs typeface="ＭＳ Ｐゴシック" charset="0"/>
              </a:rPr>
              <a:t>Ask: </a:t>
            </a:r>
            <a:r>
              <a:rPr lang="en-US" sz="1200" kern="1200" dirty="0" smtClean="0">
                <a:solidFill>
                  <a:schemeClr val="tx1"/>
                </a:solidFill>
                <a:latin typeface="Arial" charset="0"/>
                <a:ea typeface="MS PGothic" pitchFamily="34" charset="-128"/>
                <a:cs typeface="ＭＳ Ｐゴシック" charset="0"/>
              </a:rPr>
              <a:t>What are ways of keeping youth safe other than segregation?</a:t>
            </a:r>
          </a:p>
          <a:p>
            <a:pPr lvl="1"/>
            <a:r>
              <a:rPr lang="en-US" sz="1200" i="1" kern="1200" dirty="0" smtClean="0">
                <a:solidFill>
                  <a:schemeClr val="tx1"/>
                </a:solidFill>
                <a:latin typeface="Arial" charset="0"/>
                <a:ea typeface="MS PGothic" pitchFamily="34" charset="-128"/>
                <a:cs typeface="+mn-cs"/>
              </a:rPr>
              <a:t>Possible answers include:</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Providing youth with heightened supervision by staff, for example by increasing the number of staff on the youth’s unit or providing youth with one-on-one supervision</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Transferring the youth to another housing unit</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Maintaining careful supervision of the youth at all times</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[The trainer should fill in other possible options.]</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If youth are segregated temporarily as a last resort, still provide exercise, education, daily medical or mental health visit and other programming to the extent possible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5-minute checks per NM CYFD standards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Document why no alternative arrangement will keep youth safe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Review daily </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140</a:t>
            </a:fld>
            <a:endParaRPr lang="en-US"/>
          </a:p>
        </p:txBody>
      </p:sp>
    </p:spTree>
    <p:extLst>
      <p:ext uri="{BB962C8B-B14F-4D97-AF65-F5344CB8AC3E}">
        <p14:creationId xmlns:p14="http://schemas.microsoft.com/office/powerpoint/2010/main" val="323928415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We will consider all reports of sexual misconduct as credible and ensure that they are promptly investigated</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[Fill in how investigations into sexual misconduct will proceed.] </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141</a:t>
            </a:fld>
            <a:endParaRPr lang="en-US"/>
          </a:p>
        </p:txBody>
      </p:sp>
    </p:spTree>
    <p:extLst>
      <p:ext uri="{BB962C8B-B14F-4D97-AF65-F5344CB8AC3E}">
        <p14:creationId xmlns:p14="http://schemas.microsoft.com/office/powerpoint/2010/main" val="202926881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Detention administrator conducts debriefing to determine </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what led to the incident and </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what can be changed to improve safety at the facility</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If incidents do arise, we want to be sure to learn from them so that we can do our best to prevent them in the future.</a:t>
            </a:r>
          </a:p>
          <a:p>
            <a:pPr lvl="0"/>
            <a:r>
              <a:rPr lang="en-US" sz="1200" b="1" kern="1200" dirty="0" smtClean="0">
                <a:solidFill>
                  <a:schemeClr val="tx1"/>
                </a:solidFill>
                <a:latin typeface="Arial" charset="0"/>
                <a:ea typeface="MS PGothic" pitchFamily="34" charset="-128"/>
                <a:cs typeface="ＭＳ Ｐゴシック" charset="0"/>
              </a:rPr>
              <a:t>The PREA Coordinator maintains a tracking system for allegations of all sexual misconduct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Our facility has to publicly report this information every year, and it may have to provide the information to the federal government as part of regular surveys of victimization in juvenile facilities.</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142</a:t>
            </a:fld>
            <a:endParaRPr lang="en-US"/>
          </a:p>
        </p:txBody>
      </p:sp>
    </p:spTree>
    <p:extLst>
      <p:ext uri="{BB962C8B-B14F-4D97-AF65-F5344CB8AC3E}">
        <p14:creationId xmlns:p14="http://schemas.microsoft.com/office/powerpoint/2010/main" val="423507593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Earlier in this section, we discussed the differences between reporting for sexual abuse and sexual harassment involving youth and reporting for willing sexual contact among youth. We’ll now talk a little more about the possible disciplinary consequences and interventions for youth who engage in sexual activity.</a:t>
            </a:r>
          </a:p>
          <a:p>
            <a:pPr lvl="0"/>
            <a:r>
              <a:rPr lang="en-US" sz="1200" b="1" kern="1200" dirty="0" smtClean="0">
                <a:solidFill>
                  <a:schemeClr val="tx1"/>
                </a:solidFill>
                <a:latin typeface="Arial" charset="0"/>
                <a:ea typeface="MS PGothic" pitchFamily="34" charset="-128"/>
                <a:cs typeface="ＭＳ Ｐゴシック" charset="0"/>
              </a:rPr>
              <a:t>[The trainer will need to fill in the facility’s procedures for disciplining youth alleged to have engaged in sexual misconduct.]</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When filling in this section, be sure to outline the individual consequences for youth-on-youth sexual abuse, youth-on-youth sexual harassment, and willing sexual contact among youth, noting that PREA clearly states that willing sexual contact among youth is not a PREA event.</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Attempt to conduct mental health evaluation and offer treatment, when appropriate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Can’t use youth’s refusal of therapy as a basis to deny other programs or services to the youth</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want to provide youth who engage in misconduct with services that may help them avoid behavior in the future, but we do not want to coerce youth into treatments for which they do not consent.</a:t>
            </a:r>
          </a:p>
          <a:p>
            <a:pPr lvl="0"/>
            <a:r>
              <a:rPr lang="en-US" sz="1200" b="1" kern="1200" dirty="0" smtClean="0">
                <a:solidFill>
                  <a:schemeClr val="tx1"/>
                </a:solidFill>
                <a:latin typeface="Arial" charset="0"/>
                <a:ea typeface="MS PGothic" pitchFamily="34" charset="-128"/>
                <a:cs typeface="ＭＳ Ｐゴシック" charset="0"/>
              </a:rPr>
              <a:t>Youth can’t be disciplined for sexual contact with staff unless staff did not consent</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The trainer should be aware of the possible sanctions or interventions that youth may receive for conduct with staff if it is non-consensual in case any of the participants inquire. </a:t>
            </a: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143</a:t>
            </a:fld>
            <a:endParaRPr lang="en-US"/>
          </a:p>
        </p:txBody>
      </p:sp>
    </p:spTree>
    <p:extLst>
      <p:ext uri="{BB962C8B-B14F-4D97-AF65-F5344CB8AC3E}">
        <p14:creationId xmlns:p14="http://schemas.microsoft.com/office/powerpoint/2010/main" val="116769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Screen youth upon intake for risk of victimization and risk of engaging in misconduct</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Use information to make housing and programming assignments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Protections for LGBTQI youth</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LGBTQI is an acronym used to described lesbian, gay, bisexual, transgender, questioning, and intersex youth. We will talk much more about PREA’s  protections for LGBTQI youth and other important issues later on.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Limit use of isolation (segregation)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PREA uses the term isolation, but in NM we use the term segregation.  From here forward in this training, we will say segregation. PREA limits the use of segregation as a way of protecting youth from sexual misconduct, keeping youth safe in the wake of an incident, and punishing youth for victimizing behavior.</a:t>
            </a:r>
          </a:p>
          <a:p>
            <a:pPr marL="342900" marR="0" lvl="0" indent="-342900">
              <a:spcBef>
                <a:spcPts val="0"/>
              </a:spcBef>
              <a:spcAft>
                <a:spcPts val="0"/>
              </a:spcAft>
              <a:buFont typeface="Symbol"/>
              <a:buChar char=""/>
            </a:pPr>
            <a:r>
              <a:rPr lang="en-US" sz="1200" b="1" dirty="0" smtClean="0">
                <a:latin typeface="Cambria"/>
                <a:ea typeface="ＭＳ 明朝"/>
                <a:cs typeface="Times New Roman"/>
              </a:rPr>
              <a:t>Limits to cross-gender searches and viewing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We will discuss some of the search and supervision details when we talk about our policies later today, but the standards for juvenile facilities provide that staff who are of a different gender than the youth they are supervising do not search or view youth when they are undressed except in a narrow set of circumstances.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Staffing plans with adequate supervision of youth and staff</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Strong supervision practices help facilities identify potential problems before they arise and minimize the opportunity for victimization.</a:t>
            </a:r>
            <a:br>
              <a:rPr lang="en-US" sz="1200" dirty="0" smtClean="0">
                <a:latin typeface="Cambria"/>
                <a:ea typeface="ＭＳ 明朝"/>
                <a:cs typeface="Times New Roman"/>
              </a:rPr>
            </a:b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15</a:t>
            </a:fld>
            <a:endParaRPr lang="en-US"/>
          </a:p>
        </p:txBody>
      </p:sp>
    </p:spTree>
    <p:extLst>
      <p:ext uri="{BB962C8B-B14F-4D97-AF65-F5344CB8AC3E}">
        <p14:creationId xmlns:p14="http://schemas.microsoft.com/office/powerpoint/2010/main" val="365417388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Group Exercise:  Shawn</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The goal of this exercise is to confirm that participants know how to handle a situation of recent suspected youth-on-youth sexual abuse, including what will happen to Shawn and the alleged abusers.</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Have a volunteer read the scenario</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144</a:t>
            </a:fld>
            <a:endParaRPr lang="en-US"/>
          </a:p>
        </p:txBody>
      </p:sp>
    </p:spTree>
    <p:extLst>
      <p:ext uri="{BB962C8B-B14F-4D97-AF65-F5344CB8AC3E}">
        <p14:creationId xmlns:p14="http://schemas.microsoft.com/office/powerpoint/2010/main" val="309700158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Ask:</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Imagine that you are the staff member who speaks with Shawn. What are your priorities as a first responder?</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for first responders, including getting Shawn to a safe place and responding to him in a supportive manner, following procedures for accessing emergency medical care, telling Shawn not to take any actions that could destroy physical evidence, securing the scene and preserve evidence of the alleged assault, if feasible, such as the broom and shower area, and securing any video coverage of the alleged incident.]</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Who do you need to report the incident to?</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for reporting youth-on-youth sexual abuse and mandated reporter responsibilities.] </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Who will investigate the incident?</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for investigating youth-on-youth sexual abuse.] </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What will happen to the alleged abusers if the investigation determines that they sexually abused Shawn?</a:t>
            </a:r>
          </a:p>
          <a:p>
            <a:pPr lvl="2"/>
            <a:r>
              <a:rPr lang="en-US" sz="1200" i="1" kern="1200" dirty="0" smtClean="0">
                <a:solidFill>
                  <a:schemeClr val="tx1"/>
                </a:solidFill>
                <a:latin typeface="Arial" charset="0"/>
                <a:ea typeface="MS PGothic" pitchFamily="34" charset="-128"/>
                <a:cs typeface="+mn-cs"/>
              </a:rPr>
              <a:t>[The trainer should fill in the appropriate response based on your facility’s policies and procedures for providing discipline and interventions to youth who have engaged in sexual abuse of other youth.] </a:t>
            </a: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145</a:t>
            </a:fld>
            <a:endParaRPr lang="en-US"/>
          </a:p>
        </p:txBody>
      </p:sp>
    </p:spTree>
    <p:extLst>
      <p:ext uri="{BB962C8B-B14F-4D97-AF65-F5344CB8AC3E}">
        <p14:creationId xmlns:p14="http://schemas.microsoft.com/office/powerpoint/2010/main" val="2713698606"/>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S PGothic" pitchFamily="34" charset="-128"/>
                <a:cs typeface="ＭＳ Ｐゴシック" charset="0"/>
              </a:rPr>
              <a:t>We’re now going to talk about what to do if you receive a disclosure of sexual victimization from youth in the facility. We know that youth may build relationships of trust with particular staff members while they are here, and we want you to be in the best position to receive that information and take appropriate actions.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146</a:t>
            </a:fld>
            <a:endParaRPr lang="en-US"/>
          </a:p>
        </p:txBody>
      </p:sp>
    </p:spTree>
    <p:extLst>
      <p:ext uri="{BB962C8B-B14F-4D97-AF65-F5344CB8AC3E}">
        <p14:creationId xmlns:p14="http://schemas.microsoft.com/office/powerpoint/2010/main" val="135816982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Some of the most important things that you can do are basic:</a:t>
            </a:r>
          </a:p>
          <a:p>
            <a:pPr lvl="0"/>
            <a:r>
              <a:rPr lang="en-US" sz="1200" b="1" kern="1200" dirty="0" smtClean="0">
                <a:solidFill>
                  <a:schemeClr val="tx1"/>
                </a:solidFill>
                <a:latin typeface="Arial" charset="0"/>
                <a:ea typeface="MS PGothic" pitchFamily="34" charset="-128"/>
                <a:cs typeface="ＭＳ Ｐゴシック" charset="0"/>
              </a:rPr>
              <a:t>Stay calm</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Even if the alleged abuse occurred recently, it is important for you to stay calm so that the youth stays calm and so that you can follow the procedures that you need to follow.</a:t>
            </a:r>
          </a:p>
          <a:p>
            <a:pPr lvl="0"/>
            <a:r>
              <a:rPr lang="en-US" sz="1200" b="1" kern="1200" dirty="0" smtClean="0">
                <a:solidFill>
                  <a:schemeClr val="tx1"/>
                </a:solidFill>
                <a:latin typeface="Arial" charset="0"/>
                <a:ea typeface="MS PGothic" pitchFamily="34" charset="-128"/>
                <a:cs typeface="ＭＳ Ｐゴシック" charset="0"/>
              </a:rPr>
              <a:t>Listen</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Be sure that you focus your attention on listening to what the youth is saying. Don’t worry about problem solving and figuring out solutions right at that moment. You want the youth to know that you are listening carefully.</a:t>
            </a:r>
          </a:p>
          <a:p>
            <a:pPr lvl="0"/>
            <a:r>
              <a:rPr lang="en-US" sz="1200" b="1" kern="1200" dirty="0" smtClean="0">
                <a:solidFill>
                  <a:schemeClr val="tx1"/>
                </a:solidFill>
                <a:latin typeface="Arial" charset="0"/>
                <a:ea typeface="MS PGothic" pitchFamily="34" charset="-128"/>
                <a:cs typeface="ＭＳ Ｐゴシック" charset="0"/>
              </a:rPr>
              <a:t>Convey simple messages of support</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Many youth will find it difficult to make a disclosure of this nature. Conveying simple messages of support can help affirm the youth’s choice to report. Something as simple as saying “I’m glad that you were strong enough to come to me” can help support youth without making promises about what the ultimate outcome of an investigation will be.</a:t>
            </a:r>
          </a:p>
          <a:p>
            <a:pPr lvl="0"/>
            <a:r>
              <a:rPr lang="en-US" sz="1200" b="1" kern="1200" dirty="0" smtClean="0">
                <a:solidFill>
                  <a:schemeClr val="tx1"/>
                </a:solidFill>
                <a:latin typeface="Arial" charset="0"/>
                <a:ea typeface="MS PGothic" pitchFamily="34" charset="-128"/>
                <a:cs typeface="ＭＳ Ｐゴシック" charset="0"/>
              </a:rPr>
              <a:t>Take the report seriously</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Given how difficult it is for youth to report, we want to take all reports seriously and convey that we are doing so to youth. This can include by letting the youth know what your next steps will be.</a:t>
            </a:r>
            <a:r>
              <a:rPr lang="en-US" sz="1200" b="1" kern="1200" dirty="0" smtClean="0">
                <a:solidFill>
                  <a:schemeClr val="tx1"/>
                </a:solidFill>
                <a:latin typeface="Arial" charset="0"/>
                <a:ea typeface="MS PGothic" pitchFamily="34" charset="-128"/>
                <a:cs typeface="+mn-cs"/>
              </a:rPr>
              <a:t> </a:t>
            </a:r>
          </a:p>
          <a:p>
            <a:pPr lvl="1"/>
            <a:endParaRPr lang="en-US" sz="1200" b="1" kern="1200" dirty="0" smtClean="0">
              <a:solidFill>
                <a:schemeClr val="tx1"/>
              </a:solidFill>
              <a:latin typeface="Arial" charset="0"/>
              <a:ea typeface="MS PGothic" pitchFamily="34" charset="-128"/>
              <a:cs typeface="+mn-cs"/>
            </a:endParaRPr>
          </a:p>
          <a:p>
            <a:r>
              <a:rPr lang="en-US" sz="2800" kern="1200" dirty="0" smtClean="0">
                <a:solidFill>
                  <a:schemeClr val="tx1"/>
                </a:solidFill>
                <a:latin typeface="Arial" charset="0"/>
                <a:ea typeface="MS PGothic" pitchFamily="34" charset="-128"/>
                <a:cs typeface="ＭＳ Ｐゴシック" charset="0"/>
              </a:rPr>
              <a:t>þ</a:t>
            </a: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Handout: Tips for Handling Disclosures</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This handout contains a list of tips for handling disclosures, many of which are captured on the slides. The trainer should hand this resource out to participants and note that there are a number of tips to keep in mind if a youth discloses some type of sexual victimization.</a:t>
            </a:r>
            <a:endParaRPr lang="en-US" sz="1200" kern="1200" dirty="0" smtClean="0">
              <a:solidFill>
                <a:schemeClr val="tx1"/>
              </a:solidFill>
              <a:latin typeface="Arial" charset="0"/>
              <a:ea typeface="MS PGothic" pitchFamily="34" charset="-128"/>
              <a:cs typeface="ＭＳ Ｐゴシック" charset="0"/>
            </a:endParaRPr>
          </a:p>
          <a:p>
            <a:pPr lvl="1"/>
            <a:endParaRPr lang="en-US" sz="1200" kern="1200" dirty="0">
              <a:solidFill>
                <a:schemeClr val="tx1"/>
              </a:solidFill>
              <a:latin typeface="Arial" charset="0"/>
              <a:ea typeface="MS PGothic" pitchFamily="34" charset="-128"/>
              <a:cs typeface="+mn-cs"/>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147</a:t>
            </a:fld>
            <a:endParaRPr lang="en-US"/>
          </a:p>
        </p:txBody>
      </p:sp>
    </p:spTree>
    <p:extLst>
      <p:ext uri="{BB962C8B-B14F-4D97-AF65-F5344CB8AC3E}">
        <p14:creationId xmlns:p14="http://schemas.microsoft.com/office/powerpoint/2010/main" val="382167650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Here are some additional tips to help you respond to a youth who discloses some type of sexual victimization.</a:t>
            </a:r>
          </a:p>
          <a:p>
            <a:pPr lvl="0"/>
            <a:r>
              <a:rPr lang="en-US" sz="1200" b="1" kern="1200" dirty="0" smtClean="0">
                <a:solidFill>
                  <a:schemeClr val="tx1"/>
                </a:solidFill>
                <a:latin typeface="Arial" charset="0"/>
                <a:ea typeface="MS PGothic" pitchFamily="34" charset="-128"/>
                <a:cs typeface="ＭＳ Ｐゴシック" charset="0"/>
              </a:rPr>
              <a:t>Only ask questions you need to know the answer to in order to help the survivor</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As we have discussed before, we do not want to ask too many questions, as we may render evidence unusable in a future investigation. The goal is to understand enough about the situation to know what first responder duties you must undertake and who you must report to. Trained investigators will ask more detailed questions later on.</a:t>
            </a:r>
          </a:p>
          <a:p>
            <a:pPr lvl="0"/>
            <a:r>
              <a:rPr lang="en-US" sz="1200" b="1" kern="1200" dirty="0" smtClean="0">
                <a:solidFill>
                  <a:schemeClr val="tx1"/>
                </a:solidFill>
                <a:latin typeface="Arial" charset="0"/>
                <a:ea typeface="MS PGothic" pitchFamily="34" charset="-128"/>
                <a:cs typeface="ＭＳ Ｐゴシック" charset="0"/>
              </a:rPr>
              <a:t>Avoid assumptions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As mentioned above, we take all reports seriously and will not make assumptions about a situation. </a:t>
            </a:r>
          </a:p>
          <a:p>
            <a:pPr lvl="0"/>
            <a:r>
              <a:rPr lang="en-US" sz="1200" b="1" kern="1200" dirty="0" smtClean="0">
                <a:solidFill>
                  <a:schemeClr val="tx1"/>
                </a:solidFill>
                <a:latin typeface="Arial" charset="0"/>
                <a:ea typeface="MS PGothic" pitchFamily="34" charset="-128"/>
                <a:cs typeface="ＭＳ Ｐゴシック" charset="0"/>
              </a:rPr>
              <a:t>Be clear about limits to confidentiality</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Sometimes youth may ask that you not repeat what they are going to tell you. Before they share information, it is important to let youth know about your limits of confidentiality, including that you have to report certain behaviors by law in order to keep everyone safe. However, you can convey that message in a way that is supportive of youth. For example, you might say, “I am glad that you came to me and I can understand why you would not want me to tell anyone. If it is about someone hurting or harassing or threatening you, I am required to report it.  I respect your decision if you don’t want to tell me as a result. But if you tell me, I can work with you to get help.”</a:t>
            </a:r>
          </a:p>
          <a:p>
            <a:pPr lvl="0"/>
            <a:r>
              <a:rPr lang="en-US" sz="1200" b="1" kern="1200" dirty="0" smtClean="0">
                <a:solidFill>
                  <a:schemeClr val="tx1"/>
                </a:solidFill>
                <a:latin typeface="Arial" charset="0"/>
                <a:ea typeface="MS PGothic" pitchFamily="34" charset="-128"/>
                <a:cs typeface="ＭＳ Ｐゴシック" charset="0"/>
              </a:rPr>
              <a:t>Preserve evidence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Get him/her to a safe place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Report and get youth mental health support</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Maintain confidentiality except where required to report</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148</a:t>
            </a:fld>
            <a:endParaRPr lang="en-US"/>
          </a:p>
        </p:txBody>
      </p:sp>
    </p:spTree>
    <p:extLst>
      <p:ext uri="{BB962C8B-B14F-4D97-AF65-F5344CB8AC3E}">
        <p14:creationId xmlns:p14="http://schemas.microsoft.com/office/powerpoint/2010/main" val="350054704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As we’ve discussed throughout the training, it is important to keep information related to a youth’s disclosure of sexual victimization confidential. However, we know that there are certain times when individuals will “need to know” that information. </a:t>
            </a:r>
          </a:p>
          <a:p>
            <a:pPr lvl="0"/>
            <a:r>
              <a:rPr lang="en-US" sz="1200" kern="1200" dirty="0" smtClean="0">
                <a:solidFill>
                  <a:schemeClr val="tx1"/>
                </a:solidFill>
                <a:latin typeface="Arial" charset="0"/>
                <a:ea typeface="MS PGothic" pitchFamily="34" charset="-128"/>
                <a:cs typeface="ＭＳ Ｐゴシック" charset="0"/>
              </a:rPr>
              <a:t>In general, we define “need to know” as limiting the type and extent of information that someone needs to perform their duties.  We have listed some examples of where individuals need to know certain information to respond to an allegation of sexual misconduct.</a:t>
            </a:r>
          </a:p>
          <a:p>
            <a:pPr lvl="0"/>
            <a:r>
              <a:rPr lang="en-US" sz="1200" b="1" kern="1200" dirty="0" smtClean="0">
                <a:solidFill>
                  <a:schemeClr val="tx1"/>
                </a:solidFill>
                <a:latin typeface="Arial" charset="0"/>
                <a:ea typeface="MS PGothic" pitchFamily="34" charset="-128"/>
                <a:cs typeface="ＭＳ Ｐゴシック" charset="0"/>
              </a:rPr>
              <a:t>To provide mental health or rape crisis services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For example, a mental health provider or rape crisis advocate would need certain information in order to provide appropriate services and counseling.</a:t>
            </a:r>
          </a:p>
          <a:p>
            <a:pPr lvl="0"/>
            <a:r>
              <a:rPr lang="en-US" sz="1200" b="1" kern="1200" dirty="0" smtClean="0">
                <a:solidFill>
                  <a:schemeClr val="tx1"/>
                </a:solidFill>
                <a:latin typeface="Arial" charset="0"/>
                <a:ea typeface="MS PGothic" pitchFamily="34" charset="-128"/>
                <a:cs typeface="ＭＳ Ｐゴシック" charset="0"/>
              </a:rPr>
              <a:t>To decide where the youth will be housed in order to keep him or her safe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A staff member who is making classification decisions needs to know certain things about a youth in order to make sure that he or she is housed in a way that will provide the type of supervision to keep him or her safe.</a:t>
            </a:r>
          </a:p>
          <a:p>
            <a:pPr lvl="0"/>
            <a:r>
              <a:rPr lang="en-US" sz="1200" b="1" kern="1200" dirty="0" smtClean="0">
                <a:solidFill>
                  <a:schemeClr val="tx1"/>
                </a:solidFill>
                <a:latin typeface="Arial" charset="0"/>
                <a:ea typeface="MS PGothic" pitchFamily="34" charset="-128"/>
                <a:cs typeface="ＭＳ Ｐゴシック" charset="0"/>
              </a:rPr>
              <a:t>When else do staff need to know information? </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1200" b="1"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Discussion: When do staff need to know information?</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Ask: </a:t>
            </a:r>
            <a:r>
              <a:rPr lang="en-US" sz="1200" kern="1200" dirty="0" smtClean="0">
                <a:solidFill>
                  <a:schemeClr val="tx1"/>
                </a:solidFill>
                <a:latin typeface="Arial" charset="0"/>
                <a:ea typeface="MS PGothic" pitchFamily="34" charset="-128"/>
                <a:cs typeface="ＭＳ Ｐゴシック" charset="0"/>
              </a:rPr>
              <a:t>When else do staff need to know information?</a:t>
            </a:r>
          </a:p>
          <a:p>
            <a:pPr lvl="1"/>
            <a:r>
              <a:rPr lang="en-US" sz="1200" i="1" kern="1200" dirty="0" smtClean="0">
                <a:solidFill>
                  <a:schemeClr val="tx1"/>
                </a:solidFill>
                <a:latin typeface="Arial" charset="0"/>
                <a:ea typeface="MS PGothic" pitchFamily="34" charset="-128"/>
                <a:cs typeface="+mn-cs"/>
              </a:rPr>
              <a:t>The trainer will need to ensure that participants provide answers that appropriately reflect the concept and redirect those answers that do not. For example, a participant may suggest that all line staff working with a youth with a history of sexual abuse need to know the details of the abuse. However, that is not the case. Staff members need to know whether there is any need to change supervision or search practices – for example, they may need to know to avoid touching a youth on the shoulder because that is a trigger for violent behavior. The staff member </a:t>
            </a:r>
            <a:r>
              <a:rPr lang="en-US" sz="1200" b="1" i="1" kern="1200" dirty="0" smtClean="0">
                <a:solidFill>
                  <a:schemeClr val="tx1"/>
                </a:solidFill>
                <a:latin typeface="Arial" charset="0"/>
                <a:ea typeface="MS PGothic" pitchFamily="34" charset="-128"/>
                <a:cs typeface="+mn-cs"/>
              </a:rPr>
              <a:t>does not </a:t>
            </a:r>
            <a:r>
              <a:rPr lang="en-US" sz="1200" i="1" kern="1200" dirty="0" smtClean="0">
                <a:solidFill>
                  <a:schemeClr val="tx1"/>
                </a:solidFill>
                <a:latin typeface="Arial" charset="0"/>
                <a:ea typeface="MS PGothic" pitchFamily="34" charset="-128"/>
                <a:cs typeface="+mn-cs"/>
              </a:rPr>
              <a:t>need to know the source of the trauma that leads the youth to respond in that way (e.g., prior physical or sexual abuse).</a:t>
            </a:r>
            <a:endParaRPr lang="en-US" sz="1200" kern="1200" dirty="0" smtClean="0">
              <a:solidFill>
                <a:schemeClr val="tx1"/>
              </a:solidFill>
              <a:latin typeface="Arial" charset="0"/>
              <a:ea typeface="MS PGothic" pitchFamily="34" charset="-128"/>
              <a:cs typeface="+mn-cs"/>
            </a:endParaRPr>
          </a:p>
          <a:p>
            <a:pPr lvl="1"/>
            <a:r>
              <a:rPr lang="en-US" sz="1200" i="1" kern="1200" dirty="0" smtClean="0">
                <a:solidFill>
                  <a:schemeClr val="tx1"/>
                </a:solidFill>
                <a:latin typeface="Arial" charset="0"/>
                <a:ea typeface="MS PGothic" pitchFamily="34" charset="-128"/>
                <a:cs typeface="+mn-cs"/>
              </a:rPr>
              <a:t>Staff might need to know some information (but maybe not the same information) in order to:</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Contact law enforcement to conduct an investigation.</a:t>
            </a:r>
            <a:endParaRPr lang="en-US" sz="1200" kern="1200" dirty="0" smtClean="0">
              <a:solidFill>
                <a:schemeClr val="tx1"/>
              </a:solidFill>
              <a:latin typeface="Arial" charset="0"/>
              <a:ea typeface="MS PGothic" pitchFamily="34" charset="-128"/>
              <a:cs typeface="+mn-cs"/>
            </a:endParaRPr>
          </a:p>
          <a:p>
            <a:pPr lvl="2"/>
            <a:r>
              <a:rPr lang="en-US" sz="1200" i="1" kern="1200" dirty="0" smtClean="0">
                <a:solidFill>
                  <a:schemeClr val="tx1"/>
                </a:solidFill>
                <a:latin typeface="Arial" charset="0"/>
                <a:ea typeface="MS PGothic" pitchFamily="34" charset="-128"/>
                <a:cs typeface="+mn-cs"/>
              </a:rPr>
              <a:t>Contact parents and youth about the results of an investigation or criminal prosecution. </a:t>
            </a:r>
            <a:endParaRPr lang="en-US" sz="1200" kern="1200" dirty="0" smtClean="0">
              <a:solidFill>
                <a:schemeClr val="tx1"/>
              </a:solidFill>
              <a:latin typeface="Arial" charset="0"/>
              <a:ea typeface="MS PGothic" pitchFamily="34" charset="-128"/>
              <a:cs typeface="+mn-cs"/>
            </a:endParaRPr>
          </a:p>
          <a:p>
            <a:r>
              <a:rPr lang="en-US" sz="1200" i="1" kern="1200" dirty="0" smtClean="0">
                <a:solidFill>
                  <a:schemeClr val="tx1"/>
                </a:solidFill>
                <a:latin typeface="Arial" charset="0"/>
                <a:ea typeface="MS PGothic" pitchFamily="34" charset="-128"/>
                <a:cs typeface="ＭＳ Ｐゴシック" charset="0"/>
              </a:rPr>
              <a:t>Protect the youth against retaliation from </a:t>
            </a:r>
            <a:r>
              <a:rPr lang="en-US" sz="1200" i="1" kern="1200" dirty="0" err="1" smtClean="0">
                <a:solidFill>
                  <a:schemeClr val="tx1"/>
                </a:solidFill>
                <a:latin typeface="Arial" charset="0"/>
                <a:ea typeface="MS PGothic" pitchFamily="34" charset="-128"/>
                <a:cs typeface="ＭＳ Ｐゴシック" charset="0"/>
              </a:rPr>
              <a:t>reporti</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149</a:t>
            </a:fld>
            <a:endParaRPr lang="en-US"/>
          </a:p>
        </p:txBody>
      </p:sp>
    </p:spTree>
    <p:extLst>
      <p:ext uri="{BB962C8B-B14F-4D97-AF65-F5344CB8AC3E}">
        <p14:creationId xmlns:p14="http://schemas.microsoft.com/office/powerpoint/2010/main" val="158215196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Exercise: </a:t>
            </a: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Handling a Disclosure</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r>
              <a:rPr lang="en-US" sz="2800" kern="1200" dirty="0" smtClean="0">
                <a:solidFill>
                  <a:schemeClr val="tx1"/>
                </a:solidFill>
                <a:latin typeface="Arial" charset="0"/>
                <a:ea typeface="MS PGothic" pitchFamily="34" charset="-128"/>
                <a:cs typeface="ＭＳ Ｐゴシック" charset="0"/>
              </a:rPr>
              <a:t>þ</a:t>
            </a: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Handout: Handling a Disclosure</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The goal of this exercise is to have participants understand how to handle a situation that simulates an actual disclosure. The trainer can choose to use this exercise in a number of different ways, depending on the training culture at his or her facility.</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Option 1: Have individuals pair up. Have one individual play the youth and one individual play the staff member receiving the disclosure. Switch and have participants reverse roles for the second scenario. Come back together as a group and have individuals report on what they thought worked well and what they thought was particularly challenging.</a:t>
            </a:r>
            <a:endParaRPr lang="en-US" sz="1200" kern="1200" dirty="0" smtClean="0">
              <a:solidFill>
                <a:schemeClr val="tx1"/>
              </a:solidFill>
              <a:latin typeface="Arial" charset="0"/>
              <a:ea typeface="MS PGothic" pitchFamily="34" charset="-128"/>
              <a:cs typeface="+mn-cs"/>
            </a:endParaRPr>
          </a:p>
          <a:p>
            <a:pPr lvl="1"/>
            <a:r>
              <a:rPr lang="en-US" sz="1200" i="1" kern="1200" dirty="0" smtClean="0">
                <a:solidFill>
                  <a:schemeClr val="tx1"/>
                </a:solidFill>
                <a:latin typeface="Arial" charset="0"/>
                <a:ea typeface="MS PGothic" pitchFamily="34" charset="-128"/>
                <a:cs typeface="+mn-cs"/>
              </a:rPr>
              <a:t>Option 2: Have a participant or other individual come prepared to act as the youth in each of the scenarios. Pre-arrange to have a mental health staff member or other individual who is skilled at handling disclosures demonstrate how to respond to the youth in each scenario. </a:t>
            </a: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150</a:t>
            </a:fld>
            <a:endParaRPr lang="en-US"/>
          </a:p>
        </p:txBody>
      </p:sp>
    </p:spTree>
    <p:extLst>
      <p:ext uri="{BB962C8B-B14F-4D97-AF65-F5344CB8AC3E}">
        <p14:creationId xmlns:p14="http://schemas.microsoft.com/office/powerpoint/2010/main" val="56471511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If the facility will administer a post-test or other staff comprehension tool following the presentation, you should remind individuals of that and the timeline for such evaluation.</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If the facility is gathering feedback or evaluations on the training, you should describe how individuals will provide that at this point, too.</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 have covered a lot of material today, and you have done a terrific job of listening and asking good questions. There are just a couple of final issues that we would like to cover.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151</a:t>
            </a:fld>
            <a:endParaRPr lang="en-US"/>
          </a:p>
        </p:txBody>
      </p:sp>
    </p:spTree>
    <p:extLst>
      <p:ext uri="{BB962C8B-B14F-4D97-AF65-F5344CB8AC3E}">
        <p14:creationId xmlns:p14="http://schemas.microsoft.com/office/powerpoint/2010/main" val="191724914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Exercise: </a:t>
            </a: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What I Learned Today</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i="1" kern="1200" dirty="0" smtClean="0">
                <a:solidFill>
                  <a:schemeClr val="tx1"/>
                </a:solidFill>
                <a:latin typeface="Arial" charset="0"/>
                <a:ea typeface="MS PGothic" pitchFamily="34" charset="-128"/>
                <a:cs typeface="ＭＳ Ｐゴシック" charset="0"/>
              </a:rPr>
              <a:t>The goal of this exercise is to reinforce learning. The trainer can go around the room and ask individuals to report one thing that they learned that they did not know prior to the training. However, the trainer can make this more interactive by having individuals form a circle and then having participants toss a ball from individual to individual. The individual who catches the ball has to report one thing that he</a:t>
            </a:r>
            <a:r>
              <a:rPr lang="en-US" sz="1200" i="1" kern="1200" baseline="0" dirty="0" smtClean="0">
                <a:solidFill>
                  <a:schemeClr val="tx1"/>
                </a:solidFill>
                <a:latin typeface="Arial" charset="0"/>
                <a:ea typeface="MS PGothic" pitchFamily="34" charset="-128"/>
                <a:cs typeface="ＭＳ Ｐゴシック" charset="0"/>
              </a:rPr>
              <a:t> or she</a:t>
            </a:r>
            <a:r>
              <a:rPr lang="en-US" sz="1200" i="1" kern="1200" dirty="0" smtClean="0">
                <a:solidFill>
                  <a:schemeClr val="tx1"/>
                </a:solidFill>
                <a:latin typeface="Arial" charset="0"/>
                <a:ea typeface="MS PGothic" pitchFamily="34" charset="-128"/>
                <a:cs typeface="ＭＳ Ｐゴシック" charset="0"/>
              </a:rPr>
              <a:t> learned, stepping out of the circle </a:t>
            </a:r>
            <a:r>
              <a:rPr lang="en-US" sz="1200" i="1" kern="1200" smtClean="0">
                <a:solidFill>
                  <a:schemeClr val="tx1"/>
                </a:solidFill>
                <a:latin typeface="Arial" charset="0"/>
                <a:ea typeface="MS PGothic" pitchFamily="34" charset="-128"/>
                <a:cs typeface="ＭＳ Ｐゴシック" charset="0"/>
              </a:rPr>
              <a:t>after reporting</a:t>
            </a:r>
            <a:r>
              <a:rPr lang="en-US" sz="1200" i="1" kern="1200" dirty="0" smtClean="0">
                <a:solidFill>
                  <a:schemeClr val="tx1"/>
                </a:solidFill>
                <a:latin typeface="Arial" charset="0"/>
                <a:ea typeface="MS PGothic" pitchFamily="34" charset="-128"/>
                <a:cs typeface="ＭＳ Ｐゴシック" charset="0"/>
              </a:rPr>
              <a:t>. Before beginning, let individuals know that they should not repeat something that another participant has already said.</a:t>
            </a:r>
            <a:endParaRPr lang="en-US" sz="1200" kern="1200" dirty="0" smtClean="0">
              <a:solidFill>
                <a:schemeClr val="tx1"/>
              </a:solidFill>
              <a:latin typeface="Arial" charset="0"/>
              <a:ea typeface="MS PGothic" pitchFamily="34" charset="-128"/>
              <a:cs typeface="ＭＳ Ｐゴシック" charset="0"/>
            </a:endParaRPr>
          </a:p>
          <a:p>
            <a:pPr>
              <a:defRPr/>
            </a:pPr>
            <a:endParaRPr lang="en-US" dirty="0" smtClean="0"/>
          </a:p>
        </p:txBody>
      </p:sp>
      <p:sp>
        <p:nvSpPr>
          <p:cNvPr id="16388" name="Slide Number Placeholder 3"/>
          <p:cNvSpPr>
            <a:spLocks noGrp="1"/>
          </p:cNvSpPr>
          <p:nvPr>
            <p:ph type="sldNum" sz="quarter" idx="5"/>
          </p:nvPr>
        </p:nvSpPr>
        <p:spPr>
          <a:noFill/>
        </p:spPr>
        <p:txBody>
          <a:bodyPr/>
          <a:lstStyle/>
          <a:p>
            <a:fld id="{A24ACE75-67C6-4742-BEF4-F7272A4C79D7}" type="slidenum">
              <a:rPr lang="en-US" smtClean="0">
                <a:latin typeface="Arial" charset="0"/>
                <a:ea typeface="ＭＳ Ｐゴシック" pitchFamily="34" charset="-128"/>
              </a:rPr>
              <a:pPr/>
              <a:t>152</a:t>
            </a:fld>
            <a:endParaRPr lang="en-US" smtClean="0">
              <a:latin typeface="Arial" charset="0"/>
              <a:ea typeface="ＭＳ Ｐゴシック" pitchFamily="34" charset="-128"/>
            </a:endParaRPr>
          </a:p>
        </p:txBody>
      </p:sp>
    </p:spTree>
    <p:extLst>
      <p:ext uri="{BB962C8B-B14F-4D97-AF65-F5344CB8AC3E}">
        <p14:creationId xmlns:p14="http://schemas.microsoft.com/office/powerpoint/2010/main" val="1867524390"/>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We’ve covered a lot of material today, and I want to be sure that we give everyone the opportunity to ask any questions that they may not have had the chance to ask during other points in the training.</a:t>
            </a:r>
          </a:p>
          <a:p>
            <a:pPr lvl="1"/>
            <a:r>
              <a:rPr lang="en-US" sz="1200" i="1" kern="1200" dirty="0" smtClean="0">
                <a:solidFill>
                  <a:schemeClr val="tx1"/>
                </a:solidFill>
                <a:latin typeface="Arial" charset="0"/>
                <a:ea typeface="MS PGothic" pitchFamily="34" charset="-128"/>
                <a:cs typeface="+mn-cs"/>
              </a:rPr>
              <a:t>Be sure to record questions that staff ask so that you can consider any modifications to future trainings to clarify points or add additional information of interest to staff.</a:t>
            </a:r>
            <a:endParaRPr lang="en-US" sz="1200" kern="1200" dirty="0" smtClean="0">
              <a:solidFill>
                <a:schemeClr val="tx1"/>
              </a:solidFill>
              <a:latin typeface="Arial" charset="0"/>
              <a:ea typeface="MS PGothic" pitchFamily="34" charset="-128"/>
              <a:cs typeface="+mn-cs"/>
            </a:endParaRPr>
          </a:p>
          <a:p>
            <a:pPr lvl="1"/>
            <a:r>
              <a:rPr lang="en-US" sz="1200" i="1" kern="1200" dirty="0" smtClean="0">
                <a:solidFill>
                  <a:schemeClr val="tx1"/>
                </a:solidFill>
                <a:latin typeface="Arial" charset="0"/>
                <a:ea typeface="MS PGothic" pitchFamily="34" charset="-128"/>
                <a:cs typeface="+mn-cs"/>
              </a:rPr>
              <a:t>Be sure to provide participants with your contact information or the contact information of others who can answer any questions that arise after the training (e.g. the PREA coordinator).</a:t>
            </a:r>
            <a:endParaRPr lang="en-US" sz="1200" kern="1200" dirty="0" smtClean="0">
              <a:solidFill>
                <a:schemeClr val="tx1"/>
              </a:solidFill>
              <a:latin typeface="Arial" charset="0"/>
              <a:ea typeface="MS PGothic" pitchFamily="34" charset="-128"/>
              <a:cs typeface="+mn-cs"/>
            </a:endParaRPr>
          </a:p>
          <a:p>
            <a:pPr lvl="1"/>
            <a:r>
              <a:rPr lang="en-US" sz="1200" i="1" kern="1200" dirty="0" smtClean="0">
                <a:solidFill>
                  <a:schemeClr val="tx1"/>
                </a:solidFill>
                <a:latin typeface="Arial" charset="0"/>
                <a:ea typeface="MS PGothic" pitchFamily="34" charset="-128"/>
                <a:cs typeface="+mn-cs"/>
              </a:rPr>
              <a:t>Remind staff that if the discussions opened up anything that they need to talk about more with someone in confidence, there are resources available for employees [fill in what those are.]</a:t>
            </a:r>
            <a:endParaRPr lang="en-US" sz="1200" kern="1200" dirty="0" smtClean="0">
              <a:solidFill>
                <a:schemeClr val="tx1"/>
              </a:solidFill>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153</a:t>
            </a:fld>
            <a:endParaRPr lang="en-US"/>
          </a:p>
        </p:txBody>
      </p:sp>
    </p:spTree>
    <p:extLst>
      <p:ext uri="{BB962C8B-B14F-4D97-AF65-F5344CB8AC3E}">
        <p14:creationId xmlns:p14="http://schemas.microsoft.com/office/powerpoint/2010/main" val="411213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342900" marR="0" lvl="0" indent="-342900">
              <a:spcBef>
                <a:spcPts val="0"/>
              </a:spcBef>
              <a:spcAft>
                <a:spcPts val="0"/>
              </a:spcAft>
              <a:buFont typeface="Symbol"/>
              <a:buChar char=""/>
            </a:pPr>
            <a:r>
              <a:rPr lang="en-US" sz="1200" dirty="0" smtClean="0">
                <a:latin typeface="Cambria"/>
                <a:ea typeface="ＭＳ 明朝"/>
                <a:cs typeface="Times New Roman"/>
              </a:rPr>
              <a:t>One of the cornerstones of the PREA standards is the ability of youth, staff, and other third parties to report concerns about actual or alleged incidents of sexual misconduct. Many standards relate to a facility’s ability to receive and respond to allegations.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Opportunities to report, including for youth with disabilities and limited English proficiency, and their families and attorneys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Although many facilities have grievance systems, the standards require that facilities offer youth multiple internal ways to report misconduct and related concerns privately, as well as access to at least one reporting mechanism outside of the facility. When facilities create these reporting mechanisms, they must make these channels accessible to youth with disabilities and youth with limited English proficiency.</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standards also expand the range of individuals who can report misconduct to family members, attorneys, and other third parties. </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Youth and staff cannot experience retaliation for reporting.  After a report, a staff member not involved in the incident will check to make sure that a youth isn’t getting unfair discipline or experiencing any other kind of retribution for reporting.</a:t>
            </a:r>
          </a:p>
          <a:p>
            <a:pPr marL="342900" marR="0" lvl="0" indent="-342900">
              <a:spcBef>
                <a:spcPts val="0"/>
              </a:spcBef>
              <a:spcAft>
                <a:spcPts val="0"/>
              </a:spcAft>
              <a:buFont typeface="Symbol"/>
              <a:buChar char=""/>
            </a:pPr>
            <a:r>
              <a:rPr lang="en-US" sz="1200" b="1" dirty="0" smtClean="0">
                <a:latin typeface="Cambria"/>
                <a:ea typeface="ＭＳ 明朝"/>
                <a:cs typeface="Times New Roman"/>
              </a:rPr>
              <a:t>Timely response to reports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PREA includes timelines by which facilities must investigate and respond to allegations of sexual misconduct.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Response plans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standards also aim to ensure that individuals know what to do in the wake of alleged sexual abuse before such an incident occurs. Facilities must have policies to ensure that they refer allegations to agencies with the authority to conduct criminal investigations and that those agencies complete investigations.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Trained investigators and high-quality investigations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PREA standards require that those who do conduct investigations of allegations receive the training that they need to conduct high-quality inquiries, document their findings, and report the results to youth and other appropriate parties.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Victim support and treatment</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In the wake of an incident of sexual abuse, PREA requires that youth have access to victim advocates to help them navigate the investigation and provide support during the process, as well as appropriate medical, mental health, and counseling services. The PREA standards require facilities to reach out to rape crisis and victim advocacy organizations to attempt to secure victim advocacy services from outside of the facility.  Youth also have a right to contact victim support organizations when they need help, and agencies have to enable reasonable communication with those organizations.</a:t>
            </a:r>
          </a:p>
          <a:p>
            <a:pPr marL="285750" marR="0" lvl="0" indent="-285750">
              <a:spcBef>
                <a:spcPts val="0"/>
              </a:spcBef>
              <a:spcAft>
                <a:spcPts val="0"/>
              </a:spcAft>
              <a:buFont typeface="Courier New"/>
              <a:buChar char="o"/>
            </a:pPr>
            <a:r>
              <a:rPr lang="en-US" sz="1200" b="1" dirty="0" smtClean="0">
                <a:latin typeface="Cambria"/>
                <a:ea typeface="ＭＳ 明朝"/>
                <a:cs typeface="Times New Roman"/>
              </a:rPr>
              <a:t>Track</a:t>
            </a:r>
            <a:r>
              <a:rPr lang="en-US" sz="1200" b="1" baseline="0" dirty="0" smtClean="0">
                <a:latin typeface="Cambria"/>
                <a:ea typeface="ＭＳ 明朝"/>
                <a:cs typeface="Times New Roman"/>
              </a:rPr>
              <a:t> allegations and keep data</a:t>
            </a:r>
            <a:endParaRPr lang="en-US" sz="1200" b="1"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0" dirty="0" smtClean="0">
                <a:latin typeface="Cambria"/>
                <a:ea typeface="ＭＳ 明朝"/>
                <a:cs typeface="Times New Roman"/>
              </a:rPr>
              <a:t>Facilities must track allegations</a:t>
            </a:r>
            <a:r>
              <a:rPr lang="en-US" sz="1200" b="0" baseline="0" dirty="0" smtClean="0">
                <a:latin typeface="Cambria"/>
                <a:ea typeface="ＭＳ 明朝"/>
                <a:cs typeface="Times New Roman"/>
              </a:rPr>
              <a:t> and compile data.</a:t>
            </a:r>
            <a:endParaRPr lang="en-US" sz="1200" b="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16</a:t>
            </a:fld>
            <a:endParaRPr lang="en-US"/>
          </a:p>
        </p:txBody>
      </p:sp>
    </p:spTree>
    <p:extLst>
      <p:ext uri="{BB962C8B-B14F-4D97-AF65-F5344CB8AC3E}">
        <p14:creationId xmlns:p14="http://schemas.microsoft.com/office/powerpoint/2010/main" val="3757750236"/>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These websites contain additional information on the topics that we have covered today. </a:t>
            </a:r>
          </a:p>
          <a:p>
            <a:pPr lvl="0"/>
            <a:r>
              <a:rPr lang="en-US" sz="1200" i="1" kern="1200" dirty="0" smtClean="0">
                <a:solidFill>
                  <a:schemeClr val="tx1"/>
                </a:solidFill>
                <a:latin typeface="Arial" charset="0"/>
                <a:ea typeface="MS PGothic" pitchFamily="34" charset="-128"/>
                <a:cs typeface="ＭＳ Ｐゴシック" charset="0"/>
              </a:rPr>
              <a:t>Be sure to thank participants for their attention and participation.</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The trainer should fill in any other resources that may be appropriate to the facility, such as the name and contact information for the outside reporting entity or the name and contact information for the local rape crisis center that will provide victim advocacy services to youth.</a:t>
            </a:r>
            <a:endParaRPr lang="en-US" sz="1200" kern="1200" smtClean="0">
              <a:solidFill>
                <a:schemeClr val="tx1"/>
              </a:solidFill>
              <a:latin typeface="Arial" charset="0"/>
              <a:ea typeface="MS PGothic" pitchFamily="34" charset="-128"/>
              <a:cs typeface="ＭＳ Ｐゴシック" charset="0"/>
            </a:endParaRPr>
          </a:p>
          <a:p>
            <a:endParaRPr lang="en-US"/>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154</a:t>
            </a:fld>
            <a:endParaRPr lang="en-US"/>
          </a:p>
        </p:txBody>
      </p:sp>
    </p:spTree>
    <p:extLst>
      <p:ext uri="{BB962C8B-B14F-4D97-AF65-F5344CB8AC3E}">
        <p14:creationId xmlns:p14="http://schemas.microsoft.com/office/powerpoint/2010/main" val="4082293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dirty="0" smtClean="0">
                <a:latin typeface="Cambria"/>
                <a:ea typeface="ＭＳ 明朝"/>
                <a:cs typeface="Times New Roman"/>
              </a:rPr>
              <a:t> </a:t>
            </a:r>
            <a:r>
              <a:rPr lang="en-US" sz="1200" b="1" dirty="0" smtClean="0">
                <a:latin typeface="Cambria"/>
                <a:ea typeface="ＭＳ 明朝"/>
                <a:cs typeface="Times New Roman"/>
              </a:rPr>
              <a:t>Estimated numbers of individuals victimized in 2008:*</a:t>
            </a:r>
            <a:br>
              <a:rPr lang="en-US" sz="1200" b="1" dirty="0" smtClean="0">
                <a:latin typeface="Cambria"/>
                <a:ea typeface="ＭＳ 明朝"/>
                <a:cs typeface="Times New Roman"/>
              </a:rPr>
            </a:br>
            <a:r>
              <a:rPr lang="en-US" sz="1200" b="1" dirty="0" smtClean="0">
                <a:latin typeface="Cambria"/>
                <a:ea typeface="ＭＳ 明朝"/>
                <a:cs typeface="Times New Roman"/>
              </a:rPr>
              <a:t/>
            </a:r>
            <a:br>
              <a:rPr lang="en-US" sz="1200" b="1"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You may ask why Congress decided to focus on this issue. Data from a federal survey in 2008 helps to explain why. You can see that a large number of incarcerated individuals reported victimization during just one year, including over 17,000 youth held in juvenile justice facilities.</a:t>
            </a:r>
            <a:r>
              <a:rPr lang="en-US" sz="1200" b="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All these numbers are people with real experiences and stories.  We are going to hear about one of those next.</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17</a:t>
            </a:fld>
            <a:endParaRPr lang="en-US"/>
          </a:p>
        </p:txBody>
      </p:sp>
    </p:spTree>
    <p:extLst>
      <p:ext uri="{BB962C8B-B14F-4D97-AF65-F5344CB8AC3E}">
        <p14:creationId xmlns:p14="http://schemas.microsoft.com/office/powerpoint/2010/main" val="143926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marR="0" lvl="0" indent="-342900">
              <a:spcBef>
                <a:spcPts val="0"/>
              </a:spcBef>
              <a:spcAft>
                <a:spcPts val="0"/>
              </a:spcAft>
              <a:buFont typeface="Symbol"/>
              <a:buChar char=""/>
            </a:pPr>
            <a:r>
              <a:rPr lang="en-US" sz="1200" dirty="0" smtClean="0">
                <a:latin typeface="Cambria"/>
                <a:ea typeface="ＭＳ 明朝"/>
                <a:cs typeface="Times New Roman"/>
              </a:rPr>
              <a:t>Rodney </a:t>
            </a:r>
            <a:r>
              <a:rPr lang="en-US" sz="1200" dirty="0" err="1" smtClean="0">
                <a:latin typeface="Cambria"/>
                <a:ea typeface="ＭＳ 明朝"/>
                <a:cs typeface="Times New Roman"/>
              </a:rPr>
              <a:t>Hulin</a:t>
            </a:r>
            <a:r>
              <a:rPr lang="en-US" sz="1200" dirty="0" smtClean="0">
                <a:latin typeface="Cambria"/>
                <a:ea typeface="ＭＳ 明朝"/>
                <a:cs typeface="Times New Roman"/>
              </a:rPr>
              <a:t> was a 17-year-old who was detained in an adult jail.  This video describes his experience in that jail.</a:t>
            </a:r>
          </a:p>
          <a:p>
            <a:pPr marL="0" marR="0">
              <a:spcBef>
                <a:spcPts val="0"/>
              </a:spcBef>
              <a:spcAft>
                <a:spcPts val="0"/>
              </a:spcAft>
            </a:pPr>
            <a:r>
              <a:rPr lang="en-US" sz="1200" b="1" dirty="0" smtClean="0">
                <a:latin typeface="Cambria"/>
                <a:ea typeface="ＭＳ 明朝"/>
                <a:cs typeface="Times New Roman"/>
              </a:rPr>
              <a:t>	Video:</a:t>
            </a:r>
            <a:r>
              <a:rPr lang="en-US" sz="1200" b="1" i="1" dirty="0" smtClean="0">
                <a:latin typeface="Cambria"/>
                <a:ea typeface="ＭＳ 明朝"/>
                <a:cs typeface="Times New Roman"/>
              </a:rPr>
              <a:t> </a:t>
            </a:r>
            <a:r>
              <a:rPr lang="en-US" sz="1200" b="1" dirty="0" smtClean="0">
                <a:latin typeface="Cambria"/>
                <a:ea typeface="ＭＳ 明朝"/>
                <a:cs typeface="Times New Roman"/>
              </a:rPr>
              <a:t>Rodney </a:t>
            </a:r>
            <a:r>
              <a:rPr lang="en-US" sz="1200" b="1" dirty="0" err="1" smtClean="0">
                <a:latin typeface="Cambria"/>
                <a:ea typeface="ＭＳ 明朝"/>
                <a:cs typeface="Times New Roman"/>
              </a:rPr>
              <a:t>Hulin</a:t>
            </a:r>
            <a:r>
              <a:rPr lang="en-US" sz="1200" b="1" dirty="0" smtClean="0">
                <a:latin typeface="Cambria"/>
                <a:ea typeface="ＭＳ 明朝"/>
                <a:cs typeface="Times New Roman"/>
              </a:rPr>
              <a:t> story</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Play the video</a:t>
            </a:r>
            <a:r>
              <a:rPr lang="en-US" sz="1200" i="1" baseline="0" dirty="0" smtClean="0">
                <a:latin typeface="Cambria"/>
                <a:ea typeface="ＭＳ 明朝"/>
                <a:cs typeface="Times New Roman"/>
              </a:rPr>
              <a:t> using this link or the video file: https://</a:t>
            </a:r>
            <a:r>
              <a:rPr lang="en-US" sz="1200" i="1" baseline="0" dirty="0" err="1" smtClean="0">
                <a:latin typeface="Cambria"/>
                <a:ea typeface="ＭＳ 明朝"/>
                <a:cs typeface="Times New Roman"/>
              </a:rPr>
              <a:t>www.youtube.com</a:t>
            </a:r>
            <a:r>
              <a:rPr lang="en-US" sz="1200" i="1" baseline="0" dirty="0" smtClean="0">
                <a:latin typeface="Cambria"/>
                <a:ea typeface="ＭＳ 明朝"/>
                <a:cs typeface="Times New Roman"/>
              </a:rPr>
              <a:t>/</a:t>
            </a:r>
            <a:r>
              <a:rPr lang="en-US" sz="1200" i="1" baseline="0" dirty="0" err="1" smtClean="0">
                <a:latin typeface="Cambria"/>
                <a:ea typeface="ＭＳ 明朝"/>
                <a:cs typeface="Times New Roman"/>
              </a:rPr>
              <a:t>watch?v</a:t>
            </a:r>
            <a:r>
              <a:rPr lang="en-US" sz="1200" i="1" baseline="0" dirty="0" smtClean="0">
                <a:latin typeface="Cambria"/>
                <a:ea typeface="ＭＳ 明朝"/>
                <a:cs typeface="Times New Roman"/>
              </a:rPr>
              <a:t>=R3j3Wk711zY.</a:t>
            </a:r>
            <a:endParaRPr lang="en-US" sz="1200" dirty="0" smtClean="0">
              <a:latin typeface="Cambria"/>
              <a:ea typeface="ＭＳ 明朝"/>
              <a:cs typeface="Times New Roman"/>
            </a:endParaRPr>
          </a:p>
          <a:p>
            <a:pPr marL="0" marR="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	Group Discussion:  Relationship between Rodney </a:t>
            </a:r>
            <a:r>
              <a:rPr lang="en-US" sz="1200" b="1" dirty="0" err="1" smtClean="0">
                <a:latin typeface="Cambria"/>
                <a:ea typeface="ＭＳ 明朝"/>
                <a:cs typeface="Times New Roman"/>
              </a:rPr>
              <a:t>Hulin</a:t>
            </a:r>
            <a:r>
              <a:rPr lang="en-US" sz="1200" b="1" dirty="0" smtClean="0">
                <a:latin typeface="Cambria"/>
                <a:ea typeface="ＭＳ 明朝"/>
                <a:cs typeface="Times New Roman"/>
              </a:rPr>
              <a:t> and our work</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Ask: </a:t>
            </a:r>
            <a:r>
              <a:rPr lang="en-US" sz="1200" dirty="0" smtClean="0">
                <a:latin typeface="Cambria"/>
                <a:ea typeface="ＭＳ 明朝"/>
                <a:cs typeface="Times New Roman"/>
              </a:rPr>
              <a:t>Was this story surprising? What is your reaction to seeing it?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Ask:  </a:t>
            </a:r>
            <a:r>
              <a:rPr lang="en-US" sz="1200" dirty="0" smtClean="0">
                <a:latin typeface="Cambria"/>
                <a:ea typeface="ＭＳ 明朝"/>
                <a:cs typeface="Times New Roman"/>
              </a:rPr>
              <a:t>Even though that was a jail and we work in a juvenile facility, do you think there are some things for us to learn as well?</a:t>
            </a:r>
          </a:p>
          <a:p>
            <a:pPr marL="342900" marR="0" lvl="0" indent="-342900">
              <a:spcBef>
                <a:spcPts val="0"/>
              </a:spcBef>
              <a:spcAft>
                <a:spcPts val="0"/>
              </a:spcAft>
              <a:buFont typeface="Symbol"/>
              <a:buChar char=""/>
            </a:pPr>
            <a:r>
              <a:rPr lang="en-US" sz="1200" i="1" dirty="0" smtClean="0">
                <a:latin typeface="Cambria"/>
                <a:ea typeface="ＭＳ 明朝"/>
                <a:cs typeface="Times New Roman"/>
              </a:rPr>
              <a:t>Items to bring out could include: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Importance of being careful in housing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He asked for help and was ignored</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These things happen in other kinds of facilities also, as seen from the statistics we just discussed and more juvenile-specific ones we will look at soon</a:t>
            </a:r>
            <a:br>
              <a:rPr lang="en-US" sz="1200" i="1" dirty="0" smtClean="0">
                <a:latin typeface="Cambria"/>
                <a:ea typeface="ＭＳ 明朝"/>
                <a:cs typeface="Times New Roman"/>
              </a:rPr>
            </a:b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18</a:t>
            </a:fld>
            <a:endParaRPr lang="en-US"/>
          </a:p>
        </p:txBody>
      </p:sp>
    </p:spTree>
    <p:extLst>
      <p:ext uri="{BB962C8B-B14F-4D97-AF65-F5344CB8AC3E}">
        <p14:creationId xmlns:p14="http://schemas.microsoft.com/office/powerpoint/2010/main" val="2839920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algn="ctr">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0" dirty="0" smtClean="0">
                <a:latin typeface="Cambria"/>
                <a:ea typeface="ＭＳ 明朝"/>
                <a:cs typeface="Times New Roman"/>
              </a:rPr>
              <a:t>Now we’ll turn to what we know about juvenile facilities.  The information in the numbers on the next slides comes from</a:t>
            </a:r>
            <a:r>
              <a:rPr lang="en-US" sz="1200" i="0" baseline="0" dirty="0" smtClean="0">
                <a:latin typeface="Cambria"/>
                <a:ea typeface="ＭＳ 明朝"/>
                <a:cs typeface="Times New Roman"/>
              </a:rPr>
              <a:t> a study done by the Bureau of Justice Statistics.  They asked youth about their experiences with sexual victimization, from kissing through forced intercourse, with staff and other youth, during the past year at the facility.</a:t>
            </a:r>
          </a:p>
          <a:p>
            <a:pPr marL="342900" marR="0" lvl="0" indent="-342900">
              <a:spcBef>
                <a:spcPts val="0"/>
              </a:spcBef>
              <a:spcAft>
                <a:spcPts val="0"/>
              </a:spcAft>
              <a:buFont typeface="Symbol"/>
              <a:buChar char=""/>
            </a:pPr>
            <a:endParaRPr lang="en-US" sz="1200" i="0" baseline="0" dirty="0" smtClean="0">
              <a:latin typeface="Cambria"/>
              <a:ea typeface="ＭＳ 明朝"/>
              <a:cs typeface="Times New Roman"/>
            </a:endParaRPr>
          </a:p>
          <a:p>
            <a:pPr marL="342900" marR="0" lvl="0" indent="-342900" algn="l" defTabSz="914400" rtl="0" eaLnBrk="0" fontAlgn="base" latinLnBrk="0" hangingPunct="0">
              <a:lnSpc>
                <a:spcPct val="100000"/>
              </a:lnSpc>
              <a:spcBef>
                <a:spcPts val="0"/>
              </a:spcBef>
              <a:spcAft>
                <a:spcPts val="0"/>
              </a:spcAft>
              <a:buClrTx/>
              <a:buSzTx/>
              <a:buFont typeface="Symbol"/>
              <a:buChar char=""/>
              <a:tabLst/>
              <a:defRPr/>
            </a:pPr>
            <a:r>
              <a:rPr lang="en-US" sz="1200" i="1" dirty="0" smtClean="0">
                <a:latin typeface="Cambria"/>
                <a:ea typeface="ＭＳ 明朝"/>
                <a:cs typeface="Times New Roman"/>
              </a:rPr>
              <a:t>In June 2013, the Bureau of Justice Statistics (BJS) published a special report entitled Sexual Victimization in Juvenile Facilities Reported by Youth, 2012. The report was the second of its kind published by BJS. It captured survey results from 8,707 youth in facilities owned or operated by a state juvenile correctional authority and adjudicated youth held under state contract in locally- or privately- operated juvenile facilities. A summary of the survey and the full report is listed in the Resources section of this module. Trainers should check the Bureau of Justice Statistics website to see if any new reports are available and update the slides accordingly.  </a:t>
            </a:r>
            <a:endParaRPr lang="en-US" sz="1200" i="0" dirty="0" smtClean="0">
              <a:latin typeface="Cambria"/>
              <a:ea typeface="ＭＳ 明朝"/>
              <a:cs typeface="Times New Roman"/>
            </a:endParaRPr>
          </a:p>
          <a:p>
            <a:pPr marL="342900" marR="0" lvl="0" indent="-342900">
              <a:spcBef>
                <a:spcPts val="0"/>
              </a:spcBef>
              <a:spcAft>
                <a:spcPts val="0"/>
              </a:spcAft>
              <a:buFont typeface="Symbol"/>
              <a:buChar char=""/>
            </a:pPr>
            <a:endParaRPr lang="en-US" sz="1200" i="1"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For slides posed as quiz questions, the trainer can pose the question and take a vote by show of hands before providing the answer, or have individuals volunteer to give their best guess.</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dirty="0" smtClean="0">
                <a:latin typeface="Cambria"/>
                <a:ea typeface="ＭＳ 明朝"/>
                <a:cs typeface="Times New Roman"/>
              </a:rPr>
              <a:t>We’re going to go over some of the highlights from the federal surveys and discuss what they mean for your work.</a:t>
            </a:r>
          </a:p>
          <a:p>
            <a:pPr marL="342900" marR="0" lvl="0" indent="-342900">
              <a:spcBef>
                <a:spcPts val="0"/>
              </a:spcBef>
              <a:spcAft>
                <a:spcPts val="0"/>
              </a:spcAft>
              <a:buFont typeface="Symbol"/>
              <a:buChar char=""/>
            </a:pPr>
            <a:r>
              <a:rPr lang="en-US" sz="1200" b="1" dirty="0" smtClean="0">
                <a:latin typeface="Cambria"/>
                <a:ea typeface="ＭＳ 明朝"/>
                <a:cs typeface="Times New Roman"/>
              </a:rPr>
              <a:t>What portion of youth report having been victimized in juvenile facilities?</a:t>
            </a:r>
            <a:endParaRPr lang="en-US" sz="1200" dirty="0" smtClean="0">
              <a:latin typeface="Cambria"/>
              <a:ea typeface="ＭＳ 明朝"/>
              <a:cs typeface="Times New Roman"/>
            </a:endParaRPr>
          </a:p>
          <a:p>
            <a:pPr marL="742950" marR="0" lvl="1" indent="-285750">
              <a:spcBef>
                <a:spcPts val="0"/>
              </a:spcBef>
              <a:spcAft>
                <a:spcPts val="0"/>
              </a:spcAft>
              <a:buFont typeface="+mj-lt"/>
              <a:buAutoNum type="alphaLcPeriod"/>
            </a:pPr>
            <a:r>
              <a:rPr lang="en-US" sz="1200" b="1" dirty="0" smtClean="0">
                <a:latin typeface="Cambria"/>
                <a:ea typeface="ＭＳ 明朝"/>
                <a:cs typeface="Times New Roman"/>
              </a:rPr>
              <a:t>One in 20 (5%)</a:t>
            </a:r>
            <a:endParaRPr lang="en-US" sz="1200" dirty="0" smtClean="0">
              <a:latin typeface="Cambria"/>
              <a:ea typeface="ＭＳ 明朝"/>
              <a:cs typeface="Times New Roman"/>
            </a:endParaRPr>
          </a:p>
          <a:p>
            <a:pPr marL="742950" marR="0" lvl="1" indent="-285750">
              <a:spcBef>
                <a:spcPts val="0"/>
              </a:spcBef>
              <a:spcAft>
                <a:spcPts val="0"/>
              </a:spcAft>
              <a:buFont typeface="+mj-lt"/>
              <a:buAutoNum type="alphaLcPeriod"/>
            </a:pPr>
            <a:r>
              <a:rPr lang="en-US" sz="1200" b="1" dirty="0" smtClean="0">
                <a:latin typeface="Cambria"/>
                <a:ea typeface="ＭＳ 明朝"/>
                <a:cs typeface="Times New Roman"/>
              </a:rPr>
              <a:t>One in 10 (10%)</a:t>
            </a:r>
            <a:endParaRPr lang="en-US" sz="1200" dirty="0" smtClean="0">
              <a:latin typeface="Cambria"/>
              <a:ea typeface="ＭＳ 明朝"/>
              <a:cs typeface="Times New Roman"/>
            </a:endParaRPr>
          </a:p>
          <a:p>
            <a:pPr marL="742950" marR="0" lvl="1" indent="-285750">
              <a:spcBef>
                <a:spcPts val="0"/>
              </a:spcBef>
              <a:spcAft>
                <a:spcPts val="0"/>
              </a:spcAft>
              <a:buFont typeface="+mj-lt"/>
              <a:buAutoNum type="alphaLcPeriod"/>
            </a:pPr>
            <a:r>
              <a:rPr lang="en-US" sz="1200" b="1" dirty="0" smtClean="0">
                <a:latin typeface="Cambria"/>
                <a:ea typeface="ＭＳ 明朝"/>
                <a:cs typeface="Times New Roman"/>
              </a:rPr>
              <a:t>One in 5 (20%)</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(b) is the correct answer. One in ten youth (9.5%) reported such abuse in the most recent study.</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19</a:t>
            </a:fld>
            <a:endParaRPr lang="en-US" dirty="0"/>
          </a:p>
        </p:txBody>
      </p:sp>
    </p:spTree>
    <p:extLst>
      <p:ext uri="{BB962C8B-B14F-4D97-AF65-F5344CB8AC3E}">
        <p14:creationId xmlns:p14="http://schemas.microsoft.com/office/powerpoint/2010/main" val="363644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At what time of the day did most youth report being sexually victimized by another youth? </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6 a.m. to noon</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Noon to 6 p.m.</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6 p.m. to midnight</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Midnight to 6 a.m.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(c) is the correct answer. Victimization was more common in the evening (between 6 p.m. and midnight) than at any other time (60.9% of the youth who reported unwanted sexual activity with another youth and 53.5% of youth reporting sexual misconduct with staff said at least one of the incidents occurred during those hours). </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20</a:t>
            </a:fld>
            <a:endParaRPr lang="en-US" dirty="0"/>
          </a:p>
        </p:txBody>
      </p:sp>
    </p:spTree>
    <p:extLst>
      <p:ext uri="{BB962C8B-B14F-4D97-AF65-F5344CB8AC3E}">
        <p14:creationId xmlns:p14="http://schemas.microsoft.com/office/powerpoint/2010/main" val="3097923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i="1" dirty="0" smtClean="0">
                <a:latin typeface="Cambria"/>
                <a:ea typeface="ＭＳ 明朝"/>
                <a:cs typeface="Times New Roman"/>
              </a:rPr>
              <a:t>As participants arrive, ensure that they write their names clearly on the sign-in sheet and obtain a copy of the PowerPoint Presentation and an agenda for the day’s training</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Before beginning, welcome participants and introduce yourself.</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Inform participants of any housekeeping items, such as the start and end time for the training and any planned breaks, requests to avoid the use of cellular telephones, and location of restrooms.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Note: </a:t>
            </a:r>
            <a:r>
              <a:rPr lang="en-US" sz="1200" i="1" kern="1200" dirty="0" smtClean="0">
                <a:solidFill>
                  <a:schemeClr val="tx1"/>
                </a:solidFill>
                <a:effectLst/>
                <a:latin typeface="Arial" charset="0"/>
                <a:ea typeface="MS PGothic" pitchFamily="34" charset="-128"/>
                <a:cs typeface="ＭＳ Ｐゴシック" charset="0"/>
              </a:rPr>
              <a:t>Slides 2 and 3 are designed for a trainer who is conducting the full training. If that is not the case, the trainer should begin with the appropriate module’s slides and goals.</a:t>
            </a:r>
            <a:r>
              <a:rPr lang="en-US" dirty="0" smtClean="0">
                <a:effectLst/>
              </a:rPr>
              <a:t> </a:t>
            </a:r>
            <a:r>
              <a:rPr lang="en-US" sz="1200" dirty="0" smtClean="0">
                <a:latin typeface="Cambria"/>
                <a:ea typeface="ＭＳ 明朝"/>
                <a:cs typeface="Times New Roman"/>
              </a:rPr>
              <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0" marR="0">
              <a:spcBef>
                <a:spcPts val="0"/>
              </a:spcBef>
              <a:spcAft>
                <a:spcPts val="0"/>
              </a:spcAft>
            </a:pPr>
            <a:endParaRPr lang="en-US" sz="1200" i="1" dirty="0" smtClean="0">
              <a:latin typeface="Cambria"/>
              <a:ea typeface="ＭＳ 明朝"/>
              <a:cs typeface="Times New Roman"/>
            </a:endParaRPr>
          </a:p>
          <a:p>
            <a:pPr marL="342900" marR="0" lvl="0" indent="-342900">
              <a:spcBef>
                <a:spcPts val="0"/>
              </a:spcBef>
              <a:spcAft>
                <a:spcPts val="0"/>
              </a:spcAft>
              <a:buFont typeface="Symbol"/>
              <a:buChar char=""/>
            </a:pPr>
            <a:r>
              <a:rPr lang="en-US" sz="1200" b="1" i="1" dirty="0" smtClean="0">
                <a:latin typeface="Cambria"/>
                <a:ea typeface="ＭＳ 明朝"/>
                <a:cs typeface="Times New Roman"/>
              </a:rPr>
              <a:t>Introduce trainers and participants</a:t>
            </a:r>
            <a:endParaRPr lang="en-US" sz="1200" i="1"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Allow the trainers to introduce themselves and describe any relevant experience related to the training topics. </a:t>
            </a:r>
            <a:endParaRPr lang="en-US" sz="1200" i="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Allow individuals to introduce themselves and briefly describe what they do at the facility.  You may also decide to ask a fun icebreaker</a:t>
            </a:r>
            <a:r>
              <a:rPr lang="en-US" sz="1200" i="1" baseline="0" dirty="0" smtClean="0">
                <a:latin typeface="Cambria"/>
                <a:ea typeface="ＭＳ 明朝"/>
                <a:cs typeface="Times New Roman"/>
              </a:rPr>
              <a:t> question.</a:t>
            </a:r>
          </a:p>
          <a:p>
            <a:pPr marL="742950" marR="0" lvl="1" indent="-285750">
              <a:spcBef>
                <a:spcPts val="0"/>
              </a:spcBef>
              <a:spcAft>
                <a:spcPts val="0"/>
              </a:spcAft>
              <a:buFont typeface="Courier New"/>
              <a:buChar char="o"/>
            </a:pPr>
            <a:endParaRPr lang="en-US" sz="1200" i="0" baseline="0" dirty="0" smtClean="0">
              <a:latin typeface="Cambria"/>
              <a:ea typeface="ＭＳ 明朝"/>
              <a:cs typeface="Times New Roman"/>
            </a:endParaRPr>
          </a:p>
          <a:p>
            <a:pPr marL="171450" marR="0" lvl="0" indent="-171450" algn="l" defTabSz="914400" rtl="0" eaLnBrk="0" fontAlgn="base" latinLnBrk="0" hangingPunct="0">
              <a:lnSpc>
                <a:spcPct val="100000"/>
              </a:lnSpc>
              <a:spcBef>
                <a:spcPts val="0"/>
              </a:spcBef>
              <a:spcAft>
                <a:spcPts val="0"/>
              </a:spcAft>
              <a:buClrTx/>
              <a:buSzTx/>
              <a:buFont typeface="Arial"/>
              <a:buChar char="•"/>
              <a:tabLst/>
              <a:defRPr/>
            </a:pPr>
            <a:r>
              <a:rPr lang="en-US" sz="1200" b="1" i="0" dirty="0" smtClean="0">
                <a:latin typeface="Cambria"/>
                <a:ea typeface="ＭＳ 明朝"/>
                <a:cs typeface="Times New Roman"/>
              </a:rPr>
              <a:t>    </a:t>
            </a:r>
            <a:r>
              <a:rPr lang="en-US" sz="1200" b="1" i="1" dirty="0" smtClean="0">
                <a:latin typeface="Cambria"/>
                <a:ea typeface="ＭＳ 明朝"/>
                <a:cs typeface="Times New Roman"/>
              </a:rPr>
              <a:t>Identify</a:t>
            </a:r>
            <a:r>
              <a:rPr lang="en-US" sz="1200" b="1" i="1" baseline="0" dirty="0" smtClean="0">
                <a:latin typeface="Cambria"/>
                <a:ea typeface="ＭＳ 明朝"/>
                <a:cs typeface="Times New Roman"/>
              </a:rPr>
              <a:t> resources</a:t>
            </a:r>
          </a:p>
          <a:p>
            <a:pPr marL="628650" marR="0" lvl="1" indent="-171450" algn="l" defTabSz="914400" rtl="0" eaLnBrk="0" fontAlgn="base" latinLnBrk="0" hangingPunct="0">
              <a:lnSpc>
                <a:spcPct val="100000"/>
              </a:lnSpc>
              <a:spcBef>
                <a:spcPts val="0"/>
              </a:spcBef>
              <a:spcAft>
                <a:spcPts val="0"/>
              </a:spcAft>
              <a:buClrTx/>
              <a:buSzTx/>
              <a:buFont typeface="Arial"/>
              <a:buChar char="•"/>
              <a:tabLst/>
              <a:defRPr/>
            </a:pPr>
            <a:r>
              <a:rPr lang="en-US" sz="1200" b="0" i="1" baseline="0" dirty="0" smtClean="0">
                <a:latin typeface="Cambria"/>
                <a:ea typeface="ＭＳ 明朝"/>
                <a:cs typeface="Times New Roman"/>
              </a:rPr>
              <a:t>   Staff may find the topics covered by this training troubling, especially if they have personal experiences with the topics.  It is valuable to determine ahead of time where staff may go if they need support during or after the training.  This is the time to inform participants about the resources available.</a:t>
            </a:r>
            <a:endParaRPr lang="en-US" sz="1200" b="0" i="1"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a:t>
            </a:fld>
            <a:endParaRPr lang="en-US"/>
          </a:p>
        </p:txBody>
      </p:sp>
    </p:spTree>
    <p:extLst>
      <p:ext uri="{BB962C8B-B14F-4D97-AF65-F5344CB8AC3E}">
        <p14:creationId xmlns:p14="http://schemas.microsoft.com/office/powerpoint/2010/main" val="703854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Did youth more often report that they were abused by another youth or by a staff member? </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Most of the reports were about youth perpetrators</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Most of the reports were about staff perpetrators</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The reports were evenly split between youth and staff being the perpetrator</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(b) is the correct answer. Youth were three times as likely to be abused by staff members as they were by other youth in the 2013 report.</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21</a:t>
            </a:fld>
            <a:endParaRPr lang="en-US" dirty="0"/>
          </a:p>
        </p:txBody>
      </p:sp>
    </p:spTree>
    <p:extLst>
      <p:ext uri="{BB962C8B-B14F-4D97-AF65-F5344CB8AC3E}">
        <p14:creationId xmlns:p14="http://schemas.microsoft.com/office/powerpoint/2010/main" val="363644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800" b="1" u="sng" kern="1200" dirty="0" smtClean="0">
                <a:solidFill>
                  <a:srgbClr val="FF0000"/>
                </a:solidFill>
                <a:effectLst/>
                <a:latin typeface="Arial" charset="0"/>
                <a:ea typeface="MS PGothic" pitchFamily="34" charset="-128"/>
                <a:cs typeface="ＭＳ Ｐゴシック" charset="0"/>
              </a:rPr>
              <a:t>**Core Content** </a:t>
            </a:r>
            <a:endParaRPr lang="en-US" sz="2800" b="1" u="sng" kern="1200" dirty="0" smtClean="0">
              <a:solidFill>
                <a:srgbClr val="FF0000"/>
              </a:solidFill>
              <a:latin typeface="Arial" charset="0"/>
              <a:ea typeface="MS PGothic" pitchFamily="34" charset="-128"/>
              <a:cs typeface="ＭＳ Ｐゴシック" charset="0"/>
            </a:endParaRPr>
          </a:p>
          <a:p>
            <a:pPr lvl="0"/>
            <a:endParaRPr lang="en-US" sz="2800" b="1" kern="1200" dirty="0" smtClean="0">
              <a:solidFill>
                <a:schemeClr val="tx1"/>
              </a:solidFill>
              <a:latin typeface="Arial" charset="0"/>
              <a:ea typeface="MS PGothic" pitchFamily="34" charset="-128"/>
              <a:cs typeface="ＭＳ Ｐゴシック" charset="0"/>
            </a:endParaRPr>
          </a:p>
          <a:p>
            <a:endParaRPr lang="en-US" sz="28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r>
              <a:rPr lang="en-US" sz="2800" b="1" dirty="0" smtClean="0">
                <a:solidFill>
                  <a:srgbClr val="F79646"/>
                </a:solidFill>
                <a:latin typeface="Wingdings"/>
                <a:ea typeface="ＭＳ 明朝"/>
                <a:cs typeface="Times New Roman"/>
              </a:rPr>
              <a:t>Group Discussion: Who do you think is most at risk for being a victim of sexual </a:t>
            </a:r>
            <a:r>
              <a:rPr lang="en-US" sz="1200" b="1" dirty="0" smtClean="0">
                <a:latin typeface="Cambria"/>
                <a:ea typeface="ＭＳ 明朝"/>
                <a:cs typeface="Times New Roman"/>
              </a:rPr>
              <a:t>misconduct while in a juvenile facility?</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The next slide contains statistics on the groups that federal surveys found to have higher rates of victimization, but the trainer should ask participants what they believe about youth who are most likely to be victimized before turning to the next slide.</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22</a:t>
            </a:fld>
            <a:endParaRPr lang="en-US"/>
          </a:p>
        </p:txBody>
      </p:sp>
    </p:spTree>
    <p:extLst>
      <p:ext uri="{BB962C8B-B14F-4D97-AF65-F5344CB8AC3E}">
        <p14:creationId xmlns:p14="http://schemas.microsoft.com/office/powerpoint/2010/main" val="3584458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The trainer can recognize those in the room who contributed to the discussion and identified some of the factors listed on this slide.</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Youth who had been sexually assaulted prior to their confinement were victimized at twice the rate of those with no sexual assault history</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Non-heterosexual youth were victimized by other youth at 7 times the rate of heterosexual youth</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Older youth reported more victimization</a:t>
            </a:r>
          </a:p>
          <a:p>
            <a:pPr marL="342900" marR="0" lvl="0" indent="-342900" algn="l" defTabSz="914400" rtl="0" eaLnBrk="0" fontAlgn="base" latinLnBrk="0" hangingPunct="0">
              <a:lnSpc>
                <a:spcPct val="100000"/>
              </a:lnSpc>
              <a:spcBef>
                <a:spcPts val="0"/>
              </a:spcBef>
              <a:spcAft>
                <a:spcPts val="0"/>
              </a:spcAft>
              <a:buClrTx/>
              <a:buSzTx/>
              <a:buFont typeface="Symbol"/>
              <a:buChar char=""/>
              <a:tabLst/>
              <a:defRPr/>
            </a:pPr>
            <a:r>
              <a:rPr lang="en-US" sz="1200" b="1" dirty="0" smtClean="0">
                <a:latin typeface="Tw Cen MT" charset="0"/>
                <a:ea typeface="MS PGothic" charset="0"/>
              </a:rPr>
              <a:t>Boys were more likely than girls to report victimization</a:t>
            </a:r>
          </a:p>
          <a:p>
            <a:pPr marL="0" marR="0" lvl="0" indent="0" algn="l" defTabSz="914400" rtl="0" eaLnBrk="0" fontAlgn="base" latinLnBrk="0" hangingPunct="0">
              <a:lnSpc>
                <a:spcPct val="100000"/>
              </a:lnSpc>
              <a:spcBef>
                <a:spcPts val="0"/>
              </a:spcBef>
              <a:spcAft>
                <a:spcPts val="0"/>
              </a:spcAft>
              <a:buClrTx/>
              <a:buSzTx/>
              <a:buFont typeface="Symbol"/>
              <a:buNone/>
              <a:tabLst/>
              <a:defRPr/>
            </a:pPr>
            <a:r>
              <a:rPr lang="en-US" sz="1200" b="1" dirty="0" smtClean="0">
                <a:latin typeface="Tw Cen MT" charset="0"/>
                <a:ea typeface="MS PGothic" charset="0"/>
                <a:cs typeface="Times New Roman"/>
              </a:rPr>
              <a:t>	</a:t>
            </a:r>
            <a:r>
              <a:rPr lang="en-US" sz="1200" b="0" dirty="0" smtClean="0">
                <a:latin typeface="Tw Cen MT" charset="0"/>
                <a:ea typeface="MS PGothic" charset="0"/>
                <a:cs typeface="Times New Roman"/>
              </a:rPr>
              <a:t>Boys were 91% of the sampled population but 94% of youth who reported victimization.</a:t>
            </a:r>
            <a:endParaRPr lang="en-US" sz="1200" b="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Youth who had been at the facility longest reported more victimization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These are findings on differences in victimization rates from the Bureau of Justice Statistics survey. The survey did not collect data on other reasons that youth might be subject to victimization, such as youth with mental illness or youth with disabilities. </a:t>
            </a:r>
          </a:p>
          <a:p>
            <a:endParaRPr lang="en-US" dirty="0">
              <a:ea typeface="MS PGothic"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Tahoma" charset="0"/>
                <a:ea typeface="MS PGothic" charset="0"/>
                <a:cs typeface="MS PGothic" charset="0"/>
              </a:defRPr>
            </a:lvl1pPr>
            <a:lvl2pPr marL="709443" indent="-272863" eaLnBrk="0" hangingPunct="0">
              <a:defRPr sz="2300">
                <a:solidFill>
                  <a:schemeClr val="tx1"/>
                </a:solidFill>
                <a:latin typeface="Tahoma" charset="0"/>
                <a:ea typeface="MS PGothic" charset="0"/>
                <a:cs typeface="MS PGothic" charset="0"/>
              </a:defRPr>
            </a:lvl2pPr>
            <a:lvl3pPr marL="1091451" indent="-218290" eaLnBrk="0" hangingPunct="0">
              <a:defRPr sz="2300">
                <a:solidFill>
                  <a:schemeClr val="tx1"/>
                </a:solidFill>
                <a:latin typeface="Tahoma" charset="0"/>
                <a:ea typeface="MS PGothic" charset="0"/>
                <a:cs typeface="MS PGothic" charset="0"/>
              </a:defRPr>
            </a:lvl3pPr>
            <a:lvl4pPr marL="1528031" indent="-218290" eaLnBrk="0" hangingPunct="0">
              <a:defRPr sz="2300">
                <a:solidFill>
                  <a:schemeClr val="tx1"/>
                </a:solidFill>
                <a:latin typeface="Tahoma" charset="0"/>
                <a:ea typeface="MS PGothic" charset="0"/>
                <a:cs typeface="MS PGothic" charset="0"/>
              </a:defRPr>
            </a:lvl4pPr>
            <a:lvl5pPr marL="1964611" indent="-218290" eaLnBrk="0" hangingPunct="0">
              <a:defRPr sz="2300">
                <a:solidFill>
                  <a:schemeClr val="tx1"/>
                </a:solidFill>
                <a:latin typeface="Tahoma" charset="0"/>
                <a:ea typeface="MS PGothic" charset="0"/>
                <a:cs typeface="MS PGothic" charset="0"/>
              </a:defRPr>
            </a:lvl5pPr>
            <a:lvl6pPr marL="2401192" indent="-218290" eaLnBrk="0" fontAlgn="base" hangingPunct="0">
              <a:spcBef>
                <a:spcPct val="0"/>
              </a:spcBef>
              <a:spcAft>
                <a:spcPct val="0"/>
              </a:spcAft>
              <a:defRPr sz="2300">
                <a:solidFill>
                  <a:schemeClr val="tx1"/>
                </a:solidFill>
                <a:latin typeface="Tahoma" charset="0"/>
                <a:ea typeface="MS PGothic" charset="0"/>
                <a:cs typeface="MS PGothic" charset="0"/>
              </a:defRPr>
            </a:lvl6pPr>
            <a:lvl7pPr marL="2837772" indent="-218290" eaLnBrk="0" fontAlgn="base" hangingPunct="0">
              <a:spcBef>
                <a:spcPct val="0"/>
              </a:spcBef>
              <a:spcAft>
                <a:spcPct val="0"/>
              </a:spcAft>
              <a:defRPr sz="2300">
                <a:solidFill>
                  <a:schemeClr val="tx1"/>
                </a:solidFill>
                <a:latin typeface="Tahoma" charset="0"/>
                <a:ea typeface="MS PGothic" charset="0"/>
                <a:cs typeface="MS PGothic" charset="0"/>
              </a:defRPr>
            </a:lvl7pPr>
            <a:lvl8pPr marL="3274352" indent="-218290" eaLnBrk="0" fontAlgn="base" hangingPunct="0">
              <a:spcBef>
                <a:spcPct val="0"/>
              </a:spcBef>
              <a:spcAft>
                <a:spcPct val="0"/>
              </a:spcAft>
              <a:defRPr sz="2300">
                <a:solidFill>
                  <a:schemeClr val="tx1"/>
                </a:solidFill>
                <a:latin typeface="Tahoma" charset="0"/>
                <a:ea typeface="MS PGothic" charset="0"/>
                <a:cs typeface="MS PGothic" charset="0"/>
              </a:defRPr>
            </a:lvl8pPr>
            <a:lvl9pPr marL="3710932" indent="-218290" eaLnBrk="0" fontAlgn="base" hangingPunct="0">
              <a:spcBef>
                <a:spcPct val="0"/>
              </a:spcBef>
              <a:spcAft>
                <a:spcPct val="0"/>
              </a:spcAft>
              <a:defRPr sz="2300">
                <a:solidFill>
                  <a:schemeClr val="tx1"/>
                </a:solidFill>
                <a:latin typeface="Tahoma" charset="0"/>
                <a:ea typeface="MS PGothic" charset="0"/>
                <a:cs typeface="MS PGothic" charset="0"/>
              </a:defRPr>
            </a:lvl9pPr>
          </a:lstStyle>
          <a:p>
            <a:pPr eaLnBrk="1" hangingPunct="1"/>
            <a:fld id="{67FC79CF-5DA9-CB42-B06F-A859C89F59AF}" type="slidenum">
              <a:rPr lang="en-US" sz="1200">
                <a:latin typeface="Arial" charset="0"/>
              </a:rPr>
              <a:pPr eaLnBrk="1" hangingPunct="1"/>
              <a:t>23</a:t>
            </a:fld>
            <a:endParaRPr lang="en-US" sz="1200" dirty="0">
              <a:latin typeface="Arial" charset="0"/>
            </a:endParaRPr>
          </a:p>
        </p:txBody>
      </p:sp>
    </p:spTree>
    <p:extLst>
      <p:ext uri="{BB962C8B-B14F-4D97-AF65-F5344CB8AC3E}">
        <p14:creationId xmlns:p14="http://schemas.microsoft.com/office/powerpoint/2010/main" val="2347141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The trainer should pose the question below to the group. However, the trainer should be sure to draw out or make the points below during the discussion if they are not raised by participants.</a:t>
            </a:r>
            <a:br>
              <a:rPr lang="en-US" sz="1200" i="1" dirty="0" smtClean="0">
                <a:latin typeface="Cambria"/>
                <a:ea typeface="ＭＳ 明朝"/>
                <a:cs typeface="Times New Roman"/>
              </a:rPr>
            </a:b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Group Discussion: Why do you think these youth are victimized more than others?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Youth who had been previously victimized</a:t>
            </a:r>
            <a:r>
              <a:rPr lang="en-US" sz="1200" baseline="0" dirty="0" smtClean="0">
                <a:latin typeface="Cambria"/>
                <a:ea typeface="ＭＳ 明朝"/>
                <a:cs typeface="Times New Roman"/>
              </a:rPr>
              <a:t> </a:t>
            </a:r>
            <a:r>
              <a:rPr lang="en-US" sz="1200" dirty="0" smtClean="0">
                <a:latin typeface="Cambria"/>
                <a:ea typeface="ＭＳ 明朝"/>
                <a:cs typeface="Times New Roman"/>
              </a:rPr>
              <a:t>may not have the same understanding of what healthy, caring behavior looks like. They may not have a sense of appropriate boundaries with respect to sexual behavior, and, as we will discuss in the next module, staff and youth may take advantage of that fact.</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Youth may harass or abuse youth who seem to be different from them in some way, such as non-heterosexual youth. Staff may not step in to protect those youth because of a lack of training on lesbian, gay, bisexual, transgender, gender non-conforming, questioning, and intersex youth and a lack of knowledge about what to say or do in the wake of incidents. Staff may also have biases or beliefs about such youth that lead them to ignore or even encourage harassment of these youth.</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For older youth, victimization rates may be higher because those are the youth who are most developed in terms of their sexuality. Staff may recognize that and seek these youth out as targets.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For youth who have been at the facility the longest, victimization rates may be higher because longer stays might erode professional boundaries between youth and staff as they spend more time together. </a:t>
            </a:r>
          </a:p>
          <a:p>
            <a:r>
              <a:rPr lang="en-US" sz="1200" dirty="0" smtClean="0">
                <a:latin typeface="Cambria"/>
                <a:ea typeface="ＭＳ 明朝"/>
                <a:cs typeface="Times New Roman"/>
              </a:rPr>
              <a:t>	</a:t>
            </a:r>
            <a:endParaRPr lang="en-US" dirty="0" smtClean="0"/>
          </a:p>
        </p:txBody>
      </p:sp>
      <p:sp>
        <p:nvSpPr>
          <p:cNvPr id="121860" name="Slide Number Placeholder 3"/>
          <p:cNvSpPr>
            <a:spLocks noGrp="1"/>
          </p:cNvSpPr>
          <p:nvPr>
            <p:ph type="sldNum" sz="quarter" idx="5"/>
          </p:nvPr>
        </p:nvSpPr>
        <p:spPr>
          <a:noFill/>
        </p:spPr>
        <p:txBody>
          <a:bodyPr/>
          <a:lstStyle/>
          <a:p>
            <a:fld id="{0DDDC066-ADA5-4C37-8096-070E01D76768}" type="slidenum">
              <a:rPr lang="en-US" smtClean="0">
                <a:latin typeface="Arial" charset="0"/>
              </a:rPr>
              <a:pPr/>
              <a:t>24</a:t>
            </a:fld>
            <a:endParaRPr lang="en-US" dirty="0" smtClean="0">
              <a:latin typeface="Arial" charset="0"/>
            </a:endParaRPr>
          </a:p>
        </p:txBody>
      </p:sp>
    </p:spTree>
    <p:extLst>
      <p:ext uri="{BB962C8B-B14F-4D97-AF65-F5344CB8AC3E}">
        <p14:creationId xmlns:p14="http://schemas.microsoft.com/office/powerpoint/2010/main" val="405351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lvl="0"/>
            <a:r>
              <a:rPr lang="en-US" sz="1200" dirty="0" smtClean="0">
                <a:latin typeface="Cambria"/>
                <a:ea typeface="ＭＳ 明朝"/>
                <a:cs typeface="Times New Roman"/>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It turns out that when we look at agencies and facilities that have had problems with sexual misconduct, we see a number of common problems emerge.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Cultures that don’t respect youth/inmates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In the 2003 Survey of Youth in Residential Placement, youth who reported being beaten up, had property stolen, or were forced to engage in sexual activity were twice as likely to report that staff were not accessible and did not treat residents fairly than to report that staff were accessible and fair.  This means there is a connection between having accessible staff who treat kids fairly and whether the facility keeps kids safe.</a:t>
            </a:r>
          </a:p>
          <a:p>
            <a:pPr marL="342900" marR="0" lvl="0" indent="-342900">
              <a:spcBef>
                <a:spcPts val="0"/>
              </a:spcBef>
              <a:spcAft>
                <a:spcPts val="0"/>
              </a:spcAft>
              <a:buFont typeface="Symbol"/>
              <a:buChar char=""/>
            </a:pPr>
            <a:r>
              <a:rPr lang="en-US" sz="1200" b="1" dirty="0" smtClean="0">
                <a:latin typeface="Cambria"/>
                <a:ea typeface="ＭＳ 明朝"/>
                <a:cs typeface="Times New Roman"/>
              </a:rPr>
              <a:t>Broken reporting, investigation and/or grievance systems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Lack of sufficient effective programming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Kids who don’t have enough to do will cook up trouble when left to their own devices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Mid-level supervision breakdowns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People at the top may have a clear sense of the policies and goals, but something gets lost between them and the line level workers when mid-level supervisors don’t do a thorough job of managing or aren’t clear about priorities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Staffing challenges:  not enough people, not the right background and temperament, not enough training, high turnover</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Insufficient mental health supports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Lack of access to community advocates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Facility setup, blind spots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This tells us that there is a relationship between good youth custodial practices and avoiding sexual misconduct. It also suggests that by working on ways of preventing, detecting, and responding to sexual misconduct, officials will help make facilities safer places for everyone, youth and staff alike.</a:t>
            </a:r>
            <a:endParaRPr lang="en-US" sz="1200" dirty="0">
              <a:latin typeface="Cambria"/>
              <a:ea typeface="ＭＳ 明朝"/>
              <a:cs typeface="Times New Roman"/>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300">
                <a:solidFill>
                  <a:schemeClr val="tx1"/>
                </a:solidFill>
                <a:latin typeface="Tahoma" charset="0"/>
                <a:ea typeface="MS PGothic" charset="0"/>
                <a:cs typeface="MS PGothic" charset="0"/>
              </a:defRPr>
            </a:lvl1pPr>
            <a:lvl2pPr marL="709443" indent="-272863" eaLnBrk="0" hangingPunct="0">
              <a:defRPr sz="2300">
                <a:solidFill>
                  <a:schemeClr val="tx1"/>
                </a:solidFill>
                <a:latin typeface="Tahoma" charset="0"/>
                <a:ea typeface="MS PGothic" charset="0"/>
                <a:cs typeface="MS PGothic" charset="0"/>
              </a:defRPr>
            </a:lvl2pPr>
            <a:lvl3pPr marL="1091451" indent="-218290" eaLnBrk="0" hangingPunct="0">
              <a:defRPr sz="2300">
                <a:solidFill>
                  <a:schemeClr val="tx1"/>
                </a:solidFill>
                <a:latin typeface="Tahoma" charset="0"/>
                <a:ea typeface="MS PGothic" charset="0"/>
                <a:cs typeface="MS PGothic" charset="0"/>
              </a:defRPr>
            </a:lvl3pPr>
            <a:lvl4pPr marL="1528031" indent="-218290" eaLnBrk="0" hangingPunct="0">
              <a:defRPr sz="2300">
                <a:solidFill>
                  <a:schemeClr val="tx1"/>
                </a:solidFill>
                <a:latin typeface="Tahoma" charset="0"/>
                <a:ea typeface="MS PGothic" charset="0"/>
                <a:cs typeface="MS PGothic" charset="0"/>
              </a:defRPr>
            </a:lvl4pPr>
            <a:lvl5pPr marL="1964611" indent="-218290" eaLnBrk="0" hangingPunct="0">
              <a:defRPr sz="2300">
                <a:solidFill>
                  <a:schemeClr val="tx1"/>
                </a:solidFill>
                <a:latin typeface="Tahoma" charset="0"/>
                <a:ea typeface="MS PGothic" charset="0"/>
                <a:cs typeface="MS PGothic" charset="0"/>
              </a:defRPr>
            </a:lvl5pPr>
            <a:lvl6pPr marL="2401192" indent="-218290" eaLnBrk="0" fontAlgn="base" hangingPunct="0">
              <a:spcBef>
                <a:spcPct val="0"/>
              </a:spcBef>
              <a:spcAft>
                <a:spcPct val="0"/>
              </a:spcAft>
              <a:defRPr sz="2300">
                <a:solidFill>
                  <a:schemeClr val="tx1"/>
                </a:solidFill>
                <a:latin typeface="Tahoma" charset="0"/>
                <a:ea typeface="MS PGothic" charset="0"/>
                <a:cs typeface="MS PGothic" charset="0"/>
              </a:defRPr>
            </a:lvl6pPr>
            <a:lvl7pPr marL="2837772" indent="-218290" eaLnBrk="0" fontAlgn="base" hangingPunct="0">
              <a:spcBef>
                <a:spcPct val="0"/>
              </a:spcBef>
              <a:spcAft>
                <a:spcPct val="0"/>
              </a:spcAft>
              <a:defRPr sz="2300">
                <a:solidFill>
                  <a:schemeClr val="tx1"/>
                </a:solidFill>
                <a:latin typeface="Tahoma" charset="0"/>
                <a:ea typeface="MS PGothic" charset="0"/>
                <a:cs typeface="MS PGothic" charset="0"/>
              </a:defRPr>
            </a:lvl7pPr>
            <a:lvl8pPr marL="3274352" indent="-218290" eaLnBrk="0" fontAlgn="base" hangingPunct="0">
              <a:spcBef>
                <a:spcPct val="0"/>
              </a:spcBef>
              <a:spcAft>
                <a:spcPct val="0"/>
              </a:spcAft>
              <a:defRPr sz="2300">
                <a:solidFill>
                  <a:schemeClr val="tx1"/>
                </a:solidFill>
                <a:latin typeface="Tahoma" charset="0"/>
                <a:ea typeface="MS PGothic" charset="0"/>
                <a:cs typeface="MS PGothic" charset="0"/>
              </a:defRPr>
            </a:lvl8pPr>
            <a:lvl9pPr marL="3710932" indent="-218290" eaLnBrk="0" fontAlgn="base" hangingPunct="0">
              <a:spcBef>
                <a:spcPct val="0"/>
              </a:spcBef>
              <a:spcAft>
                <a:spcPct val="0"/>
              </a:spcAft>
              <a:defRPr sz="2300">
                <a:solidFill>
                  <a:schemeClr val="tx1"/>
                </a:solidFill>
                <a:latin typeface="Tahoma" charset="0"/>
                <a:ea typeface="MS PGothic" charset="0"/>
                <a:cs typeface="MS PGothic" charset="0"/>
              </a:defRPr>
            </a:lvl9pPr>
          </a:lstStyle>
          <a:p>
            <a:pPr eaLnBrk="1" hangingPunct="1"/>
            <a:fld id="{44F5B9D1-62D3-2C4B-BB55-6194F83AC36C}" type="slidenum">
              <a:rPr lang="en-US" sz="1200">
                <a:latin typeface="Arial" charset="0"/>
              </a:rPr>
              <a:pPr eaLnBrk="1" hangingPunct="1"/>
              <a:t>25</a:t>
            </a:fld>
            <a:endParaRPr lang="en-US" sz="1200" dirty="0">
              <a:latin typeface="Arial" charset="0"/>
            </a:endParaRPr>
          </a:p>
        </p:txBody>
      </p:sp>
    </p:spTree>
    <p:extLst>
      <p:ext uri="{BB962C8B-B14F-4D97-AF65-F5344CB8AC3E}">
        <p14:creationId xmlns:p14="http://schemas.microsoft.com/office/powerpoint/2010/main" val="364374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gn="ctr">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Which category of person is most frequently identified as the perpetrator in a report of sexual abuse in juvenile facilities?  </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Male staff</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Male youth</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Female staff </a:t>
            </a:r>
            <a:endParaRPr lang="en-US" sz="1200" dirty="0" smtClean="0">
              <a:latin typeface="Cambria"/>
              <a:ea typeface="ＭＳ 明朝"/>
              <a:cs typeface="Times New Roman"/>
            </a:endParaRPr>
          </a:p>
          <a:p>
            <a:pPr marL="342900" marR="0" lvl="0" indent="-342900">
              <a:spcBef>
                <a:spcPts val="0"/>
              </a:spcBef>
              <a:spcAft>
                <a:spcPts val="0"/>
              </a:spcAft>
              <a:buFont typeface="+mj-lt"/>
              <a:buAutoNum type="alphaLcPeriod"/>
            </a:pPr>
            <a:r>
              <a:rPr lang="en-US" sz="1200" b="1" dirty="0" smtClean="0">
                <a:latin typeface="Cambria"/>
                <a:ea typeface="ＭＳ 明朝"/>
                <a:cs typeface="Times New Roman"/>
              </a:rPr>
              <a:t>Female youth</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(c) is the correct answer. About 90% of reports of staff sexual abuse of youth were reportedly committed by female staff against male youth. This was a surprise to many people who work in this field. It is true that the survey sample contained close to that same percentage of male youth, but a lot of people are surprised by that number.  Many people think of sexual abuse in juvenile facilities being committed by male staff perpetrators with female youth. These data are part of the reasoning behind the PREA standards’ prohibition on cross-gender supervision and searches for both male and female youth.</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26</a:t>
            </a:fld>
            <a:endParaRPr lang="en-US" dirty="0"/>
          </a:p>
        </p:txBody>
      </p:sp>
    </p:spTree>
    <p:extLst>
      <p:ext uri="{BB962C8B-B14F-4D97-AF65-F5344CB8AC3E}">
        <p14:creationId xmlns:p14="http://schemas.microsoft.com/office/powerpoint/2010/main" val="4033490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smtClean="0">
                <a:latin typeface="Cambria"/>
                <a:ea typeface="ＭＳ 明朝"/>
                <a:cs typeface="Times New Roman"/>
              </a:rPr>
              <a:t>Exercise: The Daily Dozen</a:t>
            </a:r>
            <a:r>
              <a:rPr lang="en-US" sz="1200" dirty="0" smtClean="0">
                <a:latin typeface="Cambria"/>
                <a:ea typeface="ＭＳ 明朝"/>
                <a:cs typeface="Times New Roman"/>
              </a:rPr>
              <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Handout: </a:t>
            </a:r>
            <a:r>
              <a:rPr lang="en-US" sz="1200" b="1" dirty="0" smtClean="0">
                <a:latin typeface="Cambria"/>
                <a:ea typeface="ＭＳ 明朝"/>
                <a:cs typeface="Arial"/>
              </a:rPr>
              <a:t>Identifying Inappropriate Staff-on-Inmate Relationships: The Daily Dozen</a:t>
            </a:r>
            <a:endParaRPr lang="en-US" sz="1200" dirty="0" smtClean="0">
              <a:latin typeface="Cambria"/>
              <a:ea typeface="ＭＳ 明朝"/>
              <a:cs typeface="Times New Roman"/>
            </a:endParaRPr>
          </a:p>
          <a:p>
            <a:pPr marL="0" marR="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Give participants a few minutes to review the questionnaire.  Before they begin, explain: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This is an opportunity to check yourself without sharing with others.  You don’t have to write anything down, and we aren’t going to ask you to tell us your answers.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After participants have had a few minutes to review and think about the questionnaire, say,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If someone came across any answers that make you uncomfortable having gone through this part of the training, what could the person do about it?</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Elicit answers from the group, but make sure to cover: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Change their behavior.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Talk with their supervisor about how to handle the situation.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Seek some counseling from outside of the facility.</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Ask to have their assignment changed.</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27</a:t>
            </a:fld>
            <a:endParaRPr lang="en-US"/>
          </a:p>
        </p:txBody>
      </p:sp>
    </p:spTree>
    <p:extLst>
      <p:ext uri="{BB962C8B-B14F-4D97-AF65-F5344CB8AC3E}">
        <p14:creationId xmlns:p14="http://schemas.microsoft.com/office/powerpoint/2010/main" val="29966582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dirty="0" smtClean="0">
                <a:latin typeface="Cambria"/>
                <a:ea typeface="ＭＳ 明朝"/>
                <a:cs typeface="Times New Roman"/>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The federal survey also asked about youth or staff behavior leading up to the incidents. This slide includes some of the themes that emerged. For example, about two thirds of youth reporting victimization by staff said that staff had told them about their personal life outside of work, had given them a special gift, or had treated them as a favorite. </a:t>
            </a:r>
          </a:p>
          <a:p>
            <a:pPr marL="342900" marR="0" lvl="0" indent="-342900">
              <a:spcBef>
                <a:spcPts val="0"/>
              </a:spcBef>
              <a:spcAft>
                <a:spcPts val="0"/>
              </a:spcAft>
              <a:buFont typeface="Symbol"/>
              <a:buChar char=""/>
            </a:pPr>
            <a:r>
              <a:rPr lang="en-US" sz="1200" dirty="0" smtClean="0">
                <a:latin typeface="Cambria"/>
                <a:ea typeface="ＭＳ 明朝"/>
                <a:cs typeface="Times New Roman"/>
              </a:rPr>
              <a:t>We will talk more about red flags, but the central point here is that breaking the rules in little ways can be paving the way toward bigger problems.  Also, there were lots of</a:t>
            </a:r>
            <a:r>
              <a:rPr lang="en-US" sz="1200" baseline="0" dirty="0" smtClean="0">
                <a:latin typeface="Cambria"/>
                <a:ea typeface="ＭＳ 明朝"/>
                <a:cs typeface="Times New Roman"/>
              </a:rPr>
              <a:t> signals that staff or supervisors could have noticed and intervened about.  </a:t>
            </a:r>
            <a:r>
              <a:rPr lang="en-US" sz="1200" dirty="0" smtClean="0">
                <a:latin typeface="Cambria"/>
                <a:ea typeface="ＭＳ 明朝"/>
                <a:cs typeface="Times New Roman"/>
              </a:rPr>
              <a:t>We need to be vigilant in order to keep everyone safe.</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Staff told youth about personal life outside of work 69.1%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Staff treated youth as special/favorite 63.6%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Staff gave youth special gift 62.3%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Staff gave youth pictures or wrote letters 49.2%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Youth gave staff pictures or wrote letters 36.7%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Staff member contacted youth in other ways when staff not at the facility 29.8%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Youth gave staff special gift 28.1%</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28</a:t>
            </a:fld>
            <a:endParaRPr lang="en-US"/>
          </a:p>
        </p:txBody>
      </p:sp>
    </p:spTree>
    <p:extLst>
      <p:ext uri="{BB962C8B-B14F-4D97-AF65-F5344CB8AC3E}">
        <p14:creationId xmlns:p14="http://schemas.microsoft.com/office/powerpoint/2010/main" val="1706019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342900" marR="0" lvl="0" indent="-342900">
              <a:spcBef>
                <a:spcPts val="0"/>
              </a:spcBef>
              <a:spcAft>
                <a:spcPts val="0"/>
              </a:spcAft>
              <a:buFont typeface="Symbol"/>
              <a:buChar char=""/>
            </a:pPr>
            <a:r>
              <a:rPr lang="en-US" sz="1200" dirty="0" smtClean="0">
                <a:latin typeface="Cambria"/>
                <a:ea typeface="ＭＳ 明朝"/>
                <a:cs typeface="Times New Roman"/>
              </a:rPr>
              <a:t>We have been looking at overall statistics, but it is important to remember that those numbers come from individual children. Troy Isaac, who is pictured on this slide, was victimized as a youth in California’s juvenile justice facilities. He now speaks out about the need for agencies to work to end sexual misconduct as part of Just Detention International’s Survivor Council. We will listen to a short clip of Troy sharing part of his story and then discuss it as a group. </a:t>
            </a:r>
          </a:p>
          <a:p>
            <a:pPr marL="0" marR="0">
              <a:spcBef>
                <a:spcPts val="0"/>
              </a:spcBef>
              <a:spcAft>
                <a:spcPts val="0"/>
              </a:spcAft>
            </a:pPr>
            <a:r>
              <a:rPr lang="en-US" sz="1200" dirty="0" smtClean="0">
                <a:latin typeface="Cambria"/>
                <a:ea typeface="ＭＳ 明朝"/>
                <a:cs typeface="Times New Roman"/>
              </a:rPr>
              <a:t> </a:t>
            </a:r>
          </a:p>
          <a:p>
            <a:pPr marL="457200" marR="0" indent="-457200">
              <a:spcBef>
                <a:spcPts val="0"/>
              </a:spcBef>
              <a:spcAft>
                <a:spcPts val="0"/>
              </a:spcAft>
            </a:pPr>
            <a:r>
              <a:rPr lang="en-US" sz="1200" dirty="0" smtClean="0">
                <a:latin typeface="Cambria"/>
                <a:ea typeface="ＭＳ 明朝"/>
                <a:cs typeface="Times New Roman"/>
              </a:rPr>
              <a:t>	</a:t>
            </a:r>
            <a:r>
              <a:rPr lang="en-US" sz="1200" b="1" dirty="0" smtClean="0">
                <a:latin typeface="Cambria"/>
                <a:ea typeface="ＭＳ 明朝"/>
                <a:cs typeface="Times New Roman"/>
              </a:rPr>
              <a:t>Audio: Troy’s Story</a:t>
            </a:r>
            <a:endParaRPr lang="en-US" sz="1200" dirty="0" smtClean="0">
              <a:latin typeface="Cambria"/>
              <a:ea typeface="ＭＳ 明朝"/>
              <a:cs typeface="Times New Roman"/>
            </a:endParaRPr>
          </a:p>
          <a:p>
            <a:pPr marL="457200" marR="0" indent="-45720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The trainer should play the audio clip contained in the training materials from the beginning until 1 minute 40 seconds. Trainers can listen to the full audio clip prior to the training and should feel free to use other parts of it as well. The discussion questions below, though, only cover the first 1 minute and 40 seconds of audio. </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0" marR="0">
              <a:spcBef>
                <a:spcPts val="0"/>
              </a:spcBef>
              <a:spcAft>
                <a:spcPts val="0"/>
              </a:spcAft>
            </a:pPr>
            <a:r>
              <a:rPr lang="en-US" sz="1200" b="1" dirty="0" smtClean="0">
                <a:latin typeface="Cambria"/>
                <a:ea typeface="ＭＳ 明朝"/>
                <a:cs typeface="Times New Roman"/>
              </a:rPr>
              <a:t>	Group Discussion: Troy’s story</a:t>
            </a: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Lead the group through the questions below. The trainer can suggest some of the responses listed below if that is necessary to begin the discussion.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How do you think Troy might have felt while in juvenile hall as a result of the abuse and harassment he experienced?</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 Anxious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 Isolated </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 Depressed</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 Helpless (when staff did not respond to his complaints)</a:t>
            </a:r>
          </a:p>
          <a:p>
            <a:pPr marL="342900" marR="0" lvl="0" indent="-342900">
              <a:spcBef>
                <a:spcPts val="0"/>
              </a:spcBef>
              <a:spcAft>
                <a:spcPts val="0"/>
              </a:spcAft>
              <a:buFont typeface="Symbol"/>
              <a:buChar char=""/>
            </a:pPr>
            <a:r>
              <a:rPr lang="en-US" sz="1200" dirty="0" smtClean="0">
                <a:latin typeface="Cambria"/>
                <a:ea typeface="ＭＳ 明朝"/>
                <a:cs typeface="Times New Roman"/>
              </a:rPr>
              <a:t>Why do you think that Troy did not feel safe going to staff members to make a complaint?</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Staff members were not doing anything in response to the abuse and harassment that they saw.</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Some staff saw Troy as different and disrespected him. </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Staff were not trained on how to deal with the situation, so they did not know what to do to keep Troy safe.</a:t>
            </a:r>
          </a:p>
          <a:p>
            <a:pPr marL="342900" marR="0" lvl="0" indent="-342900">
              <a:spcBef>
                <a:spcPts val="0"/>
              </a:spcBef>
              <a:spcAft>
                <a:spcPts val="0"/>
              </a:spcAft>
              <a:buFont typeface="Symbol"/>
              <a:buChar char=""/>
            </a:pPr>
            <a:r>
              <a:rPr lang="en-US" sz="1200" dirty="0" smtClean="0">
                <a:latin typeface="Cambria"/>
                <a:ea typeface="ＭＳ 明朝"/>
                <a:cs typeface="Times New Roman"/>
              </a:rPr>
              <a:t>What did Troy say that he did in response to the abuse he experienced in juvenile hall and why?</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Troy said that he started acting out and fighting because he didn’t know how to deal with the abuse. </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Troy also said that he started acting out and fighting to get away from those attacking him.</a:t>
            </a:r>
          </a:p>
          <a:p>
            <a:pPr marL="342900" marR="0" lvl="0" indent="-342900">
              <a:spcBef>
                <a:spcPts val="0"/>
              </a:spcBef>
              <a:spcAft>
                <a:spcPts val="0"/>
              </a:spcAft>
              <a:buFont typeface="Symbol"/>
              <a:buChar char=""/>
            </a:pPr>
            <a:r>
              <a:rPr lang="en-US" sz="1200" dirty="0" smtClean="0">
                <a:latin typeface="Cambria"/>
                <a:ea typeface="ＭＳ 明朝"/>
                <a:cs typeface="Times New Roman"/>
              </a:rPr>
              <a:t>What do you think the facility or the staff could have done to help Troy when he came to juvenile hall?</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Made sure that Troy could make a complaint and made sure that staff took the complaints seriously.</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Made sure that all youth and staff knew that sexual misconduct would not be tolerated. </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Monitored how youth were treating other youth and holding youth accountable if they broke the rules.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Made sure that Troy could talk to someone about his experiences.</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The trainer should thank the group for its contributions to and participation in the discussion.</a:t>
            </a:r>
            <a:r>
              <a:rPr lang="en-US" sz="1200" b="1" dirty="0" smtClean="0">
                <a:latin typeface="Cambria"/>
                <a:ea typeface="ＭＳ 明朝"/>
                <a:cs typeface="Times New Roman"/>
              </a:rPr>
              <a:t> </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29</a:t>
            </a:fld>
            <a:endParaRPr lang="en-US"/>
          </a:p>
        </p:txBody>
      </p:sp>
    </p:spTree>
    <p:extLst>
      <p:ext uri="{BB962C8B-B14F-4D97-AF65-F5344CB8AC3E}">
        <p14:creationId xmlns:p14="http://schemas.microsoft.com/office/powerpoint/2010/main" val="30504109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As participants arrive, ensure that they write their names clearly on the sign-in sheet and obtain a copy of the PowerPoint Presentation and an agenda for the day’s training</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Before beginning, welcome participants and introduce yourself</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Inform participants of any housekeeping items, such as the start and end time for the training and any planned breaks, requests to avoid the use of cellular telephones, and location of restrooms</a:t>
            </a:r>
            <a:r>
              <a:rPr lang="en-US" sz="1200" dirty="0" smtClean="0">
                <a:latin typeface="Cambria"/>
                <a:ea typeface="ＭＳ 明朝"/>
                <a:cs typeface="Times New Roman"/>
              </a:rPr>
              <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Goals for Today’s Module: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Understand adolescent sexual development</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We know that we are working with kids who are going through all sorts of changes in their bodies and minds.  It is important to remember that some of their behavior is normal for teenagers so that we can respond in appropriate ways.</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Understand the trauma youth may have experienced prior to detention and how it may impact their behavior</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The youth we care for have been through a lot before coming to us.  We’ll talk about how kids who have been through trauma - and particularly sexual trauma - might behave.</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Discuss how staff should respond</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Identify types of sexual misconduct and red flags</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We’ll talk about sexual abuse and sexual harassment and the many ways they can manifest themselves in juvenile facilities.</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Discuss opportunities for prevention</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We’ll talk about what you can do if you see behavior that makes you concerned.</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31</a:t>
            </a:fld>
            <a:endParaRPr lang="en-US"/>
          </a:p>
        </p:txBody>
      </p:sp>
    </p:spTree>
    <p:extLst>
      <p:ext uri="{BB962C8B-B14F-4D97-AF65-F5344CB8AC3E}">
        <p14:creationId xmlns:p14="http://schemas.microsoft.com/office/powerpoint/2010/main" val="3920326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Why We Are Having This Training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Establish a culture of zero tolerance for sexual misconduct </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We want to create a facility that is safe for youth and staff, and prohibiting sexual misconduct by staff and by youth in any form is one important part of that.</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Raise awareness about the causes and signs of sexual misconduct in facilities and opportunities for prevention</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This training will help you understand what contributes to sexual misconduct in juvenile facilities, what it can look like, and strategies to identify it and prevent it from happening in the first place.</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Help participants understand why kids may engage in sexual behavior and our philosophy about handling it</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Youth are going through a time when they are exploring their sexuality, which can present challenges in juvenile facilities. We will talk about those challenges and what they mean for your work.</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a:t>
            </a:fld>
            <a:endParaRPr lang="en-US"/>
          </a:p>
        </p:txBody>
      </p:sp>
    </p:spTree>
    <p:extLst>
      <p:ext uri="{BB962C8B-B14F-4D97-AF65-F5344CB8AC3E}">
        <p14:creationId xmlns:p14="http://schemas.microsoft.com/office/powerpoint/2010/main" val="29245311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32</a:t>
            </a:fld>
            <a:endParaRPr lang="en-US"/>
          </a:p>
        </p:txBody>
      </p:sp>
    </p:spTree>
    <p:extLst>
      <p:ext uri="{BB962C8B-B14F-4D97-AF65-F5344CB8AC3E}">
        <p14:creationId xmlns:p14="http://schemas.microsoft.com/office/powerpoint/2010/main" val="8003818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Areas of Adolescent Development</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You may have had other trainings in which you talked about some of these ideas.  </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Physical (including the brain)</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Cognitive </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Behavioral</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Emotional</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Social</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Moral</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Spiritual</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Sexual</a:t>
            </a:r>
            <a:endParaRPr lang="en-US" sz="1200" dirty="0" smtClean="0">
              <a:latin typeface="Cambria"/>
              <a:ea typeface="ＭＳ 明朝"/>
              <a:cs typeface="Times New Roman"/>
            </a:endParaRPr>
          </a:p>
          <a:p>
            <a:pPr marL="0" marR="0">
              <a:spcBef>
                <a:spcPts val="0"/>
              </a:spcBef>
              <a:spcAft>
                <a:spcPts val="0"/>
              </a:spcAft>
            </a:pPr>
            <a:r>
              <a:rPr lang="en-US" sz="2800" dirty="0" smtClean="0">
                <a:solidFill>
                  <a:srgbClr val="F79646"/>
                </a:solidFill>
                <a:latin typeface="Wingdings"/>
                <a:ea typeface="ＭＳ 明朝"/>
                <a:cs typeface="Times New Roman"/>
              </a:rPr>
              <a:t>v	</a:t>
            </a:r>
            <a:r>
              <a:rPr lang="en-US" sz="1200" b="1" dirty="0" smtClean="0">
                <a:latin typeface="Cambria"/>
                <a:ea typeface="ＭＳ 明朝"/>
                <a:cs typeface="Times New Roman"/>
              </a:rPr>
              <a:t>Group Discussion: Typical Adolescent Behavior</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Ask: </a:t>
            </a:r>
            <a:r>
              <a:rPr lang="en-US" sz="1200" dirty="0" smtClean="0">
                <a:latin typeface="Cambria"/>
                <a:ea typeface="ＭＳ 明朝"/>
                <a:cs typeface="Times New Roman"/>
              </a:rPr>
              <a:t>Youth are developing in all these areas.  What are some examples you know about how adolescents behave and characteristics they exhibit during all of this development?</a:t>
            </a:r>
          </a:p>
          <a:p>
            <a:pPr marL="342900" marR="0" lvl="0" indent="-342900">
              <a:spcBef>
                <a:spcPts val="0"/>
              </a:spcBef>
              <a:spcAft>
                <a:spcPts val="0"/>
              </a:spcAft>
              <a:buFont typeface="Symbol"/>
              <a:buChar char=""/>
            </a:pPr>
            <a:r>
              <a:rPr lang="en-US" sz="1200" i="1" dirty="0" smtClean="0">
                <a:latin typeface="Cambria"/>
                <a:ea typeface="ＭＳ 明朝"/>
                <a:cs typeface="Times New Roman"/>
              </a:rPr>
              <a:t>Use chart paper to record the examples staff provide of adolescent behavior and characteristics.  Some examples to elicit could include:</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Risk-taking</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Sensation-seeking (need for varied and new experiences)</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Interested in time with friends</a:t>
            </a:r>
            <a:r>
              <a:rPr lang="en-US" sz="1200" baseline="0" dirty="0" smtClean="0">
                <a:latin typeface="Cambria"/>
                <a:ea typeface="ＭＳ 明朝"/>
                <a:cs typeface="Times New Roman"/>
              </a:rPr>
              <a:t> more than family</a:t>
            </a:r>
          </a:p>
          <a:p>
            <a:pPr marL="1143000" marR="0" lvl="2" indent="-228600">
              <a:spcBef>
                <a:spcPts val="0"/>
              </a:spcBef>
              <a:spcAft>
                <a:spcPts val="0"/>
              </a:spcAft>
              <a:buFont typeface="Wingdings"/>
              <a:buChar char=""/>
            </a:pPr>
            <a:r>
              <a:rPr lang="en-US" sz="1200" baseline="0" dirty="0" smtClean="0">
                <a:latin typeface="Cambria"/>
                <a:ea typeface="ＭＳ 明朝"/>
                <a:cs typeface="Times New Roman"/>
              </a:rPr>
              <a:t>Resist authority, question accepted beliefs</a:t>
            </a:r>
          </a:p>
          <a:p>
            <a:pPr marL="1143000" marR="0" lvl="2" indent="-228600">
              <a:spcBef>
                <a:spcPts val="0"/>
              </a:spcBef>
              <a:spcAft>
                <a:spcPts val="0"/>
              </a:spcAft>
              <a:buFont typeface="Wingdings"/>
              <a:buChar char=""/>
            </a:pPr>
            <a:r>
              <a:rPr lang="en-US" sz="1200" baseline="0" dirty="0" smtClean="0">
                <a:latin typeface="Cambria"/>
                <a:ea typeface="ＭＳ 明朝"/>
                <a:cs typeface="Times New Roman"/>
              </a:rPr>
              <a:t>Test limits, break rules</a:t>
            </a:r>
          </a:p>
          <a:p>
            <a:pPr marL="1143000" marR="0" lvl="2" indent="-228600">
              <a:spcBef>
                <a:spcPts val="0"/>
              </a:spcBef>
              <a:spcAft>
                <a:spcPts val="0"/>
              </a:spcAft>
              <a:buFont typeface="Wingdings"/>
              <a:buChar char=""/>
            </a:pPr>
            <a:r>
              <a:rPr lang="en-US" sz="1200" baseline="0" dirty="0" smtClean="0">
                <a:latin typeface="Cambria"/>
                <a:ea typeface="ＭＳ 明朝"/>
                <a:cs typeface="Times New Roman"/>
              </a:rPr>
              <a:t>Argue and debate with adults</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Less able to think about consequences that might occur in the future</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Egocentric – self-conscious, self-absorbed</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They think they are invulnerable, immortal, can’t be hurt</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They engage in magical thinking – when they don’t see a way out of a dilemma, they may come up with an unrealistic “magical” solution</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Try on different personalities, interests and ways of behaving as they develop their own identities</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Need to belong – susceptible to peer pressure</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May look more like adults but may still be dependent on adults</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Need for autonomy may manifest as hostility toward authority figures</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May use bravado or hostility to compensate for anxiety or insecurity</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Experiment (drugs,</a:t>
            </a:r>
            <a:r>
              <a:rPr lang="en-US" sz="1200" baseline="0" dirty="0" smtClean="0">
                <a:latin typeface="Cambria"/>
                <a:ea typeface="ＭＳ 明朝"/>
                <a:cs typeface="Times New Roman"/>
              </a:rPr>
              <a:t> sex)</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33</a:t>
            </a:fld>
            <a:endParaRPr lang="en-US"/>
          </a:p>
        </p:txBody>
      </p:sp>
    </p:spTree>
    <p:extLst>
      <p:ext uri="{BB962C8B-B14F-4D97-AF65-F5344CB8AC3E}">
        <p14:creationId xmlns:p14="http://schemas.microsoft.com/office/powerpoint/2010/main" val="37037683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Adolescent Sexual Development</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Sexual maturation – changes in genitals, breasts, sex and reproductive organs, body hair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Boys and girls develop physically as they reach puberty.  Puberty is the point where a person has the capacity to reproduce.  Youth go through puberty at a variety of rates, so some kids we see will be well on their way through puberty and others much less so.</a:t>
            </a:r>
          </a:p>
          <a:p>
            <a:pPr marL="342900" marR="0" lvl="0" indent="-342900">
              <a:spcBef>
                <a:spcPts val="0"/>
              </a:spcBef>
              <a:spcAft>
                <a:spcPts val="0"/>
              </a:spcAft>
              <a:buFont typeface="Symbol"/>
              <a:buChar char=""/>
            </a:pPr>
            <a:r>
              <a:rPr lang="en-US" sz="1200" b="1" dirty="0" smtClean="0">
                <a:latin typeface="Cambria"/>
                <a:ea typeface="ＭＳ 明朝"/>
                <a:cs typeface="Times New Roman"/>
              </a:rPr>
              <a:t>Learning to think of oneself as a sexual being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What are the sources of these new feelings?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What role should sex have in my life?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How should I control these new body functions?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Which partners should I choose?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Will my family accept my sexual orientation?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How much experimentation am I comfortable with?</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Youth are grappling with these questions as they develop. You may remember what it was like to be that age and grapple with these questions.</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34</a:t>
            </a:fld>
            <a:endParaRPr lang="en-US" dirty="0"/>
          </a:p>
        </p:txBody>
      </p:sp>
    </p:spTree>
    <p:extLst>
      <p:ext uri="{BB962C8B-B14F-4D97-AF65-F5344CB8AC3E}">
        <p14:creationId xmlns:p14="http://schemas.microsoft.com/office/powerpoint/2010/main" val="28288436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Girls develop sooner than boys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As a general matter,</a:t>
            </a:r>
            <a:r>
              <a:rPr lang="en-US" sz="1200" baseline="0" dirty="0" smtClean="0">
                <a:latin typeface="Cambria"/>
                <a:ea typeface="ＭＳ 明朝"/>
                <a:cs typeface="Times New Roman"/>
              </a:rPr>
              <a:t> but of course every person is different.</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Increased interest in sex and sexual behavior over time</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Concerns about physical appearance, body image and sexual attractiveness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Youth are more focused on their bodies.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Masturbation – normal behavior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Masturbation activity increases during adolescence, at a greater frequency for boys than girls.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Sexual experimentation – determine who they are interested in, explore what these</a:t>
            </a:r>
            <a:r>
              <a:rPr lang="en-US" sz="1200" b="1" baseline="0" dirty="0" smtClean="0">
                <a:latin typeface="Cambria"/>
                <a:ea typeface="ＭＳ 明朝"/>
                <a:cs typeface="Times New Roman"/>
              </a:rPr>
              <a:t> new emotions and interests feel like</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Teenagers’ interest in sex is increasing, and some may be acting on those interests if they have the opportunity.  They may be determining who they are attracted to also.</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Because</a:t>
            </a:r>
            <a:r>
              <a:rPr lang="en-US" sz="1200" baseline="0" dirty="0" smtClean="0">
                <a:latin typeface="Cambria"/>
                <a:ea typeface="ＭＳ 明朝"/>
                <a:cs typeface="Times New Roman"/>
              </a:rPr>
              <a:t> we are in a secure environment where we have an obligation to keep everyone safe, we have to restrict that experimentation.  We have strict rules about youth not kissing, having any sexual contact, or [fill in with examples from your facility].</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35</a:t>
            </a:fld>
            <a:endParaRPr lang="en-US"/>
          </a:p>
        </p:txBody>
      </p:sp>
    </p:spTree>
    <p:extLst>
      <p:ext uri="{BB962C8B-B14F-4D97-AF65-F5344CB8AC3E}">
        <p14:creationId xmlns:p14="http://schemas.microsoft.com/office/powerpoint/2010/main" val="7688854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Outside effects on decision-making:</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Message from peers that some sexual contact is “not sex.”</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tabLst>
                <a:tab pos="914400" algn="l"/>
              </a:tabLst>
            </a:pPr>
            <a:r>
              <a:rPr lang="en-US" sz="1200" dirty="0" smtClean="0">
                <a:latin typeface="Cambria"/>
                <a:ea typeface="ＭＳ 明朝"/>
                <a:cs typeface="Times New Roman"/>
              </a:rPr>
              <a:t>Kids sometimes think that if you don’t have intercourse, it isn’t sex and isn’t a problem.</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Pressure to engage in sexual contact to prove maturity.</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tabLst>
                <a:tab pos="914400" algn="l"/>
              </a:tabLst>
            </a:pPr>
            <a:r>
              <a:rPr lang="en-US" sz="1200" dirty="0" smtClean="0">
                <a:latin typeface="Cambria"/>
                <a:ea typeface="ＭＳ 明朝"/>
                <a:cs typeface="Times New Roman"/>
              </a:rPr>
              <a:t>Kids are struggling with wanting to feel grown up but still being nervous about all of the changes they are experiencing.  Peers or adults trying to pressure them sometimes use the suggestion that sex is a grown up thing as a way to convince them to engage in sex.</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Misperception that sexual contact between friends is common. </a:t>
            </a:r>
            <a:endParaRPr lang="en-US" sz="1200" dirty="0" smtClean="0">
              <a:latin typeface="Cambria"/>
              <a:ea typeface="ＭＳ 明朝"/>
              <a:cs typeface="Times New Roman"/>
            </a:endParaRPr>
          </a:p>
          <a:p>
            <a:pPr marL="342900" marR="0" lvl="0" indent="-342900">
              <a:spcBef>
                <a:spcPts val="0"/>
              </a:spcBef>
              <a:spcAft>
                <a:spcPts val="0"/>
              </a:spcAft>
              <a:buFont typeface="Wingdings"/>
              <a:buChar char=""/>
            </a:pPr>
            <a:r>
              <a:rPr lang="en-US" sz="1200" dirty="0" smtClean="0">
                <a:latin typeface="Cambria"/>
                <a:ea typeface="ＭＳ 明朝"/>
                <a:cs typeface="Times New Roman"/>
              </a:rPr>
              <a:t>The numbers don’t necessarily match what kids are hearing.  </a:t>
            </a:r>
          </a:p>
          <a:p>
            <a:pPr marL="342900" marR="0" lvl="0" indent="-342900">
              <a:spcBef>
                <a:spcPts val="0"/>
              </a:spcBef>
              <a:spcAft>
                <a:spcPts val="0"/>
              </a:spcAft>
              <a:buFont typeface="Wingdings"/>
              <a:buChar char=""/>
            </a:pPr>
            <a:r>
              <a:rPr lang="en-US" sz="1200" i="1" dirty="0" smtClean="0">
                <a:latin typeface="Cambria"/>
                <a:ea typeface="ＭＳ 明朝"/>
                <a:cs typeface="Times New Roman"/>
              </a:rPr>
              <a:t>You may want to share some of the following statistics:</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i="1" dirty="0" smtClean="0">
                <a:latin typeface="Cambria"/>
                <a:ea typeface="Times New Roman"/>
                <a:cs typeface="Arial"/>
              </a:rPr>
              <a:t>Only 16% of teens have had sex by age 15, compared with one-third of those aged 16, nearly half (48%) of those aged 17, 61% of 18-year-olds and 71% of 19-year-olds.</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i="1" dirty="0" smtClean="0">
                <a:latin typeface="Cambria"/>
                <a:ea typeface="Times New Roman"/>
                <a:cs typeface="Arial"/>
              </a:rPr>
              <a:t>Teens are waiting longer to have sex than they did in the recent past. In 2006–2008, some 11% of never-married females aged 15–19 and 14% of never-married males in that age</a:t>
            </a:r>
            <a:r>
              <a:rPr lang="en-US" sz="1200" i="1" baseline="0" dirty="0" smtClean="0">
                <a:latin typeface="Cambria"/>
                <a:ea typeface="Times New Roman"/>
                <a:cs typeface="Arial"/>
              </a:rPr>
              <a:t> </a:t>
            </a:r>
            <a:r>
              <a:rPr lang="en-US" sz="1200" i="1" dirty="0" smtClean="0">
                <a:latin typeface="Cambria"/>
                <a:ea typeface="Times New Roman"/>
                <a:cs typeface="Arial"/>
              </a:rPr>
              <a:t>group had had sex before age 15, compared with 19% and 21%, respectively, in 1995.</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i="1" dirty="0" smtClean="0">
                <a:latin typeface="Cambria"/>
                <a:ea typeface="Times New Roman"/>
                <a:cs typeface="Arial"/>
              </a:rPr>
              <a:t>Among sexually experienced teens, 70% of females and 56% of males report that their first sexual experience was with a steady partner, while 16% of females and 28% of males report first having sex with someone they had just met or who was just a friend.</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Confusion about what constitutes “sexual abuse.”</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Many people think of sexual abuse just as rape, or as something done to a little kid.  As we will discuss in this training, our agency, New Mexico’s criminal laws, and the federal government consider sexual abuse to include a wider range of problematic conduct.</a:t>
            </a:r>
          </a:p>
          <a:p>
            <a:pPr marL="457200" marR="0" lvl="1" indent="0">
              <a:spcBef>
                <a:spcPts val="0"/>
              </a:spcBef>
              <a:spcAft>
                <a:spcPts val="0"/>
              </a:spcAft>
              <a:buFont typeface="Wingdings"/>
              <a:buNone/>
            </a:pPr>
            <a:endParaRPr lang="en-US" sz="1200" dirty="0" smtClean="0">
              <a:latin typeface="Cambria"/>
              <a:ea typeface="ＭＳ 明朝"/>
              <a:cs typeface="Times New Roman"/>
            </a:endParaRPr>
          </a:p>
          <a:p>
            <a:pPr marL="0" marR="0" lvl="0" indent="0">
              <a:spcBef>
                <a:spcPts val="0"/>
              </a:spcBef>
              <a:spcAft>
                <a:spcPts val="0"/>
              </a:spcAft>
              <a:buFont typeface="Wingdings"/>
              <a:buNone/>
            </a:pPr>
            <a:r>
              <a:rPr lang="en-US" sz="1200" dirty="0" smtClean="0">
                <a:latin typeface="Cambria"/>
                <a:ea typeface="ＭＳ 明朝"/>
                <a:cs typeface="Times New Roman"/>
              </a:rPr>
              <a:t>Discussion:</a:t>
            </a:r>
          </a:p>
          <a:p>
            <a:pPr marL="0" marR="0" lvl="0" indent="0">
              <a:spcBef>
                <a:spcPts val="0"/>
              </a:spcBef>
              <a:spcAft>
                <a:spcPts val="0"/>
              </a:spcAft>
              <a:buFont typeface="Wingdings"/>
              <a:buNone/>
            </a:pPr>
            <a:r>
              <a:rPr lang="en-US" sz="1200" dirty="0" smtClean="0">
                <a:latin typeface="Cambria"/>
                <a:ea typeface="ＭＳ 明朝"/>
                <a:cs typeface="Times New Roman"/>
              </a:rPr>
              <a:t>Ask: What</a:t>
            </a:r>
            <a:r>
              <a:rPr lang="en-US" sz="1200" baseline="0" dirty="0" smtClean="0">
                <a:latin typeface="Cambria"/>
                <a:ea typeface="ＭＳ 明朝"/>
                <a:cs typeface="Times New Roman"/>
              </a:rPr>
              <a:t> can we do about correcting some of those outside influences as staff working with these kids every day?</a:t>
            </a:r>
          </a:p>
          <a:p>
            <a:pPr marL="0" marR="0" lvl="0" indent="0">
              <a:spcBef>
                <a:spcPts val="0"/>
              </a:spcBef>
              <a:spcAft>
                <a:spcPts val="0"/>
              </a:spcAft>
              <a:buFont typeface="Wingdings"/>
              <a:buNone/>
            </a:pPr>
            <a:endParaRPr lang="en-US" sz="1200" baseline="0" dirty="0" smtClean="0">
              <a:latin typeface="Cambria"/>
              <a:ea typeface="ＭＳ 明朝"/>
              <a:cs typeface="Times New Roman"/>
            </a:endParaRPr>
          </a:p>
          <a:p>
            <a:pPr marL="0" marR="0" lvl="0" indent="0">
              <a:spcBef>
                <a:spcPts val="0"/>
              </a:spcBef>
              <a:spcAft>
                <a:spcPts val="0"/>
              </a:spcAft>
              <a:buFont typeface="Wingdings"/>
              <a:buNone/>
            </a:pPr>
            <a:r>
              <a:rPr lang="en-US" sz="1200" baseline="0" dirty="0" smtClean="0">
                <a:latin typeface="Cambria"/>
                <a:ea typeface="ＭＳ 明朝"/>
                <a:cs typeface="Times New Roman"/>
              </a:rPr>
              <a:t>Correct the misperceptions if you hear them:</a:t>
            </a:r>
          </a:p>
          <a:p>
            <a:pPr marL="0" marR="0" lvl="0" indent="0">
              <a:spcBef>
                <a:spcPts val="0"/>
              </a:spcBef>
              <a:spcAft>
                <a:spcPts val="0"/>
              </a:spcAft>
              <a:buFont typeface="Wingdings"/>
              <a:buNone/>
            </a:pPr>
            <a:endParaRPr lang="en-US" sz="1200" baseline="0" dirty="0" smtClean="0">
              <a:latin typeface="Cambria"/>
              <a:ea typeface="ＭＳ 明朝"/>
              <a:cs typeface="Times New Roman"/>
            </a:endParaRPr>
          </a:p>
          <a:p>
            <a:pPr marL="0" marR="0" lvl="0" indent="0">
              <a:spcBef>
                <a:spcPts val="0"/>
              </a:spcBef>
              <a:spcAft>
                <a:spcPts val="0"/>
              </a:spcAft>
              <a:buFont typeface="Wingdings"/>
              <a:buNone/>
            </a:pPr>
            <a:r>
              <a:rPr lang="en-US" sz="1200" baseline="0" dirty="0" smtClean="0">
                <a:latin typeface="Cambria"/>
                <a:ea typeface="ＭＳ 明朝"/>
                <a:cs typeface="Times New Roman"/>
              </a:rPr>
              <a:t>In here, no one is allowed to touch you in any kind of sexual way or touch your private parts.</a:t>
            </a:r>
          </a:p>
          <a:p>
            <a:pPr marL="0" marR="0" lvl="0" indent="0">
              <a:spcBef>
                <a:spcPts val="0"/>
              </a:spcBef>
              <a:spcAft>
                <a:spcPts val="0"/>
              </a:spcAft>
              <a:buFont typeface="Wingdings"/>
              <a:buNone/>
            </a:pPr>
            <a:r>
              <a:rPr lang="en-US" sz="1200" baseline="0" dirty="0" smtClean="0">
                <a:latin typeface="Cambria"/>
                <a:ea typeface="ＭＳ 明朝"/>
                <a:cs typeface="Times New Roman"/>
              </a:rPr>
              <a:t>Having sex doesn’t make you grown up.  Being strong enough to know when the time is right and not be pressured into it by someone is maturity.</a:t>
            </a:r>
          </a:p>
          <a:p>
            <a:pPr marL="0" marR="0" lvl="0" indent="0">
              <a:spcBef>
                <a:spcPts val="0"/>
              </a:spcBef>
              <a:spcAft>
                <a:spcPts val="0"/>
              </a:spcAft>
              <a:buFont typeface="Wingdings"/>
              <a:buNone/>
            </a:pPr>
            <a:r>
              <a:rPr lang="en-US" sz="1200" baseline="0" dirty="0" smtClean="0">
                <a:latin typeface="Cambria"/>
                <a:ea typeface="ＭＳ 明朝"/>
                <a:cs typeface="Times New Roman"/>
              </a:rPr>
              <a:t>Your friends are not having as much sex as they say they are.</a:t>
            </a:r>
          </a:p>
          <a:p>
            <a:pPr marL="0" marR="0" lvl="0" indent="0">
              <a:spcBef>
                <a:spcPts val="0"/>
              </a:spcBef>
              <a:spcAft>
                <a:spcPts val="0"/>
              </a:spcAft>
              <a:buFont typeface="Wingdings"/>
              <a:buNone/>
            </a:pPr>
            <a:endParaRPr lang="en-US" sz="1200" baseline="0" dirty="0" smtClean="0">
              <a:latin typeface="Cambria"/>
              <a:ea typeface="ＭＳ 明朝"/>
              <a:cs typeface="Times New Roman"/>
            </a:endParaRPr>
          </a:p>
          <a:p>
            <a:pPr marL="0" marR="0" lvl="0" indent="0">
              <a:spcBef>
                <a:spcPts val="0"/>
              </a:spcBef>
              <a:spcAft>
                <a:spcPts val="0"/>
              </a:spcAft>
              <a:buFont typeface="Wingdings"/>
              <a:buNone/>
            </a:pPr>
            <a:endParaRPr lang="en-US" sz="1200" baseline="0" dirty="0" smtClean="0">
              <a:latin typeface="Cambria"/>
              <a:ea typeface="ＭＳ 明朝"/>
              <a:cs typeface="Times New Roman"/>
            </a:endParaRPr>
          </a:p>
          <a:p>
            <a:pPr marL="0" marR="0" lvl="0" indent="0">
              <a:spcBef>
                <a:spcPts val="0"/>
              </a:spcBef>
              <a:spcAft>
                <a:spcPts val="0"/>
              </a:spcAft>
              <a:buFont typeface="Wingdings"/>
              <a:buNone/>
            </a:pPr>
            <a:endParaRPr lang="en-US" sz="1200" baseline="0" dirty="0" smtClean="0">
              <a:latin typeface="Cambria"/>
              <a:ea typeface="ＭＳ 明朝"/>
              <a:cs typeface="Times New Roman"/>
            </a:endParaRPr>
          </a:p>
          <a:p>
            <a:pPr marL="0" marR="0" lvl="0" indent="0">
              <a:spcBef>
                <a:spcPts val="0"/>
              </a:spcBef>
              <a:spcAft>
                <a:spcPts val="0"/>
              </a:spcAft>
              <a:buFont typeface="Wingdings"/>
              <a:buNone/>
            </a:pPr>
            <a:endParaRPr lang="en-US" sz="1200" baseline="0" dirty="0" smtClean="0">
              <a:latin typeface="Cambria"/>
              <a:ea typeface="ＭＳ 明朝"/>
              <a:cs typeface="Times New Roman"/>
            </a:endParaRPr>
          </a:p>
          <a:p>
            <a:pPr marL="0" marR="0" lvl="0" indent="0">
              <a:spcBef>
                <a:spcPts val="0"/>
              </a:spcBef>
              <a:spcAft>
                <a:spcPts val="0"/>
              </a:spcAft>
              <a:buFont typeface="Wingdings"/>
              <a:buNone/>
            </a:pP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36</a:t>
            </a:fld>
            <a:endParaRPr lang="en-US"/>
          </a:p>
        </p:txBody>
      </p:sp>
    </p:spTree>
    <p:extLst>
      <p:ext uri="{BB962C8B-B14F-4D97-AF65-F5344CB8AC3E}">
        <p14:creationId xmlns:p14="http://schemas.microsoft.com/office/powerpoint/2010/main" val="25910314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marR="0" lvl="0" indent="-342900">
              <a:spcBef>
                <a:spcPts val="0"/>
              </a:spcBef>
              <a:spcAft>
                <a:spcPts val="0"/>
              </a:spcAft>
              <a:buFont typeface="Symbol"/>
              <a:buChar char=""/>
            </a:pPr>
            <a:r>
              <a:rPr lang="en-US" sz="1200" dirty="0" smtClean="0">
                <a:latin typeface="Cambria"/>
                <a:ea typeface="ＭＳ 明朝"/>
                <a:cs typeface="Times New Roman"/>
              </a:rPr>
              <a:t>For the purposes of PREA and our policies, sexual abuse in detention is any form of sexual behavior or touching between a staff member and a youth, and unwanted sexual behavior between two youth.  The next few slides give the more specific definitions.</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37</a:t>
            </a:fld>
            <a:endParaRPr lang="en-US"/>
          </a:p>
        </p:txBody>
      </p:sp>
    </p:spTree>
    <p:extLst>
      <p:ext uri="{BB962C8B-B14F-4D97-AF65-F5344CB8AC3E}">
        <p14:creationId xmlns:p14="http://schemas.microsoft.com/office/powerpoint/2010/main" val="40017750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effectLst/>
                <a:latin typeface="Arial" charset="0"/>
                <a:ea typeface="MS PGothic" pitchFamily="34" charset="-128"/>
                <a:cs typeface="ＭＳ Ｐゴシック" charset="0"/>
              </a:rPr>
              <a:t>Any of the following if the youth is coerced, threatened or unable to consent:</a:t>
            </a:r>
            <a:endParaRPr lang="en-US" sz="1200" kern="1200" dirty="0" smtClean="0">
              <a:solidFill>
                <a:schemeClr val="tx1"/>
              </a:solidFill>
              <a:effectLst/>
              <a:latin typeface="Arial" charset="0"/>
              <a:ea typeface="MS PGothic" pitchFamily="34" charset="-128"/>
              <a:cs typeface="ＭＳ Ｐゴシック" charset="0"/>
            </a:endParaRPr>
          </a:p>
          <a:p>
            <a:pPr lvl="1"/>
            <a:r>
              <a:rPr lang="en-US" sz="1200" b="1" kern="1200" dirty="0" smtClean="0">
                <a:solidFill>
                  <a:schemeClr val="tx1"/>
                </a:solidFill>
                <a:effectLst/>
                <a:latin typeface="Arial" charset="0"/>
                <a:ea typeface="MS PGothic" pitchFamily="34" charset="-128"/>
                <a:cs typeface="+mn-cs"/>
              </a:rPr>
              <a:t>Vaginal or rectal intercourse </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Oral sex</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Anal or vaginal penetration by finger or object</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Intentional touching, directly or through the clothing, of the genitalia, anus, groin, breast, inner thigh, or the buttocks of another person. </a:t>
            </a:r>
            <a:endParaRPr lang="en-US" sz="1200" kern="1200" dirty="0" smtClean="0">
              <a:solidFill>
                <a:schemeClr val="tx1"/>
              </a:solidFill>
              <a:effectLst/>
              <a:latin typeface="Arial" charset="0"/>
              <a:ea typeface="MS PGothic" pitchFamily="34" charset="-128"/>
              <a:cs typeface="+mn-cs"/>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38</a:t>
            </a:fld>
            <a:endParaRPr lang="en-US"/>
          </a:p>
        </p:txBody>
      </p:sp>
    </p:spTree>
    <p:extLst>
      <p:ext uri="{BB962C8B-B14F-4D97-AF65-F5344CB8AC3E}">
        <p14:creationId xmlns:p14="http://schemas.microsoft.com/office/powerpoint/2010/main" val="10373287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Sexual abuse does not include contact incidental to non-sexual horseplay or a physical altercation such as a kick in the groin or touching someone’s breasts while pushing her away.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It isn’t sexual abuse if two kids are fighting and one touches a private part unintentionally.</a:t>
            </a:r>
          </a:p>
          <a:p>
            <a:pPr lvl="0"/>
            <a:r>
              <a:rPr lang="en-US" sz="1200" b="1" kern="1200" dirty="0" smtClean="0">
                <a:solidFill>
                  <a:schemeClr val="tx1"/>
                </a:solidFill>
                <a:latin typeface="Arial" charset="0"/>
                <a:ea typeface="MS PGothic" pitchFamily="34" charset="-128"/>
                <a:cs typeface="ＭＳ Ｐゴシック" charset="0"/>
              </a:rPr>
              <a:t>Sexual abuse does not include sexual contact between two equally willing youth for the purposes of PREA, although such behavior can be prohibited by facility rules and subject to facility discipline.</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In our facility, youth aren’t allowed to engage in this conduct even if both youth are willing, but it isn’t considered sexual abuse.  Those incidents can be dealt with under our facility rules if we establish that it was voluntary according to both youth.</a:t>
            </a:r>
          </a:p>
          <a:p>
            <a:r>
              <a:rPr lang="en-US" sz="1200" kern="1200" dirty="0" smtClean="0">
                <a:solidFill>
                  <a:schemeClr val="tx1"/>
                </a:solidFill>
                <a:latin typeface="Arial" charset="0"/>
                <a:ea typeface="MS PGothic" pitchFamily="34" charset="-128"/>
                <a:cs typeface="ＭＳ Ｐゴシック" charset="0"/>
              </a:rPr>
              <a:t> </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39</a:t>
            </a:fld>
            <a:endParaRPr lang="en-US"/>
          </a:p>
        </p:txBody>
      </p:sp>
    </p:spTree>
    <p:extLst>
      <p:ext uri="{BB962C8B-B14F-4D97-AF65-F5344CB8AC3E}">
        <p14:creationId xmlns:p14="http://schemas.microsoft.com/office/powerpoint/2010/main" val="19539138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dirty="0" smtClean="0">
                <a:latin typeface="Cambria"/>
                <a:ea typeface="ＭＳ 明朝"/>
                <a:cs typeface="Times New Roman"/>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endParaRPr lang="en-US" sz="1200" dirty="0" smtClean="0">
              <a:latin typeface="Cambria"/>
              <a:ea typeface="ＭＳ 明朝"/>
              <a:cs typeface="Times New Roman"/>
            </a:endParaRPr>
          </a:p>
          <a:p>
            <a:pPr lvl="0"/>
            <a:r>
              <a:rPr lang="en-US" sz="1200" dirty="0" smtClean="0">
                <a:latin typeface="Cambria"/>
                <a:ea typeface="ＭＳ 明朝"/>
                <a:cs typeface="Times New Roman"/>
              </a:rPr>
              <a:t> </a:t>
            </a:r>
            <a:r>
              <a:rPr lang="en-US" sz="1200" b="1" kern="1200" dirty="0" smtClean="0">
                <a:solidFill>
                  <a:schemeClr val="tx1"/>
                </a:solidFill>
                <a:effectLst/>
                <a:latin typeface="Arial" charset="0"/>
                <a:ea typeface="MS PGothic" pitchFamily="34" charset="-128"/>
                <a:cs typeface="ＭＳ Ｐゴシック" charset="0"/>
              </a:rPr>
              <a:t>Any of the following acts, with or without consent of a juvenile:</a:t>
            </a:r>
            <a:endParaRPr lang="en-US" sz="1200" kern="1200" dirty="0" smtClean="0">
              <a:solidFill>
                <a:schemeClr val="tx1"/>
              </a:solidFill>
              <a:effectLst/>
              <a:latin typeface="Arial" charset="0"/>
              <a:ea typeface="MS PGothic" pitchFamily="34" charset="-128"/>
              <a:cs typeface="ＭＳ Ｐゴシック" charset="0"/>
            </a:endParaRPr>
          </a:p>
          <a:p>
            <a:pPr lvl="1"/>
            <a:r>
              <a:rPr lang="en-US" sz="1200" b="1" kern="1200" dirty="0" smtClean="0">
                <a:solidFill>
                  <a:schemeClr val="tx1"/>
                </a:solidFill>
                <a:effectLst/>
                <a:latin typeface="Arial" charset="0"/>
                <a:ea typeface="MS PGothic" pitchFamily="34" charset="-128"/>
                <a:cs typeface="+mn-cs"/>
              </a:rPr>
              <a:t>	Contact between the penis and the vulva or the penis and the anus </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	Contact between the mouth and the penis, vulva, or anus</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	Contact between the mouth and any body part  </a:t>
            </a:r>
            <a:endParaRPr lang="en-US" sz="1200" kern="1200" dirty="0" smtClean="0">
              <a:solidFill>
                <a:schemeClr val="tx1"/>
              </a:solidFill>
              <a:effectLst/>
              <a:latin typeface="Arial" charset="0"/>
              <a:ea typeface="MS PGothic" pitchFamily="34" charset="-128"/>
              <a:cs typeface="+mn-cs"/>
            </a:endParaRPr>
          </a:p>
          <a:p>
            <a:r>
              <a:rPr lang="en-US" sz="1200" b="1" kern="1200" dirty="0" smtClean="0">
                <a:solidFill>
                  <a:schemeClr val="tx1"/>
                </a:solidFill>
                <a:effectLst/>
                <a:latin typeface="Arial" charset="0"/>
                <a:ea typeface="MS PGothic" pitchFamily="34" charset="-128"/>
                <a:cs typeface="ＭＳ Ｐゴシック" charset="0"/>
              </a:rPr>
              <a:t>	Anal or vaginal penetration by a finger or object</a:t>
            </a:r>
            <a:r>
              <a:rPr lang="en-US" dirty="0" smtClean="0">
                <a:effectLst/>
              </a:rPr>
              <a:t> </a:t>
            </a:r>
            <a:endParaRPr lang="en-US" sz="1200" dirty="0" smtClean="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40</a:t>
            </a:fld>
            <a:endParaRPr lang="en-US"/>
          </a:p>
        </p:txBody>
      </p:sp>
    </p:spTree>
    <p:extLst>
      <p:ext uri="{BB962C8B-B14F-4D97-AF65-F5344CB8AC3E}">
        <p14:creationId xmlns:p14="http://schemas.microsoft.com/office/powerpoint/2010/main" val="1292953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effectLst/>
                <a:latin typeface="Arial" charset="0"/>
                <a:ea typeface="MS PGothic" pitchFamily="34" charset="-128"/>
                <a:cs typeface="ＭＳ Ｐゴシック" charset="0"/>
              </a:rPr>
              <a:t>Any of the following acts, with or without consent of a juvenile:</a:t>
            </a:r>
            <a:endParaRPr lang="en-US" sz="1200" kern="1200" dirty="0" smtClean="0">
              <a:solidFill>
                <a:schemeClr val="tx1"/>
              </a:solidFill>
              <a:effectLst/>
              <a:latin typeface="Arial" charset="0"/>
              <a:ea typeface="MS PGothic" pitchFamily="34" charset="-128"/>
              <a:cs typeface="ＭＳ Ｐゴシック" charset="0"/>
            </a:endParaRPr>
          </a:p>
          <a:p>
            <a:pPr lvl="1"/>
            <a:r>
              <a:rPr lang="en-US" sz="1200" b="1" kern="1200" dirty="0" smtClean="0">
                <a:solidFill>
                  <a:schemeClr val="tx1"/>
                </a:solidFill>
                <a:effectLst/>
                <a:latin typeface="Arial" charset="0"/>
                <a:ea typeface="MS PGothic" pitchFamily="34" charset="-128"/>
                <a:cs typeface="+mn-cs"/>
              </a:rPr>
              <a:t>Contact, directly or through the clothing, with the genitalia, anus, groin, breast, inner thigh, or the buttocks, that is unrelated to official duties</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Display of genitalia, buttocks, or breasts</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Voyeurism, which is an invasion of a juvenile’s privacy by staff for reasons that do not involve the performance of official duties</a:t>
            </a:r>
            <a:endParaRPr lang="en-US" sz="1200" kern="1200" dirty="0" smtClean="0">
              <a:solidFill>
                <a:schemeClr val="tx1"/>
              </a:solidFill>
              <a:effectLst/>
              <a:latin typeface="Arial" charset="0"/>
              <a:ea typeface="MS PGothic" pitchFamily="34" charset="-128"/>
              <a:cs typeface="+mn-cs"/>
            </a:endParaRPr>
          </a:p>
          <a:p>
            <a:pPr lvl="1"/>
            <a:r>
              <a:rPr lang="en-US" sz="1200" b="1" kern="1200" dirty="0" smtClean="0">
                <a:solidFill>
                  <a:schemeClr val="tx1"/>
                </a:solidFill>
                <a:effectLst/>
                <a:latin typeface="Arial" charset="0"/>
                <a:ea typeface="MS PGothic" pitchFamily="34" charset="-128"/>
                <a:cs typeface="+mn-cs"/>
              </a:rPr>
              <a:t>Any attempt or threat to engage in the activities described above.</a:t>
            </a:r>
            <a:endParaRPr lang="en-US" sz="1200" kern="1200" dirty="0" smtClean="0">
              <a:solidFill>
                <a:schemeClr val="tx1"/>
              </a:solidFill>
              <a:effectLst/>
              <a:latin typeface="Arial" charset="0"/>
              <a:ea typeface="MS PGothic" pitchFamily="34" charset="-128"/>
              <a:cs typeface="+mn-cs"/>
            </a:endParaRPr>
          </a:p>
          <a:p>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Cambria"/>
                <a:ea typeface="ＭＳ 明朝"/>
                <a:cs typeface="Times New Roman"/>
              </a:rPr>
              <a:t>In summary, sexual abuse is intercourse, oral sex, kissing, touching private parts, showing private parts, watching kids undressed when it isn’t part of a staff member’s job duties, including attempts and threats.</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41</a:t>
            </a:fld>
            <a:endParaRPr lang="en-US"/>
          </a:p>
        </p:txBody>
      </p:sp>
    </p:spTree>
    <p:extLst>
      <p:ext uri="{BB962C8B-B14F-4D97-AF65-F5344CB8AC3E}">
        <p14:creationId xmlns:p14="http://schemas.microsoft.com/office/powerpoint/2010/main" val="2048240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marR="0" lvl="0" indent="-342900">
              <a:spcBef>
                <a:spcPts val="0"/>
              </a:spcBef>
              <a:spcAft>
                <a:spcPts val="0"/>
              </a:spcAft>
              <a:buFont typeface="Symbol"/>
              <a:buChar char=""/>
            </a:pPr>
            <a:r>
              <a:rPr lang="en-US" sz="1200" b="0" i="1" dirty="0" smtClean="0">
                <a:latin typeface="Cambria"/>
                <a:ea typeface="ＭＳ 明朝"/>
                <a:cs typeface="Times New Roman"/>
              </a:rPr>
              <a:t>Adjust this slide to remove the word “Series” if you are doing this training</a:t>
            </a:r>
            <a:r>
              <a:rPr lang="en-US" sz="1200" b="0" i="1" baseline="0" dirty="0" smtClean="0">
                <a:latin typeface="Cambria"/>
                <a:ea typeface="ＭＳ 明朝"/>
                <a:cs typeface="Times New Roman"/>
              </a:rPr>
              <a:t> all in one day.</a:t>
            </a:r>
            <a:endParaRPr lang="en-US" sz="1200" b="0" i="1"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Explain the history and goals of the Prison Rape Elimination Act (PREA)</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Discuss adolescent development, adolescent sexuality and the behaviors of youth who have been sexually victimized</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Explore the dynamics of sexual misconduct in juvenile facilities and how to respond</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Review staff responsibilities under PREA and the facility’s policies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This training will cover material that may be difficult for individuals to discuss. This is understandable and we want to support you if you are having a hard time with it. </a:t>
            </a: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At this point, describe resources that are available for participants who need or want to talk to a professional about any of the content in the training (e.g., mental health staff).</a:t>
            </a:r>
            <a:endParaRPr lang="en-US" sz="1200" dirty="0" smtClean="0">
              <a:latin typeface="Cambria"/>
              <a:ea typeface="ＭＳ 明朝"/>
              <a:cs typeface="Times New Roman"/>
            </a:endParaRPr>
          </a:p>
          <a:p>
            <a:pPr marL="457200" marR="0" indent="-457200">
              <a:spcBef>
                <a:spcPts val="0"/>
              </a:spcBef>
              <a:spcAft>
                <a:spcPts val="0"/>
              </a:spcAft>
            </a:pPr>
            <a:r>
              <a:rPr lang="en-US" sz="2800" dirty="0" smtClean="0">
                <a:solidFill>
                  <a:srgbClr val="595959"/>
                </a:solidFill>
                <a:latin typeface="Wingdings"/>
                <a:ea typeface="ＭＳ 明朝"/>
                <a:cs typeface="Times New Roman"/>
              </a:rPr>
              <a:t>þ</a:t>
            </a:r>
            <a:r>
              <a:rPr lang="en-US" sz="1200" dirty="0" smtClean="0">
                <a:solidFill>
                  <a:srgbClr val="595959"/>
                </a:solidFill>
                <a:latin typeface="Wingdings"/>
                <a:ea typeface="ＭＳ 明朝"/>
                <a:cs typeface="Times New Roman"/>
              </a:rPr>
              <a:t> </a:t>
            </a:r>
            <a:r>
              <a:rPr lang="en-US" sz="1200" i="1" dirty="0" smtClean="0">
                <a:latin typeface="Cambria"/>
                <a:ea typeface="ＭＳ 明朝"/>
                <a:cs typeface="Times New Roman"/>
              </a:rPr>
              <a:t>If the facility has promulgated policies and procedures related to sexual misconduct, you may wish to have them on hand to distribute to participants either now or later in the training. </a:t>
            </a:r>
            <a:endParaRPr lang="en-US" sz="1200" dirty="0" smtClean="0">
              <a:latin typeface="Cambria"/>
              <a:ea typeface="ＭＳ 明朝"/>
              <a:cs typeface="Times New Roman"/>
            </a:endParaRPr>
          </a:p>
          <a:p>
            <a:pPr marL="457200" marR="0" indent="-45720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a:t>
            </a:fld>
            <a:endParaRPr lang="en-US"/>
          </a:p>
        </p:txBody>
      </p:sp>
    </p:spTree>
    <p:extLst>
      <p:ext uri="{BB962C8B-B14F-4D97-AF65-F5344CB8AC3E}">
        <p14:creationId xmlns:p14="http://schemas.microsoft.com/office/powerpoint/2010/main" val="18618334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dirty="0" smtClean="0">
                <a:latin typeface="Cambria"/>
                <a:ea typeface="ＭＳ 明朝"/>
                <a:cs typeface="Times New Roman"/>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457200" indent="-457200">
              <a:buFont typeface="Arial"/>
              <a:buChar char="•"/>
            </a:pPr>
            <a:r>
              <a:rPr lang="en-US" sz="2800" b="1" dirty="0" smtClean="0"/>
              <a:t>Youth on Youth Sexual Harassment </a:t>
            </a:r>
          </a:p>
          <a:p>
            <a:pPr marL="800100" lvl="1" indent="-342900">
              <a:buFont typeface="Courier New"/>
              <a:buChar char="o"/>
            </a:pPr>
            <a:r>
              <a:rPr lang="en-US" sz="2500" b="1" dirty="0" smtClean="0"/>
              <a:t>Repeated and unwelcome sexual advances, requests for sexual favors, or verbal comments, gestures, or actions of a derogatory or offensive sexual nature</a:t>
            </a:r>
          </a:p>
          <a:p>
            <a:pPr marL="457200" indent="-457200">
              <a:buFont typeface="Arial"/>
              <a:buChar char="•"/>
            </a:pPr>
            <a:r>
              <a:rPr lang="en-US" sz="2800" b="1" dirty="0" smtClean="0"/>
              <a:t>Staff-on-Youth Sexual Harassment</a:t>
            </a:r>
          </a:p>
          <a:p>
            <a:pPr marL="800100" lvl="1" indent="-342900">
              <a:buFont typeface="Courier New"/>
              <a:buChar char="o"/>
            </a:pPr>
            <a:r>
              <a:rPr lang="en-US" sz="2500" b="1" dirty="0" smtClean="0"/>
              <a:t>Repeated verbal comments or gestures of a sexual nature including demeaning references to gender, sexually suggestive or derogatory comments about body or clothing, or obscene language or gestures. </a:t>
            </a:r>
          </a:p>
          <a:p>
            <a:pPr marL="0" marR="0">
              <a:spcBef>
                <a:spcPts val="0"/>
              </a:spcBef>
              <a:spcAft>
                <a:spcPts val="0"/>
              </a:spcAft>
            </a:pP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dirty="0" smtClean="0">
                <a:latin typeface="Cambria"/>
                <a:ea typeface="ＭＳ 明朝"/>
                <a:cs typeface="Times New Roman"/>
              </a:rPr>
              <a:t>So youth on youth harassment includes sexual advances, requests and comments.</a:t>
            </a:r>
          </a:p>
          <a:p>
            <a:pPr marL="342900" marR="0" lvl="0" indent="-342900">
              <a:spcBef>
                <a:spcPts val="0"/>
              </a:spcBef>
              <a:spcAft>
                <a:spcPts val="0"/>
              </a:spcAft>
              <a:buFont typeface="Symbol"/>
              <a:buChar char=""/>
            </a:pPr>
            <a:r>
              <a:rPr lang="en-US" sz="1200" dirty="0" smtClean="0">
                <a:latin typeface="Cambria"/>
                <a:ea typeface="ＭＳ 明朝"/>
                <a:cs typeface="Times New Roman"/>
              </a:rPr>
              <a:t>Staff on youth harassment includes comments including obscene language, comments about body, clothing or gender.</a:t>
            </a:r>
          </a:p>
          <a:p>
            <a:pPr marL="0" marR="0">
              <a:spcBef>
                <a:spcPts val="0"/>
              </a:spcBef>
              <a:spcAft>
                <a:spcPts val="0"/>
              </a:spcAft>
            </a:pPr>
            <a:r>
              <a:rPr lang="en-US" sz="1200" dirty="0" smtClean="0">
                <a:latin typeface="Cambria"/>
                <a:ea typeface="ＭＳ 明朝"/>
                <a:cs typeface="Times New Roman"/>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42</a:t>
            </a:fld>
            <a:endParaRPr lang="en-US"/>
          </a:p>
        </p:txBody>
      </p:sp>
    </p:spTree>
    <p:extLst>
      <p:ext uri="{BB962C8B-B14F-4D97-AF65-F5344CB8AC3E}">
        <p14:creationId xmlns:p14="http://schemas.microsoft.com/office/powerpoint/2010/main" val="810910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We use sexual misconduct as a single term to cover sexual abuse and sexual harassment</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tabLst>
                <a:tab pos="914400" algn="l"/>
              </a:tabLst>
            </a:pPr>
            <a:r>
              <a:rPr lang="en-US" sz="1200" dirty="0" smtClean="0">
                <a:latin typeface="Cambria"/>
                <a:ea typeface="ＭＳ 明朝"/>
                <a:cs typeface="Times New Roman"/>
              </a:rPr>
              <a:t>For shorthand, we say sexual misconduct for all these things combined</a:t>
            </a:r>
          </a:p>
          <a:p>
            <a:endParaRPr lang="en-US" dirty="0" smtClean="0"/>
          </a:p>
        </p:txBody>
      </p:sp>
      <p:sp>
        <p:nvSpPr>
          <p:cNvPr id="130052" name="Slide Number Placeholder 3"/>
          <p:cNvSpPr>
            <a:spLocks noGrp="1"/>
          </p:cNvSpPr>
          <p:nvPr>
            <p:ph type="sldNum" sz="quarter" idx="5"/>
          </p:nvPr>
        </p:nvSpPr>
        <p:spPr>
          <a:noFill/>
        </p:spPr>
        <p:txBody>
          <a:bodyPr/>
          <a:lstStyle/>
          <a:p>
            <a:fld id="{A77FD60F-2A6E-4423-8783-E34025A231AA}" type="slidenum">
              <a:rPr lang="en-US" smtClean="0">
                <a:latin typeface="Arial" charset="0"/>
              </a:rPr>
              <a:pPr/>
              <a:t>43</a:t>
            </a:fld>
            <a:endParaRPr lang="en-US" smtClean="0">
              <a:latin typeface="Arial" charset="0"/>
            </a:endParaRPr>
          </a:p>
        </p:txBody>
      </p:sp>
    </p:spTree>
    <p:extLst>
      <p:ext uri="{BB962C8B-B14F-4D97-AF65-F5344CB8AC3E}">
        <p14:creationId xmlns:p14="http://schemas.microsoft.com/office/powerpoint/2010/main" val="11989376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dirty="0" smtClean="0">
                <a:latin typeface="Cambria"/>
                <a:ea typeface="ＭＳ 明朝"/>
                <a:cs typeface="Times New Roman"/>
              </a:rPr>
              <a:t>Now we are going to talk about the experiences of the teenagers we typically see in detention, what they may have experienced, and what we might observe if they were victimized either in custody or before they arrived.</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44</a:t>
            </a:fld>
            <a:endParaRPr lang="en-US"/>
          </a:p>
        </p:txBody>
      </p:sp>
    </p:spTree>
    <p:extLst>
      <p:ext uri="{BB962C8B-B14F-4D97-AF65-F5344CB8AC3E}">
        <p14:creationId xmlns:p14="http://schemas.microsoft.com/office/powerpoint/2010/main" val="35841150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a:spcBef>
                <a:spcPts val="0"/>
              </a:spcBef>
              <a:spcAft>
                <a:spcPts val="0"/>
              </a:spcAft>
            </a:pP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Youth In Custody May Have Experienced:</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Sexual abuse or rape</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Survival sex</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tabLst>
                <a:tab pos="914400" algn="l"/>
              </a:tabLst>
            </a:pPr>
            <a:r>
              <a:rPr lang="en-US" sz="1200" dirty="0" smtClean="0">
                <a:latin typeface="Cambria"/>
                <a:ea typeface="ＭＳ 明朝"/>
                <a:cs typeface="Times New Roman"/>
              </a:rPr>
              <a:t>Some youth end up homeless because they are running away from dangerous situations at home or because of extreme poverty.  Some will have sex in order to get food and shelter.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Unprotected sex with casual partners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Sex under the influence of drugs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Exposure to sexually transmitted infections or HIV</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Sex trafficking</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tabLst>
                <a:tab pos="914400" algn="l"/>
              </a:tabLst>
            </a:pPr>
            <a:r>
              <a:rPr lang="en-US" sz="1200" dirty="0" smtClean="0">
                <a:latin typeface="Cambria"/>
                <a:ea typeface="ＭＳ 明朝"/>
                <a:cs typeface="Times New Roman"/>
              </a:rPr>
              <a:t>While many systems are doing better at understanding that youth who are trafficked are really victims and not offenders, some youth may still be arrested for prostitution, or may have been trafficked before being arrested for their latest offense.</a:t>
            </a:r>
          </a:p>
          <a:p>
            <a:pPr marL="342900" marR="0" lvl="0" indent="-342900">
              <a:spcBef>
                <a:spcPts val="0"/>
              </a:spcBef>
              <a:spcAft>
                <a:spcPts val="0"/>
              </a:spcAft>
              <a:buFont typeface="Symbol"/>
              <a:buChar char=""/>
            </a:pPr>
            <a:r>
              <a:rPr lang="en-US" sz="1200" b="1" dirty="0" smtClean="0">
                <a:latin typeface="Cambria"/>
                <a:ea typeface="ＭＳ 明朝"/>
                <a:cs typeface="Times New Roman"/>
              </a:rPr>
              <a:t>Other abuse and trauma</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This manual uses the terms “victim” and also “survivor” to refer to youth who have experienced sexual abuse and/or harassment.  Some individuals prefer to use the term “survivor” because it emphasizes the resilience and strength of people who have experienced abuse.  In many settings, including throughout the PREA standards, the term “victim” is still widely used, and not everyone will understand the term “survivor.”  You may wish to choose one word or the other, and explain why you are making the choice when teaching the information found in this training program, or you may wish to explain both terms so that participants understand the reasons for using them.</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45</a:t>
            </a:fld>
            <a:endParaRPr lang="en-US"/>
          </a:p>
        </p:txBody>
      </p:sp>
    </p:spTree>
    <p:extLst>
      <p:ext uri="{BB962C8B-B14F-4D97-AF65-F5344CB8AC3E}">
        <p14:creationId xmlns:p14="http://schemas.microsoft.com/office/powerpoint/2010/main" val="17782347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What behaviors have you seen in youth at the facility that may have been caused by previous sexually abuse?</a:t>
            </a:r>
          </a:p>
          <a:p>
            <a:r>
              <a:rPr lang="en-US" dirty="0" smtClean="0"/>
              <a:t>Record answers on chart paper.  Add some from this list after the group has shared its observations.</a:t>
            </a:r>
          </a:p>
          <a:p>
            <a:r>
              <a:rPr lang="en-US" dirty="0" smtClean="0"/>
              <a:t>Youth may experience any of these alone or in combination or none at all.  They might manifest themselves in a range of behavior, including:</a:t>
            </a:r>
          </a:p>
          <a:p>
            <a:r>
              <a:rPr lang="en-US" dirty="0" smtClean="0"/>
              <a:t> </a:t>
            </a:r>
          </a:p>
          <a:p>
            <a:r>
              <a:rPr lang="en-US" dirty="0" smtClean="0"/>
              <a:t>Fear of and/or anger toward men or women  – tied to sex of the person who abused the juvenile – may act out around people of that sex</a:t>
            </a:r>
          </a:p>
          <a:p>
            <a:r>
              <a:rPr lang="en-US" dirty="0" smtClean="0"/>
              <a:t>Tells you that “he or she reminds me of my abuser” or “you remind me of my abuser” </a:t>
            </a:r>
          </a:p>
          <a:p>
            <a:r>
              <a:rPr lang="en-US" dirty="0" smtClean="0"/>
              <a:t>Disruptive behavior before or at bedtime</a:t>
            </a:r>
          </a:p>
          <a:p>
            <a:r>
              <a:rPr lang="en-US" dirty="0" smtClean="0"/>
              <a:t>Fear of going to sleep </a:t>
            </a:r>
          </a:p>
          <a:p>
            <a:r>
              <a:rPr lang="en-US" dirty="0" smtClean="0"/>
              <a:t>Nightmares/night terrors </a:t>
            </a:r>
          </a:p>
          <a:p>
            <a:r>
              <a:rPr lang="en-US" dirty="0" smtClean="0"/>
              <a:t>Poor personal hygiene </a:t>
            </a:r>
          </a:p>
          <a:p>
            <a:r>
              <a:rPr lang="en-US" dirty="0" smtClean="0"/>
              <a:t>Extremely timid </a:t>
            </a:r>
          </a:p>
          <a:p>
            <a:r>
              <a:rPr lang="en-US" dirty="0" smtClean="0"/>
              <a:t>Bed wetting </a:t>
            </a:r>
          </a:p>
          <a:p>
            <a:r>
              <a:rPr lang="en-US" dirty="0" smtClean="0"/>
              <a:t>Sexually provocative behavior </a:t>
            </a:r>
          </a:p>
          <a:p>
            <a:r>
              <a:rPr lang="en-US" dirty="0" smtClean="0"/>
              <a:t>Cutting/self mutilation </a:t>
            </a:r>
          </a:p>
          <a:p>
            <a:r>
              <a:rPr lang="en-US" dirty="0" smtClean="0"/>
              <a:t>Flashbacks </a:t>
            </a:r>
          </a:p>
          <a:p>
            <a:r>
              <a:rPr lang="en-US" dirty="0" smtClean="0"/>
              <a:t>Dissociation (“checking out” of their body) </a:t>
            </a:r>
          </a:p>
          <a:p>
            <a:r>
              <a:rPr lang="en-US" dirty="0" smtClean="0"/>
              <a:t>Concern for safety of self and/or the safety of siblings/other relatives at home </a:t>
            </a:r>
          </a:p>
          <a:p>
            <a:r>
              <a:rPr lang="en-US" dirty="0" smtClean="0"/>
              <a:t>Fear of certain family members visiting ~ they act out before the visit so they don’t have to see the person or they act out after a visit </a:t>
            </a:r>
          </a:p>
          <a:p>
            <a:r>
              <a:rPr lang="en-US" dirty="0" smtClean="0"/>
              <a:t>Wearing lots of big, baggy clothes no matter what the temperature (primarily seen in girls) </a:t>
            </a:r>
          </a:p>
          <a:p>
            <a:r>
              <a:rPr lang="en-US" dirty="0" smtClean="0"/>
              <a:t>Overeats to maintain being overweight for “self protection” (primarily seen in girls) </a:t>
            </a:r>
          </a:p>
          <a:p>
            <a:r>
              <a:rPr lang="en-US" dirty="0" smtClean="0"/>
              <a:t>Lacks boundaries with others </a:t>
            </a:r>
          </a:p>
          <a:p>
            <a:r>
              <a:rPr lang="en-US" dirty="0" err="1" smtClean="0"/>
              <a:t>Hypervigilant</a:t>
            </a:r>
            <a:r>
              <a:rPr lang="en-US" dirty="0" smtClean="0"/>
              <a:t> behavior </a:t>
            </a:r>
          </a:p>
          <a:p>
            <a:r>
              <a:rPr lang="en-US" dirty="0" smtClean="0"/>
              <a:t>Lots of medical complaints </a:t>
            </a:r>
          </a:p>
          <a:p>
            <a:r>
              <a:rPr lang="en-US" dirty="0" smtClean="0"/>
              <a:t>Not wanting to be touched or having people come too close </a:t>
            </a:r>
          </a:p>
          <a:p>
            <a:r>
              <a:rPr lang="en-US" dirty="0" smtClean="0"/>
              <a:t>Major power struggles </a:t>
            </a:r>
          </a:p>
          <a:p>
            <a:r>
              <a:rPr lang="en-US" dirty="0" smtClean="0"/>
              <a:t>Will “set up” restraint situations </a:t>
            </a:r>
          </a:p>
          <a:p>
            <a:r>
              <a:rPr lang="en-US" dirty="0" smtClean="0"/>
              <a:t>Will go “ballistic” in a restraint situation </a:t>
            </a:r>
          </a:p>
          <a:p>
            <a:r>
              <a:rPr lang="en-US" dirty="0" smtClean="0"/>
              <a:t>Shuts down or starts to act out when subject of abuse comes up, or is seen on TV/movie/ video </a:t>
            </a:r>
          </a:p>
          <a:p>
            <a:r>
              <a:rPr lang="en-US" dirty="0" smtClean="0"/>
              <a:t>Fear of dressing/undressing in front of others </a:t>
            </a:r>
          </a:p>
          <a:p>
            <a:r>
              <a:rPr lang="en-US" dirty="0" smtClean="0"/>
              <a:t>Extreme fear of medical procedures; for girls, particularly gynecological exams/treatments; for boys, particularly genital exams / treatments</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46</a:t>
            </a:fld>
            <a:endParaRPr lang="en-US"/>
          </a:p>
        </p:txBody>
      </p:sp>
    </p:spTree>
    <p:extLst>
      <p:ext uri="{BB962C8B-B14F-4D97-AF65-F5344CB8AC3E}">
        <p14:creationId xmlns:p14="http://schemas.microsoft.com/office/powerpoint/2010/main" val="7154006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lvl="0"/>
            <a:r>
              <a:rPr lang="en-US" sz="1200" b="1" dirty="0" smtClean="0">
                <a:latin typeface="Cambria"/>
                <a:ea typeface="ＭＳ 明朝"/>
                <a:cs typeface="Times New Roman"/>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Consequences of Sexual Abuse</a:t>
            </a: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Anxiety</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Anxiety is an emotion that includes feelings of tension, worried thoughts and physical changes like increased blood pressure.</a:t>
            </a:r>
          </a:p>
          <a:p>
            <a:pPr marL="342900" marR="0" lvl="0" indent="-342900">
              <a:spcBef>
                <a:spcPts val="0"/>
              </a:spcBef>
              <a:spcAft>
                <a:spcPts val="0"/>
              </a:spcAft>
              <a:buFont typeface="Symbol"/>
              <a:buChar char=""/>
            </a:pPr>
            <a:r>
              <a:rPr lang="en-US" sz="1200" b="1" dirty="0" smtClean="0">
                <a:latin typeface="Cambria"/>
                <a:ea typeface="ＭＳ 明朝"/>
                <a:cs typeface="Times New Roman"/>
              </a:rPr>
              <a:t>Depression</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Suicidal feelings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Desire to self-harm</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Post-Traumatic Stress Disorder (PTSD) </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solidFill>
                  <a:srgbClr val="000000"/>
                </a:solidFill>
                <a:latin typeface="Cambria"/>
                <a:ea typeface="ＭＳ 明朝"/>
                <a:cs typeface="Times New Roman"/>
              </a:rPr>
              <a:t>When in danger, it’s natural to feel afraid. This fear triggers many split-second changes in the body to prepare to defend against the danger or to avoid it. This “fight-or-flight” response is a healthy reaction meant to protect a person from harm. But for people with post-traumatic stress disorder (PTSD), this reaction is changed or damaged. People who have PTSD may feel stressed or frightened even when they’re no longer in danger.</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solidFill>
                  <a:srgbClr val="000000"/>
                </a:solidFill>
                <a:latin typeface="Cambria"/>
                <a:ea typeface="ＭＳ 明朝"/>
                <a:cs typeface="Times New Roman"/>
              </a:rPr>
              <a:t>PTSD develops after a terrifying experience that involved physical harm or the threat of physical harm. The person who develops PTSD may have been the one who was harmed, the harm may have happened to a loved one, or the person may have witnessed a harmful event that happened to loved ones or a stranger.</a:t>
            </a:r>
          </a:p>
          <a:p>
            <a:pPr marL="342900" marR="0" lvl="0" indent="-342900">
              <a:spcBef>
                <a:spcPts val="0"/>
              </a:spcBef>
              <a:spcAft>
                <a:spcPts val="0"/>
              </a:spcAft>
              <a:buFont typeface="Symbol"/>
              <a:buChar char=""/>
            </a:pPr>
            <a:r>
              <a:rPr lang="en-US" sz="1200" b="1" dirty="0" smtClean="0">
                <a:latin typeface="Cambria"/>
                <a:ea typeface="ＭＳ 明朝"/>
                <a:cs typeface="Times New Roman"/>
              </a:rPr>
              <a:t>Dissociative disorders</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solidFill>
                  <a:srgbClr val="000000"/>
                </a:solidFill>
                <a:latin typeface="Cambria"/>
                <a:ea typeface="ＭＳ 明朝"/>
                <a:cs typeface="Times New Roman"/>
              </a:rPr>
              <a:t>Dissociative disorders are disruption in a person’s normal functioning of consciousness, identity, memory, or understanding of the world around her / him.</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Exacerbation of preexisting psychiatric disorders</a:t>
            </a:r>
            <a:endParaRPr lang="en-US" sz="1200" b="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Rape Trauma Syndrome</a:t>
            </a:r>
            <a:endParaRPr lang="en-US" sz="1200" dirty="0" smtClean="0">
              <a:latin typeface="Cambria"/>
              <a:ea typeface="ＭＳ 明朝"/>
              <a:cs typeface="Times New Roman"/>
            </a:endParaRPr>
          </a:p>
          <a:p>
            <a:pPr marL="800100" marR="0" lvl="1" indent="-342900">
              <a:spcBef>
                <a:spcPts val="0"/>
              </a:spcBef>
              <a:spcAft>
                <a:spcPts val="0"/>
              </a:spcAft>
              <a:buFont typeface="Courier New"/>
              <a:buChar char="o"/>
            </a:pPr>
            <a:r>
              <a:rPr lang="en-US" sz="1200" b="0" dirty="0" smtClean="0">
                <a:latin typeface="Cambria"/>
                <a:ea typeface="ＭＳ 明朝"/>
                <a:cs typeface="Times New Roman"/>
              </a:rPr>
              <a:t>The feelings, thoughts, reactions or symptoms that frequently occur after sexual trauma</a:t>
            </a:r>
          </a:p>
          <a:p>
            <a:pPr marL="800100" marR="0" lvl="1" indent="-342900">
              <a:spcBef>
                <a:spcPts val="0"/>
              </a:spcBef>
              <a:spcAft>
                <a:spcPts val="0"/>
              </a:spcAft>
              <a:buFont typeface="Courier New"/>
              <a:buChar char="o"/>
            </a:pPr>
            <a:r>
              <a:rPr lang="en-US" sz="1200" b="0" u="sng" dirty="0" smtClean="0">
                <a:latin typeface="Cambria"/>
                <a:ea typeface="ＭＳ 明朝"/>
                <a:cs typeface="Times New Roman"/>
              </a:rPr>
              <a:t>Normal reaction</a:t>
            </a:r>
            <a:r>
              <a:rPr lang="en-US" sz="1200" b="0" dirty="0" smtClean="0">
                <a:latin typeface="Cambria"/>
                <a:ea typeface="ＭＳ 明朝"/>
                <a:cs typeface="Times New Roman"/>
              </a:rPr>
              <a:t> to an abnormal level of stress</a:t>
            </a:r>
          </a:p>
          <a:p>
            <a:pPr marL="1200150" marR="0" lvl="2" indent="-285750">
              <a:spcBef>
                <a:spcPts val="0"/>
              </a:spcBef>
              <a:spcAft>
                <a:spcPts val="0"/>
              </a:spcAft>
              <a:buFont typeface="Symbol"/>
              <a:buChar char=""/>
            </a:pPr>
            <a:r>
              <a:rPr lang="en-US" sz="1200" b="0" dirty="0" smtClean="0">
                <a:latin typeface="Cambria"/>
                <a:ea typeface="ＭＳ 明朝"/>
                <a:cs typeface="Times New Roman"/>
              </a:rPr>
              <a:t>Symptoms may include </a:t>
            </a:r>
            <a:r>
              <a:rPr lang="en-US" sz="1200" b="0" dirty="0" err="1" smtClean="0">
                <a:latin typeface="Cambria"/>
                <a:ea typeface="ＭＳ 明朝"/>
                <a:cs typeface="Times New Roman"/>
              </a:rPr>
              <a:t>hypervigilance</a:t>
            </a:r>
            <a:r>
              <a:rPr lang="en-US" sz="1200" b="0" dirty="0" smtClean="0">
                <a:latin typeface="Cambria"/>
                <a:ea typeface="ＭＳ 明朝"/>
                <a:cs typeface="Times New Roman"/>
              </a:rPr>
              <a:t>, nightmares, anxiety, insomnia, etc.</a:t>
            </a:r>
          </a:p>
          <a:p>
            <a:pPr marL="1143000" marR="0" lvl="2" indent="-228600">
              <a:spcBef>
                <a:spcPts val="0"/>
              </a:spcBef>
              <a:spcAft>
                <a:spcPts val="0"/>
              </a:spcAft>
              <a:buFont typeface="Wingdings"/>
              <a:buChar char=""/>
            </a:pPr>
            <a:r>
              <a:rPr lang="en-US" sz="1200" b="0" dirty="0" err="1" smtClean="0">
                <a:latin typeface="Cambria"/>
                <a:ea typeface="ＭＳ 明朝"/>
                <a:cs typeface="Times New Roman"/>
              </a:rPr>
              <a:t>Hypervigilance</a:t>
            </a:r>
            <a:r>
              <a:rPr lang="en-US" sz="1200" b="0" dirty="0" smtClean="0">
                <a:latin typeface="Cambria"/>
                <a:ea typeface="ＭＳ 明朝"/>
                <a:cs typeface="Times New Roman"/>
              </a:rPr>
              <a:t> means having a heightened awareness of your surroundings and being constantly tense and on guard.  </a:t>
            </a:r>
          </a:p>
          <a:p>
            <a:pPr marL="1200150" marR="0" lvl="2" indent="-285750">
              <a:spcBef>
                <a:spcPts val="0"/>
              </a:spcBef>
              <a:spcAft>
                <a:spcPts val="0"/>
              </a:spcAft>
              <a:buFont typeface="Symbol"/>
              <a:buChar char=""/>
            </a:pPr>
            <a:r>
              <a:rPr lang="en-US" sz="1200" b="0" dirty="0" smtClean="0">
                <a:latin typeface="Cambria"/>
                <a:ea typeface="ＭＳ 明朝"/>
                <a:cs typeface="Times New Roman"/>
              </a:rPr>
              <a:t>Can involve the reactivation of crisis when current life situations trigger some aspect of the initial trauma</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This is important for our work because when a young person in our care was previously raped she might be triggered by having people watch her while she’s undressed or if she is restrained, or in other situations that may bring back memories.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Demonstrate sexualized behavior</a:t>
            </a:r>
            <a:endParaRPr lang="en-US" sz="1200" dirty="0" smtClean="0">
              <a:latin typeface="Cambria"/>
              <a:ea typeface="ＭＳ 明朝"/>
              <a:cs typeface="Times New Roman"/>
            </a:endParaRPr>
          </a:p>
          <a:p>
            <a:pPr marL="800100" marR="0" lvl="1" indent="-342900">
              <a:spcBef>
                <a:spcPts val="0"/>
              </a:spcBef>
              <a:spcAft>
                <a:spcPts val="0"/>
              </a:spcAft>
              <a:buFont typeface="Symbol"/>
              <a:buChar char=""/>
            </a:pPr>
            <a:r>
              <a:rPr lang="en-US" sz="1200" dirty="0" smtClean="0">
                <a:latin typeface="Cambria"/>
                <a:ea typeface="ＭＳ 明朝"/>
                <a:cs typeface="Times New Roman"/>
              </a:rPr>
              <a:t>A survivor’s response and ability to heal are influenced by a range of factors, including:</a:t>
            </a:r>
          </a:p>
          <a:p>
            <a:pPr marL="800100" marR="0" lvl="1" indent="-342900">
              <a:spcBef>
                <a:spcPts val="0"/>
              </a:spcBef>
              <a:spcAft>
                <a:spcPts val="0"/>
              </a:spcAft>
              <a:buFont typeface="Wingdings"/>
              <a:buChar char=""/>
            </a:pPr>
            <a:r>
              <a:rPr lang="en-US" sz="1200" dirty="0" smtClean="0">
                <a:latin typeface="Cambria"/>
                <a:ea typeface="ＭＳ 明朝"/>
                <a:cs typeface="Times New Roman"/>
              </a:rPr>
              <a:t>The child and family’s emotional stability before the incident(s). </a:t>
            </a:r>
          </a:p>
          <a:p>
            <a:pPr marL="800100" marR="0" lvl="1" indent="-342900">
              <a:spcBef>
                <a:spcPts val="0"/>
              </a:spcBef>
              <a:spcAft>
                <a:spcPts val="0"/>
              </a:spcAft>
              <a:buFont typeface="Wingdings"/>
              <a:buChar char=""/>
            </a:pPr>
            <a:r>
              <a:rPr lang="en-US" sz="1200" dirty="0" smtClean="0">
                <a:latin typeface="Cambria"/>
                <a:ea typeface="ＭＳ 明朝"/>
                <a:cs typeface="Times New Roman"/>
              </a:rPr>
              <a:t>Intensity, duration, frequency, and the nature of the abuse, number of incidents.</a:t>
            </a:r>
          </a:p>
          <a:p>
            <a:pPr marL="800100" marR="0" lvl="1" indent="-342900">
              <a:spcBef>
                <a:spcPts val="0"/>
              </a:spcBef>
              <a:spcAft>
                <a:spcPts val="0"/>
              </a:spcAft>
              <a:buFont typeface="Wingdings"/>
              <a:buChar char=""/>
            </a:pPr>
            <a:r>
              <a:rPr lang="en-US" sz="1200" dirty="0" smtClean="0">
                <a:latin typeface="Cambria"/>
                <a:ea typeface="ＭＳ 明朝"/>
                <a:cs typeface="Times New Roman"/>
              </a:rPr>
              <a:t>The youth’s age and developmental stage at the time of the abuse. </a:t>
            </a:r>
          </a:p>
          <a:p>
            <a:pPr marL="800100" marR="0" lvl="1" indent="-342900">
              <a:spcBef>
                <a:spcPts val="0"/>
              </a:spcBef>
              <a:spcAft>
                <a:spcPts val="0"/>
              </a:spcAft>
              <a:buFont typeface="Wingdings"/>
              <a:buChar char=""/>
            </a:pPr>
            <a:r>
              <a:rPr lang="en-US" sz="1200" dirty="0" smtClean="0">
                <a:latin typeface="Cambria"/>
                <a:ea typeface="ＭＳ 明朝"/>
                <a:cs typeface="Times New Roman"/>
              </a:rPr>
              <a:t>Closeness and type of relationship between the abuser and the child. </a:t>
            </a:r>
          </a:p>
          <a:p>
            <a:pPr marL="800100" marR="0" lvl="1" indent="-342900">
              <a:spcBef>
                <a:spcPts val="0"/>
              </a:spcBef>
              <a:spcAft>
                <a:spcPts val="0"/>
              </a:spcAft>
              <a:buFont typeface="Wingdings"/>
              <a:buChar char=""/>
            </a:pPr>
            <a:r>
              <a:rPr lang="en-US" sz="1200" dirty="0" smtClean="0">
                <a:latin typeface="Cambria"/>
                <a:ea typeface="ＭＳ 明朝"/>
                <a:cs typeface="Times New Roman"/>
              </a:rPr>
              <a:t>Reactions of family members, friends and the community to the disclosure of the abuse.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47</a:t>
            </a:fld>
            <a:endParaRPr lang="en-US"/>
          </a:p>
        </p:txBody>
      </p:sp>
    </p:spTree>
    <p:extLst>
      <p:ext uri="{BB962C8B-B14F-4D97-AF65-F5344CB8AC3E}">
        <p14:creationId xmlns:p14="http://schemas.microsoft.com/office/powerpoint/2010/main" val="854992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Impact of Sexual Abuse on Youth</a:t>
            </a:r>
            <a:endParaRPr lang="en-US" sz="1200" kern="1200" dirty="0" smtClean="0">
              <a:solidFill>
                <a:srgbClr val="FFFF00"/>
              </a:solidFill>
              <a:latin typeface="Arial" charset="0"/>
              <a:ea typeface="MS PGothic" pitchFamily="34" charset="-128"/>
              <a:cs typeface="ＭＳ Ｐゴシック" charset="0"/>
            </a:endParaRPr>
          </a:p>
          <a:p>
            <a:pPr lvl="0"/>
            <a:r>
              <a:rPr lang="en-US" sz="1200" b="1" kern="1200" dirty="0" smtClean="0">
                <a:solidFill>
                  <a:srgbClr val="FFFF00"/>
                </a:solidFill>
                <a:latin typeface="Arial" charset="0"/>
                <a:ea typeface="MS PGothic" pitchFamily="34" charset="-128"/>
                <a:cs typeface="ＭＳ Ｐゴシック" charset="0"/>
              </a:rPr>
              <a:t>A youth who has been sexually abused may:</a:t>
            </a:r>
            <a:endParaRPr lang="en-US" sz="1200" kern="1200" dirty="0" smtClean="0">
              <a:solidFill>
                <a:srgbClr val="FFFF00"/>
              </a:solidFill>
              <a:latin typeface="Arial" charset="0"/>
              <a:ea typeface="MS PGothic" pitchFamily="34" charset="-128"/>
              <a:cs typeface="ＭＳ Ｐゴシック" charset="0"/>
            </a:endParaRPr>
          </a:p>
          <a:p>
            <a:pPr lvl="1"/>
            <a:r>
              <a:rPr lang="en-US" sz="1200" b="1" kern="1200" dirty="0" smtClean="0">
                <a:solidFill>
                  <a:srgbClr val="FFFF00"/>
                </a:solidFill>
                <a:latin typeface="Arial" charset="0"/>
                <a:ea typeface="MS PGothic" pitchFamily="34" charset="-128"/>
                <a:cs typeface="+mn-cs"/>
              </a:rPr>
              <a:t>Experience fear, shame, anger, and/or denial of the incident</a:t>
            </a:r>
            <a:r>
              <a:rPr lang="en-US" sz="1200" kern="1200" dirty="0" smtClean="0">
                <a:solidFill>
                  <a:srgbClr val="FFFF00"/>
                </a:solidFill>
                <a:latin typeface="Arial" charset="0"/>
                <a:ea typeface="MS PGothic" pitchFamily="34" charset="-128"/>
                <a:cs typeface="+mn-cs"/>
              </a:rPr>
              <a:t>	</a:t>
            </a:r>
          </a:p>
          <a:p>
            <a:pPr lvl="2"/>
            <a:r>
              <a:rPr lang="en-US" sz="1200" kern="1200" dirty="0" smtClean="0">
                <a:solidFill>
                  <a:srgbClr val="FFFF00"/>
                </a:solidFill>
                <a:latin typeface="Arial" charset="0"/>
                <a:ea typeface="MS PGothic" pitchFamily="34" charset="-128"/>
                <a:cs typeface="+mn-cs"/>
              </a:rPr>
              <a:t>In our work with kids, we might just see that the youth is angry or afraid without knowing what the reasons are.</a:t>
            </a:r>
          </a:p>
          <a:p>
            <a:pPr lvl="1"/>
            <a:r>
              <a:rPr lang="en-US" sz="1200" b="1" kern="1200" dirty="0" smtClean="0">
                <a:solidFill>
                  <a:srgbClr val="FFFF00"/>
                </a:solidFill>
                <a:latin typeface="Arial" charset="0"/>
                <a:ea typeface="MS PGothic" pitchFamily="34" charset="-128"/>
                <a:cs typeface="+mn-cs"/>
              </a:rPr>
              <a:t>Have the urge to retaliate</a:t>
            </a:r>
            <a:endParaRPr lang="en-US" sz="1200" kern="1200" dirty="0" smtClean="0">
              <a:solidFill>
                <a:srgbClr val="FFFF00"/>
              </a:solidFill>
              <a:latin typeface="Arial" charset="0"/>
              <a:ea typeface="MS PGothic" pitchFamily="34" charset="-128"/>
              <a:cs typeface="+mn-cs"/>
            </a:endParaRPr>
          </a:p>
          <a:p>
            <a:pPr lvl="2"/>
            <a:r>
              <a:rPr lang="en-US" sz="1200" kern="1200" dirty="0" smtClean="0">
                <a:solidFill>
                  <a:srgbClr val="FFFF00"/>
                </a:solidFill>
                <a:latin typeface="Arial" charset="0"/>
                <a:ea typeface="MS PGothic" pitchFamily="34" charset="-128"/>
                <a:cs typeface="+mn-cs"/>
              </a:rPr>
              <a:t>A youth might lash out at a perpetrator or at others</a:t>
            </a:r>
          </a:p>
          <a:p>
            <a:pPr lvl="1"/>
            <a:r>
              <a:rPr lang="en-US" sz="1200" b="1" kern="1200" dirty="0" smtClean="0">
                <a:solidFill>
                  <a:srgbClr val="FFFF00"/>
                </a:solidFill>
                <a:latin typeface="Arial" charset="0"/>
                <a:ea typeface="MS PGothic" pitchFamily="34" charset="-128"/>
                <a:cs typeface="+mn-cs"/>
              </a:rPr>
              <a:t>Experience withdrawal and isolation</a:t>
            </a:r>
            <a:endParaRPr lang="en-US" sz="1200" kern="1200" dirty="0" smtClean="0">
              <a:solidFill>
                <a:srgbClr val="FFFF00"/>
              </a:solidFill>
              <a:latin typeface="Arial" charset="0"/>
              <a:ea typeface="MS PGothic" pitchFamily="34" charset="-128"/>
              <a:cs typeface="+mn-cs"/>
            </a:endParaRPr>
          </a:p>
          <a:p>
            <a:pPr lvl="2"/>
            <a:r>
              <a:rPr lang="en-US" sz="1200" kern="1200" dirty="0" smtClean="0">
                <a:solidFill>
                  <a:srgbClr val="FFFF00"/>
                </a:solidFill>
                <a:latin typeface="Arial" charset="0"/>
                <a:ea typeface="MS PGothic" pitchFamily="34" charset="-128"/>
                <a:cs typeface="+mn-cs"/>
              </a:rPr>
              <a:t>Some avoid trusting people or refuse to bathe so that people won’t get close to them</a:t>
            </a:r>
          </a:p>
          <a:p>
            <a:pPr lvl="1"/>
            <a:r>
              <a:rPr lang="en-US" sz="1200" b="1" kern="1200" dirty="0" smtClean="0">
                <a:solidFill>
                  <a:srgbClr val="FFFF00"/>
                </a:solidFill>
                <a:latin typeface="Arial" charset="0"/>
                <a:ea typeface="MS PGothic" pitchFamily="34" charset="-128"/>
                <a:cs typeface="+mn-cs"/>
              </a:rPr>
              <a:t>Experience changes in understanding of sex and sexuality</a:t>
            </a:r>
            <a:endParaRPr lang="en-US" sz="1200" kern="1200" dirty="0" smtClean="0">
              <a:solidFill>
                <a:srgbClr val="FFFF00"/>
              </a:solidFill>
              <a:latin typeface="Arial" charset="0"/>
              <a:ea typeface="MS PGothic" pitchFamily="34" charset="-128"/>
              <a:cs typeface="+mn-cs"/>
            </a:endParaRPr>
          </a:p>
          <a:p>
            <a:pPr lvl="2"/>
            <a:r>
              <a:rPr lang="en-US" sz="1200" kern="1200" dirty="0" smtClean="0">
                <a:solidFill>
                  <a:srgbClr val="FFFF00"/>
                </a:solidFill>
                <a:latin typeface="Arial" charset="0"/>
                <a:ea typeface="MS PGothic" pitchFamily="34" charset="-128"/>
                <a:cs typeface="+mn-cs"/>
              </a:rPr>
              <a:t>Youth who have experienced abuse may not understand appropriate and healthy boundaries such as when flirting is and isn’t ok, and who it is appropriate to have a relationship with. They may not know the difference between abuse and healthy sex, may not find sex pleasurable, or might become much more sexually active.</a:t>
            </a:r>
          </a:p>
          <a:p>
            <a:pPr lvl="2"/>
            <a:endParaRPr lang="en-US" sz="1200" kern="1200" dirty="0" smtClean="0">
              <a:solidFill>
                <a:srgbClr val="FFFF00"/>
              </a:solidFill>
              <a:latin typeface="Arial" charset="0"/>
              <a:ea typeface="MS PGothic" pitchFamily="34" charset="-128"/>
              <a:cs typeface="+mn-cs"/>
            </a:endParaRPr>
          </a:p>
          <a:p>
            <a:pPr lvl="2"/>
            <a:r>
              <a:rPr lang="en-US" sz="2400" kern="1200" dirty="0" smtClean="0">
                <a:solidFill>
                  <a:srgbClr val="FFFF00"/>
                </a:solidFill>
                <a:latin typeface="Arial" charset="0"/>
                <a:ea typeface="MS PGothic" pitchFamily="34" charset="-128"/>
                <a:cs typeface="+mn-cs"/>
              </a:rPr>
              <a:t>Note</a:t>
            </a:r>
            <a:r>
              <a:rPr lang="en-US" sz="2400" kern="1200" baseline="0" dirty="0" smtClean="0">
                <a:solidFill>
                  <a:srgbClr val="FFFF00"/>
                </a:solidFill>
                <a:latin typeface="Arial" charset="0"/>
                <a:ea typeface="MS PGothic" pitchFamily="34" charset="-128"/>
                <a:cs typeface="+mn-cs"/>
              </a:rPr>
              <a:t> to trainer:  If your staff is interested in more information about this topic beyond what is included in this training, you may wish to work with your local rape crisis center to incorporate additional information and insights that they can offer. </a:t>
            </a:r>
            <a:r>
              <a:rPr lang="en-US" sz="1200" kern="1200" dirty="0" smtClean="0">
                <a:solidFill>
                  <a:srgbClr val="FFFF00"/>
                </a:solidFill>
                <a:latin typeface="Arial" charset="0"/>
                <a:ea typeface="MS PGothic" pitchFamily="34" charset="-128"/>
                <a:cs typeface="ＭＳ Ｐゴシック" charset="0"/>
              </a:rPr>
              <a:t> </a:t>
            </a:r>
            <a:endParaRPr lang="en-US" sz="1200" kern="1200" dirty="0">
              <a:solidFill>
                <a:srgbClr val="FFFF00"/>
              </a:solidFill>
              <a:latin typeface="Arial" charset="0"/>
              <a:ea typeface="MS PGothic" pitchFamily="34" charset="-128"/>
              <a:cs typeface="ＭＳ Ｐゴシック" charset="0"/>
            </a:endParaRPr>
          </a:p>
        </p:txBody>
      </p:sp>
      <p:sp>
        <p:nvSpPr>
          <p:cNvPr id="128004" name="Slide Number Placeholder 3"/>
          <p:cNvSpPr>
            <a:spLocks noGrp="1"/>
          </p:cNvSpPr>
          <p:nvPr>
            <p:ph type="sldNum" sz="quarter" idx="5"/>
          </p:nvPr>
        </p:nvSpPr>
        <p:spPr>
          <a:noFill/>
        </p:spPr>
        <p:txBody>
          <a:bodyPr/>
          <a:lstStyle/>
          <a:p>
            <a:fld id="{E4C8219B-2679-4317-B7D2-7AFF0D4BE24D}" type="slidenum">
              <a:rPr lang="en-US" smtClean="0">
                <a:latin typeface="Arial" charset="0"/>
              </a:rPr>
              <a:pPr/>
              <a:t>48</a:t>
            </a:fld>
            <a:endParaRPr lang="en-US" smtClean="0">
              <a:latin typeface="Arial" charset="0"/>
            </a:endParaRPr>
          </a:p>
        </p:txBody>
      </p:sp>
    </p:spTree>
    <p:extLst>
      <p:ext uri="{BB962C8B-B14F-4D97-AF65-F5344CB8AC3E}">
        <p14:creationId xmlns:p14="http://schemas.microsoft.com/office/powerpoint/2010/main" val="40644346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lvl="0"/>
            <a:r>
              <a:rPr lang="en-US" sz="1200" dirty="0" smtClean="0">
                <a:latin typeface="Cambria"/>
                <a:ea typeface="ＭＳ 明朝"/>
                <a:cs typeface="Times New Roman"/>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A youth who has been sexually abused may:</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Question what it means to be a woman/man/</a:t>
            </a:r>
            <a:br>
              <a:rPr lang="en-US" sz="1200" b="1" dirty="0" smtClean="0">
                <a:latin typeface="Cambria"/>
                <a:ea typeface="ＭＳ 明朝"/>
                <a:cs typeface="Times New Roman"/>
              </a:rPr>
            </a:br>
            <a:r>
              <a:rPr lang="en-US" sz="1200" b="1" dirty="0" smtClean="0">
                <a:latin typeface="Cambria"/>
                <a:ea typeface="ＭＳ 明朝"/>
                <a:cs typeface="Times New Roman"/>
              </a:rPr>
              <a:t>LGBTQI person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Act out to gain mastery	</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Perhaps by assaulting someone else or by behaving poorly to control their environment and what is happening to them.</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Avoid sex and sexuality </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Someone who has experienced sexual assault may wish not to have sex at all.</a:t>
            </a:r>
          </a:p>
          <a:p>
            <a:pPr marL="342900" marR="0" lvl="0" indent="-342900">
              <a:spcBef>
                <a:spcPts val="0"/>
              </a:spcBef>
              <a:spcAft>
                <a:spcPts val="0"/>
              </a:spcAft>
              <a:buFont typeface="Symbol"/>
              <a:buChar char=""/>
            </a:pPr>
            <a:r>
              <a:rPr lang="en-US" sz="1200" i="1" dirty="0" smtClean="0">
                <a:latin typeface="Cambria"/>
                <a:ea typeface="ＭＳ 明朝"/>
                <a:cs typeface="Times New Roman"/>
              </a:rPr>
              <a:t>Some additional background information [Impact of Sexual Abuse (from Teen Sexual Behavior, Kaiser Foundation, 2002]</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30% of high school females and 9% of males reported a history of sexual abuse.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Abused males were 4 to 5 times as likely as non-abused males to report multiple partners, substance use at last sex, and involvement in a pregnancy.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Abused females were twice as likely as non-abused females to report early coitus, multiple partners, and a past pregnancy. </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p:txBody>
      </p:sp>
      <p:sp>
        <p:nvSpPr>
          <p:cNvPr id="128004" name="Slide Number Placeholder 3"/>
          <p:cNvSpPr>
            <a:spLocks noGrp="1"/>
          </p:cNvSpPr>
          <p:nvPr>
            <p:ph type="sldNum" sz="quarter" idx="5"/>
          </p:nvPr>
        </p:nvSpPr>
        <p:spPr>
          <a:noFill/>
        </p:spPr>
        <p:txBody>
          <a:bodyPr/>
          <a:lstStyle/>
          <a:p>
            <a:fld id="{E4C8219B-2679-4317-B7D2-7AFF0D4BE24D}" type="slidenum">
              <a:rPr lang="en-US" smtClean="0">
                <a:latin typeface="Arial" charset="0"/>
              </a:rPr>
              <a:pPr/>
              <a:t>49</a:t>
            </a:fld>
            <a:endParaRPr lang="en-US" smtClean="0">
              <a:latin typeface="Arial" charset="0"/>
            </a:endParaRPr>
          </a:p>
        </p:txBody>
      </p:sp>
    </p:spTree>
    <p:extLst>
      <p:ext uri="{BB962C8B-B14F-4D97-AF65-F5344CB8AC3E}">
        <p14:creationId xmlns:p14="http://schemas.microsoft.com/office/powerpoint/2010/main" val="35607371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We are going to talk about how the sexual abuse of kids in our detention center (either before they came or while they are here) could impact their experience in custody.  Even though these next slides are divided into things specific to boys and girls, you might see some of them in the other gender also.</a:t>
            </a:r>
          </a:p>
          <a:p>
            <a:pPr marL="342900" marR="0" lvl="0" indent="-342900">
              <a:spcBef>
                <a:spcPts val="0"/>
              </a:spcBef>
              <a:spcAft>
                <a:spcPts val="0"/>
              </a:spcAft>
              <a:buFont typeface="Symbol"/>
              <a:buChar char=""/>
            </a:pPr>
            <a:r>
              <a:rPr lang="en-US" sz="1200" b="1" dirty="0" smtClean="0">
                <a:latin typeface="Cambria"/>
                <a:ea typeface="ＭＳ 明朝"/>
                <a:cs typeface="Times New Roman"/>
              </a:rPr>
              <a:t>May not recognize sexual advances by females as “abusive”</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Remember what we learned in the first module, that 90% of staff sexual misconduct is female staff with male youth.  </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Brief discussion:  How do you think youth might think of sexual advances by adult staff?  </a:t>
            </a: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Answers may include that boys could see it as a badge of honor, a conquest, something not out of the ordinary if it was happening on the outside, too, an opportunity to gain some advantage or get some special privileges.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We count on adults to be the ones with good judgment, but sometimes this fails.  It’s why we work so hard at employee supervision and want to help employees if they are having problems outside of work, so that it doesn’t bleed into poor conduct at work.</a:t>
            </a:r>
          </a:p>
          <a:p>
            <a:pPr marL="342900" marR="0" lvl="0" indent="-342900">
              <a:spcBef>
                <a:spcPts val="0"/>
              </a:spcBef>
              <a:spcAft>
                <a:spcPts val="0"/>
              </a:spcAft>
              <a:buFont typeface="Symbol"/>
              <a:buChar char=""/>
            </a:pPr>
            <a:r>
              <a:rPr lang="en-US" sz="1200" b="1" dirty="0" smtClean="0">
                <a:latin typeface="Cambria"/>
                <a:ea typeface="ＭＳ 明朝"/>
                <a:cs typeface="Times New Roman"/>
              </a:rPr>
              <a:t>May imitate their aggressors or believe that the best defense is a good offense</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Are acutely aware of ‘code’ and ranking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kids understand where there are power differentials and how they or other people can take advantage of those differences.</a:t>
            </a:r>
          </a:p>
          <a:p>
            <a:pPr marL="0" marR="0">
              <a:spcBef>
                <a:spcPts val="0"/>
              </a:spcBef>
              <a:spcAft>
                <a:spcPts val="0"/>
              </a:spcAft>
            </a:pPr>
            <a:endParaRPr lang="en-US" sz="1200" dirty="0" smtClean="0">
              <a:latin typeface="Cambria"/>
              <a:ea typeface="ＭＳ 明朝"/>
              <a:cs typeface="Times New Roman"/>
            </a:endParaRPr>
          </a:p>
          <a:p>
            <a:pPr marL="342900" marR="0" lvl="0" indent="-342900" algn="l" defTabSz="914400" rtl="0" eaLnBrk="0" fontAlgn="base" latinLnBrk="0" hangingPunct="0">
              <a:lnSpc>
                <a:spcPct val="100000"/>
              </a:lnSpc>
              <a:spcBef>
                <a:spcPts val="0"/>
              </a:spcBef>
              <a:spcAft>
                <a:spcPts val="0"/>
              </a:spcAft>
              <a:buClrTx/>
              <a:buSzTx/>
              <a:buFont typeface="Symbol"/>
              <a:buChar char=""/>
              <a:tabLst/>
              <a:defRPr/>
            </a:pPr>
            <a:r>
              <a:rPr lang="en-US" sz="1200" b="1" dirty="0" smtClean="0">
                <a:latin typeface="Cambria"/>
                <a:ea typeface="ＭＳ 明朝"/>
                <a:cs typeface="Times New Roman"/>
              </a:rPr>
              <a:t>May have fears about their sexual identity and sexual orientation or worry that if they come forward they will be seen as homosexual (if male perpetrator)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Kids who were abused may be uncertain about what it means about their sexual orientation or gender identity.  For example, they may have become sexually aroused when it happened and wonder why, or wonder whether they were sending messages that made the abuser do what he</a:t>
            </a:r>
            <a:r>
              <a:rPr lang="en-US" sz="1200" baseline="0" dirty="0" smtClean="0">
                <a:latin typeface="Cambria"/>
                <a:ea typeface="ＭＳ 明朝"/>
                <a:cs typeface="Times New Roman"/>
              </a:rPr>
              <a:t> or she</a:t>
            </a:r>
            <a:r>
              <a:rPr lang="en-US" sz="1200" dirty="0" smtClean="0">
                <a:latin typeface="Cambria"/>
                <a:ea typeface="ＭＳ 明朝"/>
                <a:cs typeface="Times New Roman"/>
              </a:rPr>
              <a:t> did.</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These may explain why a lot of kids don’t report.  We have to create an atmosphere where they feel comfortable telling if something happens.  Showing acceptance, being respectful and keeping private information confidential to the extent it’s allowed are important to building trust so that kids feel comfortable reporting things that are so important.</a:t>
            </a:r>
          </a:p>
          <a:p>
            <a:pPr marL="342900" marR="0" lvl="0" indent="-342900">
              <a:spcBef>
                <a:spcPts val="0"/>
              </a:spcBef>
              <a:spcAft>
                <a:spcPts val="0"/>
              </a:spcAft>
              <a:buFont typeface="Symbol"/>
              <a:buChar char=""/>
            </a:pPr>
            <a:r>
              <a:rPr lang="en-US" sz="1200" b="1" dirty="0" smtClean="0">
                <a:latin typeface="Cambria"/>
                <a:ea typeface="ＭＳ 明朝"/>
                <a:cs typeface="Times New Roman"/>
              </a:rPr>
              <a:t>Avoid showing feelings to mask vulnerability</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You might find that some kids don’t show their emotions at all for this reason</a:t>
            </a:r>
          </a:p>
          <a:p>
            <a:pPr marL="457200" marR="0">
              <a:spcBef>
                <a:spcPts val="0"/>
              </a:spcBef>
              <a:spcAft>
                <a:spcPts val="0"/>
              </a:spcAft>
            </a:pPr>
            <a:r>
              <a:rPr lang="en-US" sz="1200" dirty="0" smtClean="0">
                <a:latin typeface="Cambria"/>
                <a:ea typeface="ＭＳ 明朝"/>
                <a:cs typeface="Times New Roman"/>
              </a:rPr>
              <a: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50</a:t>
            </a:fld>
            <a:endParaRPr lang="en-US"/>
          </a:p>
        </p:txBody>
      </p:sp>
    </p:spTree>
    <p:extLst>
      <p:ext uri="{BB962C8B-B14F-4D97-AF65-F5344CB8AC3E}">
        <p14:creationId xmlns:p14="http://schemas.microsoft.com/office/powerpoint/2010/main" val="15984702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At risk for unhealthy relationships with authority figures – may believe it isn’t safe to refuse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If they were in situations in the past where someone coerced them into having sex by using force or intimidation, they may also think that it isn’t safe to refuse a sexual advance by a staff member or other youth in the facility, especially if the person appears to have some power.</a:t>
            </a:r>
          </a:p>
          <a:p>
            <a:pPr marL="342900" marR="0" lvl="0" indent="-342900">
              <a:spcBef>
                <a:spcPts val="0"/>
              </a:spcBef>
              <a:spcAft>
                <a:spcPts val="0"/>
              </a:spcAft>
              <a:buFont typeface="Symbol"/>
              <a:buChar char=""/>
            </a:pPr>
            <a:r>
              <a:rPr lang="en-US" sz="1200" b="1" dirty="0" smtClean="0">
                <a:latin typeface="Cambria"/>
                <a:ea typeface="ＭＳ 明朝"/>
                <a:cs typeface="Times New Roman"/>
              </a:rPr>
              <a:t>May imitate their aggressors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Difficulty adjusting to coercive, invasive, restrictive environments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control and confinement may be especially frightening.</a:t>
            </a:r>
          </a:p>
          <a:p>
            <a:pPr marL="342900" marR="0" lvl="0" indent="-342900">
              <a:spcBef>
                <a:spcPts val="0"/>
              </a:spcBef>
              <a:spcAft>
                <a:spcPts val="0"/>
              </a:spcAft>
              <a:buFont typeface="Symbol"/>
              <a:buChar char=""/>
            </a:pPr>
            <a:r>
              <a:rPr lang="en-US" sz="1200" b="1" dirty="0" smtClean="0">
                <a:latin typeface="Cambria"/>
                <a:ea typeface="ＭＳ 明朝"/>
                <a:cs typeface="Times New Roman"/>
              </a:rPr>
              <a:t>Lack of privacy, room searches, bodily searches may</a:t>
            </a:r>
            <a:r>
              <a:rPr lang="en-US" sz="1200" b="1" baseline="0" dirty="0" smtClean="0">
                <a:latin typeface="Cambria"/>
                <a:ea typeface="ＭＳ 明朝"/>
                <a:cs typeface="Times New Roman"/>
              </a:rPr>
              <a:t> </a:t>
            </a:r>
            <a:r>
              <a:rPr lang="en-US" sz="1200" b="1" dirty="0" smtClean="0">
                <a:latin typeface="Cambria"/>
                <a:ea typeface="ＭＳ 明朝"/>
                <a:cs typeface="Times New Roman"/>
              </a:rPr>
              <a:t>be triggers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We may need to make adjustments in these practices when we are aware that they can be triggers.  For example, a girl who was frequently watched by an abuser while she was naked might find it hard to comply with a strip search.  We may need to find ways to modify our practices for her without compromising security.  This is why it is so helpful to have advice from mental health – we don’t need to know the details, just that something in a youth’s past means that we need to do things a little differently.  Then we can have a conversation about what might be appropriate while maintaining safety.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Concern with how reporting may interrupt relationships (including calls and visits)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Relationships are especially important to adolescent girls.  They may choose not to tell out of fear that they will lose privileges like visitation, so we need to be clear that this wouldn’t happen to them if they report.</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51</a:t>
            </a:fld>
            <a:endParaRPr lang="en-US"/>
          </a:p>
        </p:txBody>
      </p:sp>
    </p:spTree>
    <p:extLst>
      <p:ext uri="{BB962C8B-B14F-4D97-AF65-F5344CB8AC3E}">
        <p14:creationId xmlns:p14="http://schemas.microsoft.com/office/powerpoint/2010/main" val="1541935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marR="0" lvl="0" indent="-342900">
              <a:spcBef>
                <a:spcPts val="0"/>
              </a:spcBef>
              <a:spcAft>
                <a:spcPts val="0"/>
              </a:spcAft>
              <a:buFont typeface="Symbol"/>
              <a:buChar char=""/>
            </a:pPr>
            <a:r>
              <a:rPr lang="en-US" sz="1200" b="1" dirty="0" smtClean="0">
                <a:latin typeface="Cambria"/>
                <a:ea typeface="ＭＳ 明朝"/>
                <a:cs typeface="Times New Roman"/>
              </a:rPr>
              <a:t>Thanks to the PREA Resource Center and the Bureau of Justice Assistance at the U.S. Department of Justice for providing funding to support the development of this staff training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training was developed by the Center for Children’s Law and Policy, in collaboration with the New Mexico Association of Counties and officials in a number of jurisdictions, including Bernalillo County, Taos County, San Juan County, Chaves County, and Luna County.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Thank you to Just Detention International’s Survivor’s Council members for their willingness to allow their stories to be used for training purposes.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Just Detention International is an organization dedicated to ending sexual misconduct in custodial settings. Their website, for individuals who want more information, is justdetention.org. You will hear some stories from some of the survivors who are involved with JDI in the course of the training.  </a:t>
            </a:r>
          </a:p>
          <a:p>
            <a:pPr marL="0" marR="0">
              <a:spcBef>
                <a:spcPts val="0"/>
              </a:spcBef>
              <a:spcAft>
                <a:spcPts val="0"/>
              </a:spcAft>
            </a:pPr>
            <a:r>
              <a:rPr lang="en-US" sz="1200" dirty="0" smtClean="0">
                <a:latin typeface="Cambria"/>
                <a:ea typeface="ＭＳ 明朝"/>
                <a:cs typeface="Times New Roman"/>
              </a:rPr>
              <a:t/>
            </a:r>
            <a:br>
              <a:rPr lang="en-US" sz="1200" dirty="0" smtClean="0">
                <a:latin typeface="Cambria"/>
                <a:ea typeface="ＭＳ 明朝"/>
                <a:cs typeface="Times New Roman"/>
              </a:rPr>
            </a:br>
            <a:r>
              <a:rPr lang="en-US" sz="1400" b="1" dirty="0" smtClean="0">
                <a:solidFill>
                  <a:srgbClr val="5F497A"/>
                </a:solidFill>
                <a:latin typeface="Calibri"/>
                <a:ea typeface="ＭＳ ゴシック"/>
                <a:cs typeface="Times New Roman"/>
              </a:rPr>
              <a:t> </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a:t>
            </a:fld>
            <a:endParaRPr lang="en-US"/>
          </a:p>
        </p:txBody>
      </p:sp>
    </p:spTree>
    <p:extLst>
      <p:ext uri="{BB962C8B-B14F-4D97-AF65-F5344CB8AC3E}">
        <p14:creationId xmlns:p14="http://schemas.microsoft.com/office/powerpoint/2010/main" val="39273813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Recognize the state of youth’s sexual development and the experiences that youth in custody may have faced outside of the facility</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Serve as healthy, pro-social role models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Deal with your own issues and think about how you will be a strong model</a:t>
            </a:r>
          </a:p>
          <a:p>
            <a:pPr marL="342900" marR="0" lvl="0" indent="-342900">
              <a:spcBef>
                <a:spcPts val="0"/>
              </a:spcBef>
              <a:spcAft>
                <a:spcPts val="0"/>
              </a:spcAft>
              <a:buFont typeface="Symbol"/>
              <a:buChar char=""/>
            </a:pPr>
            <a:r>
              <a:rPr lang="en-US" sz="1200" b="1" dirty="0" smtClean="0">
                <a:latin typeface="Cambria"/>
                <a:ea typeface="ＭＳ 明朝"/>
                <a:cs typeface="Times New Roman"/>
              </a:rPr>
              <a:t>Use facility rules to keep youth safe and teach about boundaries and appropriate behavior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Interject when you hear kids using degrading language about others and help kids think about other ways of expressing themselves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Redirect a youth who is flirting with you or another youth</a:t>
            </a:r>
          </a:p>
          <a:p>
            <a:pPr marL="342900" marR="0" lvl="0" indent="-342900">
              <a:spcBef>
                <a:spcPts val="0"/>
              </a:spcBef>
              <a:spcAft>
                <a:spcPts val="0"/>
              </a:spcAft>
              <a:buFont typeface="Symbol"/>
              <a:buChar char=""/>
            </a:pPr>
            <a:r>
              <a:rPr lang="en-US" sz="1200" b="1" dirty="0" smtClean="0">
                <a:latin typeface="Cambria"/>
                <a:ea typeface="ＭＳ 明朝"/>
                <a:cs typeface="Times New Roman"/>
              </a:rPr>
              <a:t>Avoid overreacting to behavior that is normal adolescent behavior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We don’t let kids masturbate in public where people can see them because it is not acceptable behavior in public and because it is insulting to other people in their presence, but under the covers in private is different.  We don’t discipline kids for that because it is a normal part of adolescent sexual development.</a:t>
            </a:r>
          </a:p>
          <a:p>
            <a:pPr marL="342900" marR="0" lvl="0" indent="-342900">
              <a:spcBef>
                <a:spcPts val="0"/>
              </a:spcBef>
              <a:spcAft>
                <a:spcPts val="0"/>
              </a:spcAft>
              <a:buFont typeface="Symbol"/>
              <a:buChar char=""/>
            </a:pPr>
            <a:r>
              <a:rPr lang="en-US" sz="1200" b="1" dirty="0" smtClean="0">
                <a:latin typeface="Cambria"/>
                <a:ea typeface="ＭＳ 明朝"/>
                <a:cs typeface="Times New Roman"/>
              </a:rPr>
              <a:t>Reduce unnecessary </a:t>
            </a:r>
            <a:r>
              <a:rPr lang="en-US" sz="1200" b="1" dirty="0" err="1" smtClean="0">
                <a:latin typeface="Cambria"/>
                <a:ea typeface="ＭＳ 明朝"/>
                <a:cs typeface="Times New Roman"/>
              </a:rPr>
              <a:t>retraumatization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Adapt search and restraint methods where need identified by medical or mental health professionals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Avoid isolation</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Find ways to allow changing clothes and toileting in private while maintaining security</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Make sure kids know about mandatory reporting laws so they don’t think they are telling you something in confidence and then find out you have to tell</a:t>
            </a:r>
          </a:p>
          <a:p>
            <a:pPr marL="342900" marR="0" lvl="0" indent="-342900">
              <a:spcBef>
                <a:spcPts val="0"/>
              </a:spcBef>
              <a:spcAft>
                <a:spcPts val="0"/>
              </a:spcAft>
              <a:buFont typeface="Symbol"/>
              <a:buChar char=""/>
            </a:pPr>
            <a:r>
              <a:rPr lang="en-US" sz="1200" i="1" dirty="0" smtClean="0">
                <a:highlight>
                  <a:srgbClr val="FFFF00"/>
                </a:highlight>
                <a:latin typeface="Cambria"/>
                <a:ea typeface="ＭＳ 明朝"/>
                <a:cs typeface="Times New Roman"/>
              </a:rPr>
              <a:t>Add some ways in which your facility makes adaptations to avoid </a:t>
            </a:r>
            <a:r>
              <a:rPr lang="en-US" sz="1200" i="1" dirty="0" err="1" smtClean="0">
                <a:highlight>
                  <a:srgbClr val="FFFF00"/>
                </a:highlight>
                <a:latin typeface="Cambria"/>
                <a:ea typeface="ＭＳ 明朝"/>
                <a:cs typeface="Times New Roman"/>
              </a:rPr>
              <a:t>retraumatization</a:t>
            </a:r>
            <a:r>
              <a:rPr lang="en-US" sz="1200" i="1" dirty="0" smtClean="0">
                <a:highlight>
                  <a:srgbClr val="FFFF00"/>
                </a:highlight>
                <a:latin typeface="Cambria"/>
                <a:ea typeface="ＭＳ 明朝"/>
                <a:cs typeface="Times New Roman"/>
              </a:rPr>
              <a:t>.</a:t>
            </a:r>
            <a:endParaRPr lang="en-US" sz="1200" dirty="0" smtClean="0">
              <a:latin typeface="Cambria"/>
              <a:ea typeface="ＭＳ 明朝"/>
              <a:cs typeface="Times New Roman"/>
            </a:endParaRPr>
          </a:p>
          <a:p>
            <a:pPr marL="0" marR="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52</a:t>
            </a:fld>
            <a:endParaRPr lang="en-US"/>
          </a:p>
        </p:txBody>
      </p:sp>
    </p:spTree>
    <p:extLst>
      <p:ext uri="{BB962C8B-B14F-4D97-AF65-F5344CB8AC3E}">
        <p14:creationId xmlns:p14="http://schemas.microsoft.com/office/powerpoint/2010/main" val="27712289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r>
              <a:rPr lang="en-US" sz="1200" b="1" dirty="0" smtClean="0">
                <a:latin typeface="Cambria"/>
                <a:ea typeface="ＭＳ 明朝"/>
                <a:cs typeface="Times New Roman"/>
              </a:rPr>
              <a:t>Don’t allow sexualized behavior to go on without intervention (youth or adults)</a:t>
            </a:r>
            <a:br>
              <a:rPr lang="en-US" sz="1200" b="1" dirty="0" smtClean="0">
                <a:latin typeface="Cambria"/>
                <a:ea typeface="ＭＳ 明朝"/>
                <a:cs typeface="Times New Roman"/>
              </a:rPr>
            </a:b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Group Discussion: Why focus on sexualized behavior?</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Have people share their ideas, and make sure these concepts come up:</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Allowing sexualized behavior (flirting, making comments about how someone looks) can create an environment in which people think other sexual behavior is permissible.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If we let a youth make a flirtatious comment, then next time he or she may push it a little further, and little further still.</a:t>
            </a:r>
            <a:endParaRPr lang="en-US" sz="1200" dirty="0" smtClean="0">
              <a:latin typeface="Cambria"/>
              <a:ea typeface="ＭＳ 明朝"/>
              <a:cs typeface="Times New Roman"/>
            </a:endParaRPr>
          </a:p>
          <a:p>
            <a:r>
              <a:rPr lang="en-US" sz="1200" i="1" dirty="0" smtClean="0">
                <a:latin typeface="Cambria"/>
                <a:ea typeface="ＭＳ 明朝"/>
                <a:cs typeface="Times New Roman"/>
              </a:rPr>
              <a:t>When kids engage in conduct that isn’t sexual abuse or harassment under PREA, for example, two kids mutually flirting or holding hands, we don’t allow </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53</a:t>
            </a:fld>
            <a:endParaRPr lang="en-US"/>
          </a:p>
        </p:txBody>
      </p:sp>
    </p:spTree>
    <p:extLst>
      <p:ext uri="{BB962C8B-B14F-4D97-AF65-F5344CB8AC3E}">
        <p14:creationId xmlns:p14="http://schemas.microsoft.com/office/powerpoint/2010/main" val="7239114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r>
              <a:rPr lang="en-US" sz="1200" b="1" dirty="0" smtClean="0">
                <a:latin typeface="Cambria"/>
                <a:ea typeface="ＭＳ 明朝"/>
                <a:cs typeface="Times New Roman"/>
              </a:rPr>
              <a:t>Group Discussion: How would you handle these incidents?</a:t>
            </a:r>
            <a:endParaRPr lang="en-US" sz="1200" dirty="0" smtClean="0">
              <a:latin typeface="Cambria"/>
              <a:ea typeface="ＭＳ 明朝"/>
              <a:cs typeface="Times New Roman"/>
            </a:endParaRPr>
          </a:p>
          <a:p>
            <a:pPr marL="342900" marR="0" lvl="0" indent="-342900">
              <a:spcBef>
                <a:spcPts val="0"/>
              </a:spcBef>
              <a:spcAft>
                <a:spcPts val="0"/>
              </a:spcAft>
              <a:buFont typeface="Wingdings"/>
              <a:buChar char=""/>
            </a:pPr>
            <a:r>
              <a:rPr lang="en-US" sz="1200" b="1" dirty="0" smtClean="0">
                <a:latin typeface="Cambria"/>
                <a:ea typeface="ＭＳ 明朝"/>
                <a:cs typeface="Times New Roman"/>
              </a:rPr>
              <a:t>A girl walked out of her room to go to school with her t-shirt tied above her waist to show her midriff?</a:t>
            </a:r>
            <a:endParaRPr lang="en-US" sz="1200" dirty="0" smtClean="0">
              <a:latin typeface="Cambria"/>
              <a:ea typeface="ＭＳ 明朝"/>
              <a:cs typeface="Times New Roman"/>
            </a:endParaRPr>
          </a:p>
          <a:p>
            <a:pPr marL="342900" marR="0" lvl="0" indent="-342900">
              <a:spcBef>
                <a:spcPts val="0"/>
              </a:spcBef>
              <a:spcAft>
                <a:spcPts val="0"/>
              </a:spcAft>
              <a:buFont typeface="Wingdings"/>
              <a:buChar char=""/>
            </a:pPr>
            <a:r>
              <a:rPr lang="en-US" sz="1200" b="1" dirty="0" smtClean="0">
                <a:latin typeface="Cambria"/>
                <a:ea typeface="ＭＳ 明朝"/>
                <a:cs typeface="Times New Roman"/>
              </a:rPr>
              <a:t>A boy masturbates every night in his room after the lights are off, but doesn’t make noise and is alone in his room?</a:t>
            </a:r>
            <a:endParaRPr lang="en-US" sz="1200" dirty="0" smtClean="0">
              <a:latin typeface="Cambria"/>
              <a:ea typeface="ＭＳ 明朝"/>
              <a:cs typeface="Times New Roman"/>
            </a:endParaRPr>
          </a:p>
          <a:p>
            <a:pPr marL="342900" marR="0" lvl="0" indent="-342900">
              <a:spcBef>
                <a:spcPts val="0"/>
              </a:spcBef>
              <a:spcAft>
                <a:spcPts val="0"/>
              </a:spcAft>
              <a:buFont typeface="Wingdings"/>
              <a:buChar char=""/>
            </a:pPr>
            <a:r>
              <a:rPr lang="en-US" sz="1200" b="1" dirty="0" smtClean="0">
                <a:latin typeface="Cambria"/>
                <a:ea typeface="ＭＳ 明朝"/>
                <a:cs typeface="Times New Roman"/>
              </a:rPr>
              <a:t>A boy comes out of the shower and walks to his room without a towel on?</a:t>
            </a:r>
            <a:endParaRPr lang="en-US" sz="1200" dirty="0" smtClean="0">
              <a:latin typeface="Cambria"/>
              <a:ea typeface="ＭＳ 明朝"/>
              <a:cs typeface="Times New Roman"/>
            </a:endParaRPr>
          </a:p>
          <a:p>
            <a:r>
              <a:rPr lang="en-US" sz="1200" i="1" dirty="0" smtClean="0">
                <a:highlight>
                  <a:srgbClr val="FFFF00"/>
                </a:highlight>
                <a:latin typeface="Cambria"/>
                <a:ea typeface="ＭＳ 明朝"/>
                <a:cs typeface="Times New Roman"/>
              </a:rPr>
              <a:t>The trainer should agree with the administrator about how these would be handled in your facility and be prepared to discuss these with participants.</a:t>
            </a:r>
          </a:p>
          <a:p>
            <a:endParaRPr lang="en-US" sz="1200" i="1" dirty="0" smtClean="0">
              <a:highlight>
                <a:srgbClr val="FFFF00"/>
              </a:highlight>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54</a:t>
            </a:fld>
            <a:endParaRPr lang="en-US"/>
          </a:p>
        </p:txBody>
      </p:sp>
    </p:spTree>
    <p:extLst>
      <p:ext uri="{BB962C8B-B14F-4D97-AF65-F5344CB8AC3E}">
        <p14:creationId xmlns:p14="http://schemas.microsoft.com/office/powerpoint/2010/main" val="12031320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smtClean="0">
              <a:solidFill>
                <a:schemeClr val="tx1"/>
              </a:solidFill>
              <a:latin typeface="Arial" charset="0"/>
              <a:ea typeface="MS PGothic" pitchFamily="34" charset="-128"/>
              <a:cs typeface="ＭＳ Ｐゴシック" charset="0"/>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55</a:t>
            </a:fld>
            <a:endParaRPr lang="en-US"/>
          </a:p>
        </p:txBody>
      </p:sp>
    </p:spTree>
    <p:extLst>
      <p:ext uri="{BB962C8B-B14F-4D97-AF65-F5344CB8AC3E}">
        <p14:creationId xmlns:p14="http://schemas.microsoft.com/office/powerpoint/2010/main" val="40946921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Staff misconduct can take a variety of forms, as the definitions suggest:</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Inappropriate comments/harassment </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Voyeurism</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Abuse of search authority </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Sexual requests</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Sexual exchange</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In a facility where youth needs aren’t met readily, youth may trade what they have available to get their needs met – for example, having sexual contact with staff in order to get extra food or blankets.</a:t>
            </a:r>
          </a:p>
          <a:p>
            <a:pPr marL="742950" marR="0" lvl="1" indent="-285750">
              <a:spcBef>
                <a:spcPts val="0"/>
              </a:spcBef>
              <a:spcAft>
                <a:spcPts val="0"/>
              </a:spcAft>
              <a:buFont typeface="Wingdings"/>
              <a:buChar char=""/>
            </a:pPr>
            <a:r>
              <a:rPr lang="en-US" sz="1200" dirty="0" smtClean="0">
                <a:latin typeface="Cambria"/>
                <a:ea typeface="ＭＳ 明朝"/>
                <a:cs typeface="Times New Roman"/>
              </a:rPr>
              <a:t>Kids who have histories of sexual exploitation may be more easy targets because sex may be how they got their needs met in the past.</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Sexual intimidation</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Use of the power dynamic.</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Sexual assault</a:t>
            </a:r>
            <a:endParaRPr lang="en-US" sz="1200" dirty="0">
              <a:latin typeface="Cambria"/>
              <a:ea typeface="ＭＳ 明朝"/>
              <a:cs typeface="Times New Roman"/>
            </a:endParaRPr>
          </a:p>
        </p:txBody>
      </p:sp>
    </p:spTree>
    <p:extLst>
      <p:ext uri="{BB962C8B-B14F-4D97-AF65-F5344CB8AC3E}">
        <p14:creationId xmlns:p14="http://schemas.microsoft.com/office/powerpoint/2010/main" val="349411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Youth misconduct also takes a variety of forms: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Sexual comments and touching</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Sexual pressure or intimidation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tabLst>
                <a:tab pos="914400" algn="l"/>
              </a:tabLst>
            </a:pPr>
            <a:r>
              <a:rPr lang="en-US" sz="1200" dirty="0" smtClean="0">
                <a:latin typeface="Cambria"/>
                <a:ea typeface="ＭＳ 明朝"/>
                <a:cs typeface="Times New Roman"/>
              </a:rPr>
              <a:t>A youth might not physically hurt another youth, but it is implied that if the victim doesn’t comply, he or she will be hurt.</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Stalking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tabLst>
                <a:tab pos="914400" algn="l"/>
              </a:tabLst>
            </a:pPr>
            <a:r>
              <a:rPr lang="en-US" sz="1200" dirty="0" smtClean="0">
                <a:latin typeface="Cambria"/>
                <a:ea typeface="ＭＳ 明朝"/>
                <a:cs typeface="Times New Roman"/>
              </a:rPr>
              <a:t>Following someone around or watching whatever the person is doing, sitting next to the person all the time.</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Sexual violence/coercion in relationships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Abusive relationships</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tabLst>
                <a:tab pos="1371600" algn="l"/>
              </a:tabLst>
            </a:pPr>
            <a:r>
              <a:rPr lang="en-US" sz="1200" dirty="0" smtClean="0">
                <a:latin typeface="Cambria"/>
                <a:ea typeface="ＭＳ 明朝"/>
                <a:cs typeface="Times New Roman"/>
              </a:rPr>
              <a:t>Youth might feel that they are in a relationship but there is abuse in the relationship just like with dating violence on the outside.</a:t>
            </a:r>
          </a:p>
          <a:p>
            <a:pPr marL="742950" marR="0" lvl="1" indent="-285750">
              <a:spcBef>
                <a:spcPts val="0"/>
              </a:spcBef>
              <a:spcAft>
                <a:spcPts val="0"/>
              </a:spcAft>
              <a:buFont typeface="Symbol"/>
              <a:buChar char=""/>
            </a:pPr>
            <a:r>
              <a:rPr lang="en-US" sz="1200" b="1" dirty="0" smtClean="0">
                <a:latin typeface="Cambria"/>
                <a:ea typeface="ＭＳ 明朝"/>
                <a:cs typeface="Times New Roman"/>
              </a:rPr>
              <a:t>Protective pairing</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tabLst>
                <a:tab pos="1371600" algn="l"/>
              </a:tabLst>
            </a:pPr>
            <a:r>
              <a:rPr lang="en-US" sz="1200" dirty="0" smtClean="0">
                <a:latin typeface="Cambria"/>
                <a:ea typeface="ＭＳ 明朝"/>
                <a:cs typeface="Times New Roman"/>
              </a:rPr>
              <a:t>A youth agrees to be in a “relationship” with another youth in exchange for the youth protecting him or her from others.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Sexual assault</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0" marR="0">
              <a:spcBef>
                <a:spcPts val="0"/>
              </a:spcBef>
              <a:spcAft>
                <a:spcPts val="0"/>
              </a:spcAft>
            </a:pPr>
            <a:r>
              <a:rPr lang="en-US" sz="1200" dirty="0" smtClean="0">
                <a:latin typeface="Cambria"/>
                <a:ea typeface="ＭＳ 明朝"/>
                <a:cs typeface="Times New Roman"/>
              </a:rPr>
              <a:t/>
            </a:r>
            <a:br>
              <a:rPr lang="en-US" sz="1200" dirty="0" smtClean="0">
                <a:latin typeface="Cambria"/>
                <a:ea typeface="ＭＳ 明朝"/>
                <a:cs typeface="Times New Roman"/>
              </a:rPr>
            </a:br>
            <a:r>
              <a:rPr lang="en-US" sz="1400" b="1" dirty="0" smtClean="0">
                <a:solidFill>
                  <a:srgbClr val="5F497A"/>
                </a:solidFill>
                <a:latin typeface="Calibri"/>
                <a:ea typeface="ＭＳ ゴシック"/>
                <a:cs typeface="Times New Roman"/>
              </a:rPr>
              <a:t> </a:t>
            </a:r>
            <a:endParaRPr lang="en-US" sz="1200" dirty="0" smtClean="0">
              <a:latin typeface="Cambria"/>
              <a:ea typeface="ＭＳ 明朝"/>
              <a:cs typeface="Times New Roman"/>
            </a:endParaRPr>
          </a:p>
          <a:p>
            <a:endParaRPr lang="en-US" dirty="0" smtClean="0"/>
          </a:p>
        </p:txBody>
      </p:sp>
    </p:spTree>
    <p:extLst>
      <p:ext uri="{BB962C8B-B14F-4D97-AF65-F5344CB8AC3E}">
        <p14:creationId xmlns:p14="http://schemas.microsoft.com/office/powerpoint/2010/main" val="41344822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Perpetrators’ Methods</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Offers of protection</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“It’s rough in here – don’t worry – I’ve got your back.”</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Threats</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“You better get with me or you’ll be hurting.”</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Coercion</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“I can make it so you don’t go home when you see the judge next week.”</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Authority</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“Are you </a:t>
            </a:r>
            <a:r>
              <a:rPr lang="en-US" sz="1200" dirty="0" err="1" smtClean="0">
                <a:latin typeface="Cambria"/>
                <a:ea typeface="ＭＳ 明朝"/>
                <a:cs typeface="Times New Roman"/>
              </a:rPr>
              <a:t>gonna</a:t>
            </a:r>
            <a:r>
              <a:rPr lang="en-US" sz="1200" dirty="0" smtClean="0">
                <a:latin typeface="Cambria"/>
                <a:ea typeface="ＭＳ 明朝"/>
                <a:cs typeface="Times New Roman"/>
              </a:rPr>
              <a:t> disobey a direct order?”</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Extortion</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“I know you’re in here for getting with your little neighbor.  If you don’t do the same thing with me, I’ll tell everyone and your life here will be hell.”</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Medication/drugs</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Taking advantage of someone’s addiction by getting them drugs in exchange for sex.</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Force</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i="1" dirty="0" smtClean="0">
                <a:latin typeface="Cambria"/>
                <a:ea typeface="ＭＳ 明朝"/>
                <a:cs typeface="Times New Roman"/>
              </a:rPr>
              <a:t>You can add more to this discussion with any of the following examples:</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Perpetrators might:</a:t>
            </a:r>
          </a:p>
          <a:p>
            <a:pPr marL="742950" marR="0" lvl="1" indent="-285750">
              <a:spcBef>
                <a:spcPts val="0"/>
              </a:spcBef>
              <a:spcAft>
                <a:spcPts val="0"/>
              </a:spcAft>
              <a:buFont typeface="Wingdings"/>
              <a:buChar char=""/>
            </a:pPr>
            <a:r>
              <a:rPr lang="en-US" sz="1200" dirty="0" smtClean="0">
                <a:latin typeface="Cambria"/>
                <a:ea typeface="ＭＳ 明朝"/>
                <a:cs typeface="Times New Roman"/>
              </a:rPr>
              <a:t>Blame the victim. </a:t>
            </a:r>
          </a:p>
          <a:p>
            <a:pPr marL="742950" marR="0" lvl="1" indent="-285750">
              <a:spcBef>
                <a:spcPts val="0"/>
              </a:spcBef>
              <a:spcAft>
                <a:spcPts val="0"/>
              </a:spcAft>
              <a:buFont typeface="Wingdings"/>
              <a:buChar char=""/>
            </a:pPr>
            <a:r>
              <a:rPr lang="en-US" sz="1200" dirty="0" smtClean="0">
                <a:latin typeface="Cambria"/>
                <a:ea typeface="ＭＳ 明朝"/>
                <a:cs typeface="Times New Roman"/>
              </a:rPr>
              <a:t>Trick, bribe, entice, manipulate, threaten, use force/weapons, intimidate the victim into sexual abuse. </a:t>
            </a:r>
          </a:p>
          <a:p>
            <a:pPr marL="742950" marR="0" lvl="1" indent="-285750">
              <a:spcBef>
                <a:spcPts val="0"/>
              </a:spcBef>
              <a:spcAft>
                <a:spcPts val="0"/>
              </a:spcAft>
              <a:buFont typeface="Wingdings"/>
              <a:buChar char=""/>
            </a:pPr>
            <a:r>
              <a:rPr lang="en-US" sz="1200" dirty="0" smtClean="0">
                <a:latin typeface="Cambria"/>
                <a:ea typeface="ＭＳ 明朝"/>
                <a:cs typeface="Times New Roman"/>
              </a:rPr>
              <a:t>Use whatever means necessary to scare the youth into not telling (i.e., threaten the youth’s safety, the safety of people the victim cares about or her/his pets, tells the victim that horrible things will happen to her/him if they tell (i.e. “You’ll be taken from your family or nobody will believe you and they will hate you . . .”). </a:t>
            </a:r>
          </a:p>
          <a:p>
            <a:pPr marL="742950" marR="0" lvl="1" indent="-285750">
              <a:spcBef>
                <a:spcPts val="0"/>
              </a:spcBef>
              <a:spcAft>
                <a:spcPts val="0"/>
              </a:spcAft>
              <a:buFont typeface="Wingdings"/>
              <a:buChar char=""/>
            </a:pPr>
            <a:r>
              <a:rPr lang="en-US" sz="1200" dirty="0" smtClean="0">
                <a:latin typeface="Cambria"/>
                <a:ea typeface="ＭＳ 明朝"/>
                <a:cs typeface="Times New Roman"/>
              </a:rPr>
              <a:t>Tell the victim that this is normal, or “I’m doing this for your own good” or “You’re making me do this to you.” </a:t>
            </a:r>
          </a:p>
          <a:p>
            <a:pPr marL="742950" marR="0" lvl="1" indent="-285750">
              <a:spcBef>
                <a:spcPts val="0"/>
              </a:spcBef>
              <a:spcAft>
                <a:spcPts val="0"/>
              </a:spcAft>
              <a:buFont typeface="Wingdings"/>
              <a:buChar char=""/>
            </a:pPr>
            <a:r>
              <a:rPr lang="en-US" sz="1200" dirty="0" smtClean="0">
                <a:latin typeface="Cambria"/>
                <a:ea typeface="ＭＳ 明朝"/>
                <a:cs typeface="Times New Roman"/>
              </a:rPr>
              <a:t>Use their power and greater resources (intellect, physical size, maturity) to get victims to do what they want.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58</a:t>
            </a:fld>
            <a:endParaRPr lang="en-US"/>
          </a:p>
        </p:txBody>
      </p:sp>
    </p:spTree>
    <p:extLst>
      <p:ext uri="{BB962C8B-B14F-4D97-AF65-F5344CB8AC3E}">
        <p14:creationId xmlns:p14="http://schemas.microsoft.com/office/powerpoint/2010/main" val="2944137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r>
              <a:rPr lang="en-US" sz="1200" b="1" dirty="0" smtClean="0">
                <a:latin typeface="Cambria"/>
                <a:ea typeface="ＭＳ 明朝"/>
                <a:cs typeface="Times New Roman"/>
              </a:rPr>
              <a:t>Group Discussion:</a:t>
            </a:r>
          </a:p>
          <a:p>
            <a:pPr marL="0" marR="0">
              <a:spcBef>
                <a:spcPts val="0"/>
              </a:spcBef>
              <a:spcAft>
                <a:spcPts val="0"/>
              </a:spcAft>
            </a:pPr>
            <a:endParaRPr lang="en-US" sz="1200" b="1" dirty="0" smtClean="0">
              <a:latin typeface="Cambria"/>
              <a:ea typeface="ＭＳ 明朝"/>
              <a:cs typeface="Times New Roman"/>
            </a:endParaRPr>
          </a:p>
          <a:p>
            <a:pPr marL="0" marR="0">
              <a:spcBef>
                <a:spcPts val="0"/>
              </a:spcBef>
              <a:spcAft>
                <a:spcPts val="0"/>
              </a:spcAft>
            </a:pPr>
            <a:r>
              <a:rPr lang="en-US" sz="1200" b="0" i="1" dirty="0" smtClean="0">
                <a:latin typeface="Cambria"/>
                <a:ea typeface="ＭＳ 明朝"/>
                <a:cs typeface="Times New Roman"/>
              </a:rPr>
              <a:t>Explain</a:t>
            </a:r>
            <a:r>
              <a:rPr lang="en-US" sz="1200" b="0" i="1" baseline="0" dirty="0" smtClean="0">
                <a:latin typeface="Cambria"/>
                <a:ea typeface="ＭＳ 明朝"/>
                <a:cs typeface="Times New Roman"/>
              </a:rPr>
              <a:t> that youth who experience sexual abuse may not report.</a:t>
            </a:r>
            <a:endParaRPr lang="en-US" sz="1200" b="0" i="1"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Ask: </a:t>
            </a:r>
            <a:r>
              <a:rPr lang="en-US" sz="1200" dirty="0" smtClean="0">
                <a:latin typeface="Cambria"/>
                <a:ea typeface="ＭＳ 明朝"/>
                <a:cs typeface="Times New Roman"/>
              </a:rPr>
              <a:t>Why do you think youth who experience abuse in custody don’t always report? </a:t>
            </a:r>
            <a:r>
              <a:rPr lang="en-US" sz="1200" i="1" dirty="0" smtClean="0">
                <a:latin typeface="Cambria"/>
                <a:ea typeface="ＭＳ 明朝"/>
                <a:cs typeface="Times New Roman"/>
              </a:rPr>
              <a:t>(Mention any of the following that the group does not mention.)</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dirty="0" smtClean="0">
                <a:latin typeface="Cambria"/>
                <a:ea typeface="ＭＳ 明朝"/>
                <a:cs typeface="Times New Roman"/>
              </a:rPr>
              <a:t>Lack of confidentiality</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Fear of not being believed</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Fear of isolation and loss of privileges</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Fear of retaliation and </a:t>
            </a:r>
            <a:r>
              <a:rPr lang="en-US" sz="1200" dirty="0" err="1" smtClean="0">
                <a:latin typeface="Cambria"/>
                <a:ea typeface="ＭＳ 明朝"/>
                <a:cs typeface="Times New Roman"/>
              </a:rPr>
              <a:t>revictimization</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dirty="0" smtClean="0">
                <a:latin typeface="Cambria"/>
                <a:ea typeface="ＭＳ 明朝"/>
                <a:cs typeface="Times New Roman"/>
              </a:rPr>
              <a:t>Lack of knowledge on how to report</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Fear of the unknown</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Lack of trust in staff to protect survivors</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Unclear about when boundaries are violated because of earlier abuse</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May blame selves because confused about who was responsible for past abuse</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Fear of violence as a result of being labeled a “snitch”</a:t>
            </a: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Be sure to discuss the snitching concern and help staff know how to handle this with kids.  Messages like: It isn’t snitching when you’re worried about someone’s safety.  We all have to be up front about what is happening in here so we can be here together safely.  If staff hear youth talking about not writing a grievance because that’s snitching, they can correct the perception - the adults here are supposed to make things run right, and if nobody tells them when something needs fixing, how can they fix it? </a:t>
            </a:r>
            <a:endParaRPr lang="en-US" sz="1200" dirty="0" smtClean="0">
              <a:latin typeface="Cambria"/>
              <a:ea typeface="ＭＳ 明朝"/>
              <a:cs typeface="Times New Roman"/>
            </a:endParaRPr>
          </a:p>
          <a:p>
            <a:pPr marL="0" marR="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This also could be an opportunity to discuss that staff sometimes don’t want to tell on each other, and use examples of how that makes everyone less safe.  Discuss examples the staff may know or talk about why staff feel like there is a code of not “snitching,” and why that can lead to problems.  You could use the example of the Baltimore City Detention Center, the city’s adult jail.  Staff were sneaking things like cell phones into the facility in their wigs and underwear and weren’t being searched properly.  It turned out that several women were in sexual, romantic relationships with a crime kingpin who was running drug and violence operations from inside the facility, and several female officers had children by this inmate.  Staff looking the other way about something like smuggling in a cell phone had larger implications and contributed to this crime and sex web at the facility being able to continue and making the facility – and the community - a less safe place.</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0" marR="0">
              <a:spcBef>
                <a:spcPts val="0"/>
              </a:spcBef>
              <a:spcAft>
                <a:spcPts val="0"/>
              </a:spcAft>
            </a:pPr>
            <a:r>
              <a:rPr lang="en-US" sz="1200" dirty="0" smtClean="0">
                <a:latin typeface="Cambria"/>
                <a:ea typeface="ＭＳ 明朝"/>
                <a:cs typeface="Times New Roman"/>
              </a:rPr>
              <a:t>	</a:t>
            </a:r>
            <a:r>
              <a:rPr lang="en-US" sz="1200" b="1" dirty="0" smtClean="0">
                <a:latin typeface="Cambria"/>
                <a:ea typeface="ＭＳ 明朝"/>
                <a:cs typeface="Times New Roman"/>
              </a:rPr>
              <a:t>Exercise: Putting Together What We Know</a:t>
            </a:r>
            <a:endParaRPr lang="en-US" sz="1200" dirty="0" smtClean="0">
              <a:latin typeface="Cambria"/>
              <a:ea typeface="ＭＳ 明朝"/>
              <a:cs typeface="Times New Roman"/>
            </a:endParaRPr>
          </a:p>
          <a:p>
            <a:pPr marL="0" marR="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Divide into small groups and ask that they discuss the following:</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dirty="0" smtClean="0">
                <a:latin typeface="Cambria"/>
                <a:ea typeface="ＭＳ 明朝"/>
                <a:cs typeface="Times New Roman"/>
              </a:rPr>
              <a:t>What aspects of being in our detention center could be especially hard for adolescent development in general and specifically for survivors of abuse?</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What could staff do at our facility to minimize the impact of those things while still maintaining safety?</a:t>
            </a:r>
          </a:p>
          <a:p>
            <a:pPr marL="342900" marR="0" lvl="0" indent="-342900">
              <a:spcBef>
                <a:spcPts val="0"/>
              </a:spcBef>
              <a:spcAft>
                <a:spcPts val="0"/>
              </a:spcAft>
              <a:buFont typeface="Courier New"/>
              <a:buChar char="o"/>
            </a:pPr>
            <a:r>
              <a:rPr lang="en-US" sz="1200" dirty="0" smtClean="0">
                <a:latin typeface="Cambria"/>
                <a:ea typeface="ＭＳ 明朝"/>
                <a:cs typeface="Times New Roman"/>
              </a:rPr>
              <a:t>What could staff could do at our facility to increase the likelihood that kids would report?</a:t>
            </a:r>
          </a:p>
          <a:p>
            <a:pPr marL="342900" marR="0" lvl="0" indent="-342900">
              <a:spcBef>
                <a:spcPts val="0"/>
              </a:spcBef>
              <a:spcAft>
                <a:spcPts val="0"/>
              </a:spcAft>
              <a:buFont typeface="Courier New"/>
              <a:buChar char="o"/>
            </a:pPr>
            <a:r>
              <a:rPr lang="en-US" sz="1200" i="1" dirty="0" smtClean="0">
                <a:latin typeface="Cambria"/>
                <a:ea typeface="ＭＳ 明朝"/>
                <a:cs typeface="Times New Roman"/>
              </a:rPr>
              <a:t>Depending on time available, the groups could report back to share what they came up with.</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Point out any items on this list that were not raised during the previous brainstorming exercise: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Others control movement, activities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Required to stay in control of own behavior</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Isolation in a locked room can be </a:t>
            </a:r>
            <a:r>
              <a:rPr lang="en-US" sz="1200" dirty="0" err="1" smtClean="0">
                <a:latin typeface="Cambria"/>
                <a:ea typeface="ＭＳ 明朝"/>
                <a:cs typeface="Times New Roman"/>
              </a:rPr>
              <a:t>retraumatizing</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Being watched at all times can trigger past trauma</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Fear of retaliation for reporting</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Increased likelihood of </a:t>
            </a:r>
            <a:r>
              <a:rPr lang="en-US" sz="1200" dirty="0" err="1" smtClean="0">
                <a:latin typeface="Cambria"/>
                <a:ea typeface="ＭＳ 明朝"/>
                <a:cs typeface="Times New Roman"/>
              </a:rPr>
              <a:t>revictimization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Searches and restraints can cause revisiting of past trauma</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Policies prohibiting sexual behaviors may run up against what we know about adolescent sexual development</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Need to maintain safety and observe rules to prevent victimization</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Lack of normal social opportunities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Limited privacy</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Youth who may not understand or observe appropriate boundaries</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Youth with high needs in close proximity </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Coercive environment – people with power over other people</a:t>
            </a:r>
          </a:p>
          <a:p>
            <a:pPr marL="742950" marR="0" lvl="1" indent="-285750">
              <a:spcBef>
                <a:spcPts val="0"/>
              </a:spcBef>
              <a:spcAft>
                <a:spcPts val="0"/>
              </a:spcAft>
              <a:buFont typeface="Courier New"/>
              <a:buChar char="o"/>
            </a:pPr>
            <a:r>
              <a:rPr lang="en-US" sz="1200" dirty="0" smtClean="0">
                <a:latin typeface="Cambria"/>
                <a:ea typeface="ＭＳ 明朝"/>
                <a:cs typeface="Times New Roman"/>
              </a:rPr>
              <a:t>People from different cultures working/living in one place</a:t>
            </a:r>
          </a:p>
          <a:p>
            <a:pPr>
              <a:spcBef>
                <a:spcPct val="0"/>
              </a:spcBef>
            </a:pPr>
            <a:endParaRPr lang="en-US" dirty="0" smtClean="0"/>
          </a:p>
        </p:txBody>
      </p:sp>
    </p:spTree>
    <p:extLst>
      <p:ext uri="{BB962C8B-B14F-4D97-AF65-F5344CB8AC3E}">
        <p14:creationId xmlns:p14="http://schemas.microsoft.com/office/powerpoint/2010/main" val="244934101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r>
              <a:rPr lang="en-US" sz="1200" dirty="0" smtClean="0">
                <a:latin typeface="Cambria"/>
                <a:ea typeface="ＭＳ 明朝"/>
                <a:cs typeface="Times New Roman"/>
              </a:rPr>
              <a:t>	</a:t>
            </a:r>
            <a:r>
              <a:rPr lang="en-US" sz="1200" b="1" dirty="0" smtClean="0">
                <a:latin typeface="Cambria"/>
                <a:ea typeface="ＭＳ 明朝"/>
                <a:cs typeface="Times New Roman"/>
              </a:rPr>
              <a:t>Exercise: Red Flags</a:t>
            </a:r>
            <a:r>
              <a:rPr lang="en-US" sz="1200" dirty="0" smtClean="0">
                <a:latin typeface="Cambria"/>
                <a:ea typeface="ＭＳ 明朝"/>
                <a:cs typeface="Times New Roman"/>
              </a:rPr>
              <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0" marR="0">
              <a:spcBef>
                <a:spcPts val="0"/>
              </a:spcBef>
              <a:spcAft>
                <a:spcPts val="0"/>
              </a:spcAft>
            </a:pPr>
            <a:r>
              <a:rPr lang="en-US" sz="2800" dirty="0" smtClean="0">
                <a:solidFill>
                  <a:srgbClr val="008000"/>
                </a:solidFill>
                <a:latin typeface="Zapf Dingbats"/>
                <a:ea typeface="ＭＳ 明朝"/>
                <a:cs typeface="Times New Roman"/>
              </a:rPr>
              <a:t>	</a:t>
            </a:r>
            <a:r>
              <a:rPr lang="en-US" sz="1200" b="1" dirty="0" smtClean="0">
                <a:latin typeface="Cambria"/>
                <a:ea typeface="ＭＳ 明朝"/>
                <a:cs typeface="Times New Roman"/>
              </a:rPr>
              <a:t>Handout: Red Flags Worksheets  </a:t>
            </a:r>
            <a:endParaRPr lang="en-US" sz="1200" dirty="0" smtClean="0">
              <a:latin typeface="Cambria"/>
              <a:ea typeface="ＭＳ 明朝"/>
              <a:cs typeface="Times New Roman"/>
            </a:endParaRP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Hand out the red flags worksheets. Note: There are two separate worksheets: one for red flags and warning signs involving conduct between staff and youth, and one for red flags and warning signs between youth and other youth. The instructions below outline how to use these different versions. There are also trainer versions of each worksheet with notes about appropriate responses. The trainer should use these to guide his or her discussion of the exercise. </a:t>
            </a:r>
          </a:p>
          <a:p>
            <a:pPr marL="0" marR="0">
              <a:spcBef>
                <a:spcPts val="0"/>
              </a:spcBef>
              <a:spcAft>
                <a:spcPts val="0"/>
              </a:spcAft>
            </a:pPr>
            <a:r>
              <a:rPr lang="en-US" sz="1200" i="1" dirty="0" smtClean="0">
                <a:latin typeface="Cambria"/>
                <a:ea typeface="ＭＳ 明朝"/>
                <a:cs typeface="Times New Roman"/>
              </a:rPr>
              <a:t>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Tell the group: </a:t>
            </a:r>
            <a:r>
              <a:rPr lang="en-US" sz="1200" dirty="0" smtClean="0">
                <a:latin typeface="Cambria"/>
                <a:ea typeface="ＭＳ 明朝"/>
                <a:cs typeface="Times New Roman"/>
              </a:rPr>
              <a:t> Now you know what both youth and staff perpetrators might do to victimize a youth in custody.  You also know that youth aren’t always going to tell someone. This next exercise is designed</a:t>
            </a:r>
            <a:r>
              <a:rPr lang="en-US" sz="1200" baseline="0" dirty="0" smtClean="0">
                <a:latin typeface="Cambria"/>
                <a:ea typeface="ＭＳ 明朝"/>
                <a:cs typeface="Times New Roman"/>
              </a:rPr>
              <a:t> to help you think about what you might observe to give you a warning that something inappropriate might be happening between a staff member and a youth, and between youth and other youth.</a:t>
            </a:r>
            <a:r>
              <a:rPr lang="en-US" sz="1200" dirty="0" smtClean="0">
                <a:latin typeface="Cambria"/>
                <a:ea typeface="ＭＳ 明朝"/>
                <a:cs typeface="Times New Roman"/>
              </a:rPr>
              <a:t> </a:t>
            </a:r>
            <a:br>
              <a:rPr lang="en-US" sz="1200"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Divide participants into groups</a:t>
            </a:r>
            <a:r>
              <a:rPr lang="en-US" sz="1200" i="1" baseline="0" dirty="0" smtClean="0">
                <a:latin typeface="Cambria"/>
                <a:ea typeface="ＭＳ 明朝"/>
                <a:cs typeface="Times New Roman"/>
              </a:rPr>
              <a:t> or allow one group if the training class is small.  You can have everyone do both the staff and youth red flags worksheets or have some do one and some the other.</a:t>
            </a:r>
            <a:r>
              <a:rPr lang="en-US" sz="1200" i="1" dirty="0" smtClean="0">
                <a:latin typeface="Cambria"/>
                <a:ea typeface="ＭＳ 明朝"/>
                <a:cs typeface="Times New Roman"/>
              </a:rPr>
              <a:t/>
            </a:r>
            <a:br>
              <a:rPr lang="en-US" sz="1200" i="1"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Give groups between ten and fifteen minutes to complete the worksheet. Then, allow each group to share their answers. Depending on the amount of time available, you can ask people to report why the group identified certain items as a red flag. You can also circulate the completed red flags/warning signs answer sheets to participants at the end of the discussion.  Explain that as</a:t>
            </a:r>
            <a:r>
              <a:rPr lang="en-US" sz="1200" i="1" baseline="0" dirty="0" smtClean="0">
                <a:latin typeface="Cambria"/>
                <a:ea typeface="ＭＳ 明朝"/>
                <a:cs typeface="Times New Roman"/>
              </a:rPr>
              <a:t> they saw in the first module, we have actual research on staff on youth behaviors that can accompany victimization but we do not have the same research for youth on youth.  The answers to that worksheet are more based on observation and experience rather than research.</a:t>
            </a:r>
            <a:r>
              <a:rPr lang="en-US" sz="1200" i="1" dirty="0" smtClean="0">
                <a:latin typeface="Cambria"/>
                <a:ea typeface="ＭＳ 明朝"/>
                <a:cs typeface="Times New Roman"/>
              </a:rPr>
              <a:t/>
            </a:r>
            <a:br>
              <a:rPr lang="en-US" sz="1200" i="1" dirty="0" smtClean="0">
                <a:latin typeface="Cambria"/>
                <a:ea typeface="ＭＳ 明朝"/>
                <a:cs typeface="Times New Roman"/>
              </a:rPr>
            </a:b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Be sure to point out that some things on this list could be warning</a:t>
            </a:r>
            <a:r>
              <a:rPr lang="en-US" sz="1200" i="1" baseline="0" dirty="0" smtClean="0">
                <a:latin typeface="Cambria"/>
                <a:ea typeface="ＭＳ 明朝"/>
                <a:cs typeface="Times New Roman"/>
              </a:rPr>
              <a:t> sign</a:t>
            </a:r>
            <a:r>
              <a:rPr lang="en-US" sz="1200" i="1" dirty="0" smtClean="0">
                <a:latin typeface="Cambria"/>
                <a:ea typeface="ＭＳ 明朝"/>
                <a:cs typeface="Times New Roman"/>
              </a:rPr>
              <a:t>s but they might not be indicators of sexual abuse either.  We should be vigilant and report things that seem suspicious, but not jump to conclusions either.</a:t>
            </a:r>
            <a:br>
              <a:rPr lang="en-US" sz="1200" i="1" dirty="0" smtClean="0">
                <a:latin typeface="Cambria"/>
                <a:ea typeface="ＭＳ 明朝"/>
                <a:cs typeface="Times New Roman"/>
              </a:rPr>
            </a:b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60</a:t>
            </a:fld>
            <a:endParaRPr lang="en-US"/>
          </a:p>
        </p:txBody>
      </p:sp>
    </p:spTree>
    <p:extLst>
      <p:ext uri="{BB962C8B-B14F-4D97-AF65-F5344CB8AC3E}">
        <p14:creationId xmlns:p14="http://schemas.microsoft.com/office/powerpoint/2010/main" val="12824339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Individual impact as discussed earlier</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Everyone is less safe – destabilizes facility security</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When people have secrets or jealousies or when people are treated differently from one another, it makes for a less safe and less stable facility</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Decreases morale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Raises tension</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Creates new and harmful power dynamics</a:t>
            </a:r>
            <a:endParaRPr lang="en-US" sz="1200" dirty="0" smtClean="0">
              <a:latin typeface="Cambria"/>
              <a:ea typeface="ＭＳ 明朝"/>
              <a:cs typeface="Times New Roman"/>
            </a:endParaRPr>
          </a:p>
          <a:p>
            <a:pPr marL="0" marR="0">
              <a:spcBef>
                <a:spcPts val="0"/>
              </a:spcBef>
              <a:spcAft>
                <a:spcPts val="0"/>
              </a:spcAft>
            </a:pPr>
            <a:r>
              <a:rPr lang="en-US" sz="1200" b="1" dirty="0" smtClean="0">
                <a:latin typeface="Cambria"/>
                <a:ea typeface="ＭＳ 明朝"/>
                <a:cs typeface="Times New Roman"/>
              </a:rPr>
              <a:t> </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61</a:t>
            </a:fld>
            <a:endParaRPr lang="en-US"/>
          </a:p>
        </p:txBody>
      </p:sp>
    </p:spTree>
    <p:extLst>
      <p:ext uri="{BB962C8B-B14F-4D97-AF65-F5344CB8AC3E}">
        <p14:creationId xmlns:p14="http://schemas.microsoft.com/office/powerpoint/2010/main" val="3845545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Goals for Module 1</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Learn about the Prison Rape Elimination Act (PREA)</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Become aware of prevalence of sexual misconduct in juvenile facilities nationwide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Begin to examine the ways sexual misconduct can affect youth</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We will talk more in-depth about what PREA means for your work and the dynamics of sexual victimization and how it harms youth later in the day, but we want to introduce some important basics at the outset.</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a:t>
            </a:fld>
            <a:endParaRPr lang="en-US"/>
          </a:p>
        </p:txBody>
      </p:sp>
    </p:spTree>
    <p:extLst>
      <p:ext uri="{BB962C8B-B14F-4D97-AF65-F5344CB8AC3E}">
        <p14:creationId xmlns:p14="http://schemas.microsoft.com/office/powerpoint/2010/main" val="40180666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Facility culture includes a combination of factors:  what the administration includes in its statements about the ideal culture and also what goes on every day at the facility.</a:t>
            </a:r>
          </a:p>
          <a:p>
            <a:pPr marL="342900" marR="0" lvl="0" indent="-342900">
              <a:spcBef>
                <a:spcPts val="0"/>
              </a:spcBef>
              <a:spcAft>
                <a:spcPts val="0"/>
              </a:spcAft>
              <a:buFont typeface="Symbol"/>
              <a:buChar char=""/>
            </a:pPr>
            <a:r>
              <a:rPr lang="en-US" sz="1200" dirty="0" smtClean="0">
                <a:latin typeface="Cambria"/>
                <a:ea typeface="ＭＳ 明朝"/>
                <a:cs typeface="Times New Roman"/>
              </a:rPr>
              <a:t>Statements about the ideal culture include:</a:t>
            </a: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Mission statement</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Zero tolerance policy</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Values expressed by administrator or Board</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ＭＳ 明朝"/>
                <a:cs typeface="Times New Roman"/>
              </a:rPr>
              <a:t>Training</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dirty="0" smtClean="0">
                <a:latin typeface="Cambria"/>
                <a:ea typeface="ＭＳ 明朝"/>
                <a:cs typeface="Times New Roman"/>
              </a:rPr>
              <a:t>But day to day factors affecting culture include how more experienced staff teach newer staff about “how it’s really done.”  The way staff interact with one another and with youth sets the tone for the facility’s way of life.</a:t>
            </a:r>
          </a:p>
          <a:p>
            <a:pPr marL="342900" marR="0" lvl="0" indent="-342900">
              <a:spcBef>
                <a:spcPts val="0"/>
              </a:spcBef>
              <a:spcAft>
                <a:spcPts val="0"/>
              </a:spcAft>
              <a:buFont typeface="Symbol"/>
              <a:buChar char=""/>
            </a:pPr>
            <a:r>
              <a:rPr lang="en-US" sz="1200" dirty="0" smtClean="0">
                <a:latin typeface="Cambria"/>
                <a:ea typeface="ＭＳ 明朝"/>
                <a:cs typeface="Times New Roman"/>
              </a:rPr>
              <a:t>A training can only affect agency culture if people go back and use the ideals and carry out what people wrote down in a new policy. </a:t>
            </a:r>
          </a:p>
          <a:p>
            <a:pPr marL="0" marR="0" lvl="0" indent="0">
              <a:spcBef>
                <a:spcPts val="0"/>
              </a:spcBef>
              <a:spcAft>
                <a:spcPts val="0"/>
              </a:spcAft>
              <a:buFont typeface="Symbol"/>
              <a:buNone/>
            </a:pPr>
            <a:endParaRPr lang="en-US" sz="1200" dirty="0" smtClean="0">
              <a:latin typeface="Cambria"/>
              <a:ea typeface="ＭＳ 明朝"/>
              <a:cs typeface="Times New Roman"/>
            </a:endParaRPr>
          </a:p>
          <a:p>
            <a:pPr marL="0" marR="0" lvl="0" indent="0">
              <a:spcBef>
                <a:spcPts val="0"/>
              </a:spcBef>
              <a:spcAft>
                <a:spcPts val="0"/>
              </a:spcAft>
              <a:buFont typeface="Symbol"/>
              <a:buNone/>
            </a:pPr>
            <a:r>
              <a:rPr lang="en-US" sz="1200" dirty="0" smtClean="0">
                <a:latin typeface="Cambria"/>
                <a:ea typeface="ＭＳ 明朝"/>
                <a:cs typeface="Times New Roman"/>
              </a:rPr>
              <a:t>Group Discussion:  </a:t>
            </a:r>
            <a:r>
              <a:rPr lang="en-US" sz="1200" i="1" dirty="0" smtClean="0">
                <a:latin typeface="Cambria"/>
                <a:ea typeface="ＭＳ 明朝"/>
                <a:cs typeface="Times New Roman"/>
              </a:rPr>
              <a:t>Ask: </a:t>
            </a:r>
            <a:r>
              <a:rPr lang="en-US" sz="1200" dirty="0" smtClean="0">
                <a:latin typeface="Cambria"/>
                <a:ea typeface="ＭＳ 明朝"/>
                <a:cs typeface="Times New Roman"/>
              </a:rPr>
              <a:t>What would</a:t>
            </a:r>
            <a:r>
              <a:rPr lang="en-US" sz="1200" baseline="0" dirty="0" smtClean="0">
                <a:latin typeface="Cambria"/>
                <a:ea typeface="ＭＳ 明朝"/>
                <a:cs typeface="Times New Roman"/>
              </a:rPr>
              <a:t> your ideal culture look like and what would it take to achieve it at the facility?</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62</a:t>
            </a:fld>
            <a:endParaRPr lang="en-US"/>
          </a:p>
        </p:txBody>
      </p:sp>
    </p:spTree>
    <p:extLst>
      <p:ext uri="{BB962C8B-B14F-4D97-AF65-F5344CB8AC3E}">
        <p14:creationId xmlns:p14="http://schemas.microsoft.com/office/powerpoint/2010/main" val="42575045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r>
              <a:rPr lang="en-US" sz="1200" b="1" dirty="0" smtClean="0">
                <a:latin typeface="Cambria"/>
                <a:ea typeface="ＭＳ 明朝"/>
                <a:cs typeface="Times New Roman"/>
              </a:rPr>
              <a:t>Group Discussion: Maintaining Appropriate Boundaries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What rules at the facility help protect staff from crossing professional boundaries with youth?</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highlight>
                  <a:srgbClr val="FFFF00"/>
                </a:highlight>
                <a:latin typeface="Cambria"/>
                <a:ea typeface="ＭＳ 明朝"/>
                <a:cs typeface="Times New Roman"/>
              </a:rPr>
              <a:t>Elicit answers from the group and also be prepared with the answers about rules in your facility that help maintain professional boundaries.</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How can you create an environment where youth and staff understand and respect boundaries?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i="1" dirty="0" smtClean="0">
                <a:latin typeface="Cambria"/>
                <a:ea typeface="ＭＳ 明朝"/>
                <a:cs typeface="Times New Roman"/>
              </a:rPr>
              <a:t>Have participants share their thoughts but make sure these come out:</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ＭＳ 明朝"/>
                <a:cs typeface="Times New Roman"/>
              </a:rPr>
              <a:t>Discuss the rules and why they are there.</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Listen and respond to youths’ needs, get them mental health help when they need it.</a:t>
            </a:r>
          </a:p>
          <a:p>
            <a:pPr marL="1143000" marR="0" lvl="2" indent="-228600">
              <a:spcBef>
                <a:spcPts val="0"/>
              </a:spcBef>
              <a:spcAft>
                <a:spcPts val="0"/>
              </a:spcAft>
              <a:buFont typeface="Wingdings"/>
              <a:buChar char=""/>
            </a:pPr>
            <a:r>
              <a:rPr lang="en-US" sz="1200" dirty="0" smtClean="0">
                <a:latin typeface="Cambria"/>
                <a:ea typeface="ＭＳ 明朝"/>
                <a:cs typeface="Times New Roman"/>
              </a:rPr>
              <a:t>Make sure everyone understands the grievance process and there is no hint that there will be retaliation if someone uses it.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63</a:t>
            </a:fld>
            <a:endParaRPr lang="en-US"/>
          </a:p>
        </p:txBody>
      </p:sp>
    </p:spTree>
    <p:extLst>
      <p:ext uri="{BB962C8B-B14F-4D97-AF65-F5344CB8AC3E}">
        <p14:creationId xmlns:p14="http://schemas.microsoft.com/office/powerpoint/2010/main" val="347236764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0" marR="0">
              <a:spcBef>
                <a:spcPts val="0"/>
              </a:spcBef>
              <a:spcAft>
                <a:spcPts val="0"/>
              </a:spcAft>
            </a:pPr>
            <a:r>
              <a:rPr lang="en-US" sz="1200" b="1" dirty="0" smtClean="0">
                <a:latin typeface="Cambria"/>
                <a:ea typeface="ＭＳ 明朝"/>
                <a:cs typeface="Times New Roman"/>
              </a:rPr>
              <a:t>Group Discussion: </a:t>
            </a:r>
            <a:r>
              <a:rPr lang="en-US" sz="1200" dirty="0" smtClean="0">
                <a:latin typeface="Cambria"/>
                <a:ea typeface="ＭＳ 明朝"/>
                <a:cs typeface="Times New Roman"/>
              </a:rPr>
              <a:t>What would you do if . . . ?</a:t>
            </a:r>
          </a:p>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Have the group answer the following questions.  Make sure you know what your facility’s policies are on each of these.</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b="1" dirty="0" smtClean="0">
                <a:latin typeface="Cambria"/>
                <a:ea typeface="ＭＳ 明朝"/>
                <a:cs typeface="Times New Roman"/>
              </a:rPr>
              <a:t>What would you do if . . .</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A youth told you that she loves you and kissed you on the cheek</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A:  Tell her that you care about her, too, but it’s not appropriate to do that here.</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You received a </a:t>
            </a:r>
            <a:r>
              <a:rPr lang="en-US" sz="1200" b="1" dirty="0" err="1" smtClean="0">
                <a:latin typeface="Cambria"/>
                <a:ea typeface="ＭＳ 明朝"/>
                <a:cs typeface="Times New Roman"/>
              </a:rPr>
              <a:t>Facebook</a:t>
            </a:r>
            <a:r>
              <a:rPr lang="en-US" sz="1200" b="1" dirty="0" smtClean="0">
                <a:latin typeface="Cambria"/>
                <a:ea typeface="ＭＳ 明朝"/>
                <a:cs typeface="Times New Roman"/>
              </a:rPr>
              <a:t> friend request or tweet from a formerly incarcerated youth</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i="1" dirty="0" smtClean="0">
                <a:highlight>
                  <a:srgbClr val="FFFF00"/>
                </a:highlight>
                <a:latin typeface="Cambria"/>
                <a:ea typeface="ＭＳ 明朝"/>
                <a:cs typeface="Times New Roman"/>
              </a:rPr>
              <a:t>[The trainer should determine what your facility’s policy is on this.]</a:t>
            </a:r>
            <a:endParaRPr lang="en-US" sz="1200" dirty="0" smtClean="0">
              <a:latin typeface="Cambria"/>
              <a:ea typeface="ＭＳ 明朝"/>
              <a:cs typeface="Times New Roman"/>
            </a:endParaRP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A youth asked you to write to him at home once he leaves the facility</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A:  Staff aren’t permitted to initiate contact with youth after they leave the facility unless there is a professional reason for doing so.</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A youth came back to the facility after he was released and wanted to talk to you for advice about getting a job</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A:  In a public part of the facility this is permissible.</a:t>
            </a:r>
          </a:p>
          <a:p>
            <a:pPr marL="342900" marR="0" lvl="0" indent="-342900">
              <a:spcBef>
                <a:spcPts val="0"/>
              </a:spcBef>
              <a:spcAft>
                <a:spcPts val="0"/>
              </a:spcAft>
              <a:buFont typeface="Courier New"/>
              <a:buChar char="o"/>
            </a:pPr>
            <a:r>
              <a:rPr lang="en-US" sz="1200" b="1" dirty="0" smtClean="0">
                <a:latin typeface="Cambria"/>
                <a:ea typeface="ＭＳ 明朝"/>
                <a:cs typeface="Times New Roman"/>
              </a:rPr>
              <a:t>You received a letter from a youth who has left the facility</a:t>
            </a:r>
            <a:endParaRPr lang="en-US" sz="1200" dirty="0" smtClean="0">
              <a:latin typeface="Cambria"/>
              <a:ea typeface="ＭＳ 明朝"/>
              <a:cs typeface="Times New Roman"/>
            </a:endParaRPr>
          </a:p>
          <a:p>
            <a:pPr marL="742950" marR="0" lvl="1" indent="-285750">
              <a:spcBef>
                <a:spcPts val="0"/>
              </a:spcBef>
              <a:spcAft>
                <a:spcPts val="0"/>
              </a:spcAft>
              <a:buFont typeface="Wingdings"/>
              <a:buChar char=""/>
            </a:pPr>
            <a:r>
              <a:rPr lang="en-US" sz="1200" dirty="0" smtClean="0">
                <a:latin typeface="Cambria"/>
                <a:ea typeface="ＭＳ 明朝"/>
                <a:cs typeface="Times New Roman"/>
              </a:rPr>
              <a:t>A:  Share it with your supervisor and determine how to respond within agency policy.</a:t>
            </a:r>
          </a:p>
          <a:p>
            <a:pPr marL="0" marR="0" algn="ctr">
              <a:spcBef>
                <a:spcPts val="0"/>
              </a:spcBef>
              <a:spcAft>
                <a:spcPts val="0"/>
              </a:spcAft>
            </a:pPr>
            <a:r>
              <a:rPr lang="en-US" sz="1200" dirty="0" smtClean="0">
                <a:latin typeface="Cambria"/>
                <a:ea typeface="ＭＳ 明朝"/>
                <a:cs typeface="Times New Roman"/>
              </a:rPr>
              <a:t> </a:t>
            </a:r>
          </a:p>
          <a:p>
            <a:pPr marL="0" marR="0" algn="ctr">
              <a:spcBef>
                <a:spcPts val="0"/>
              </a:spcBef>
              <a:spcAft>
                <a:spcPts val="0"/>
              </a:spcAft>
            </a:pPr>
            <a:r>
              <a:rPr lang="en-US" sz="1200" dirty="0" smtClean="0">
                <a:latin typeface="Cambria"/>
                <a:ea typeface="ＭＳ 明朝"/>
                <a:cs typeface="Times New Roman"/>
              </a:rPr>
              <a:t> </a:t>
            </a:r>
          </a:p>
          <a:p>
            <a:pPr marL="0" marR="0">
              <a:spcBef>
                <a:spcPts val="0"/>
              </a:spcBef>
              <a:spcAft>
                <a:spcPts val="0"/>
              </a:spcAft>
            </a:pPr>
            <a:r>
              <a:rPr lang="en-US" sz="1200" dirty="0" smtClean="0">
                <a:latin typeface="Cambria"/>
                <a:ea typeface="ＭＳ 明朝"/>
                <a:cs typeface="Times New Roman"/>
              </a:rPr>
              <a:t/>
            </a:r>
            <a:br>
              <a:rPr lang="en-US" sz="1200" dirty="0" smtClean="0">
                <a:latin typeface="Cambria"/>
                <a:ea typeface="ＭＳ 明朝"/>
                <a:cs typeface="Times New Roman"/>
              </a:rPr>
            </a:br>
            <a:r>
              <a:rPr lang="en-US" sz="1200" dirty="0" smtClean="0">
                <a:latin typeface="Cambria"/>
                <a:ea typeface="ＭＳ 明朝"/>
                <a:cs typeface="Times New Roman"/>
              </a:rPr>
              <a:t> </a:t>
            </a: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64</a:t>
            </a:fld>
            <a:endParaRPr lang="en-US"/>
          </a:p>
        </p:txBody>
      </p:sp>
    </p:spTree>
    <p:extLst>
      <p:ext uri="{BB962C8B-B14F-4D97-AF65-F5344CB8AC3E}">
        <p14:creationId xmlns:p14="http://schemas.microsoft.com/office/powerpoint/2010/main" val="24252044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i="1" dirty="0" smtClean="0"/>
              <a:t>As participants arrive, ensure that they write their names clearly on the sign-in sheet and obtain a copy of the PowerPoint Presentation and an agenda for the day’s training.</a:t>
            </a:r>
            <a:endParaRPr lang="en-US" dirty="0" smtClean="0"/>
          </a:p>
          <a:p>
            <a:r>
              <a:rPr lang="en-US" sz="1200" i="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i="1" dirty="0" smtClean="0"/>
              <a:t>Before beginning, welcome participants and introduce yourself.</a:t>
            </a:r>
            <a:endParaRPr lang="en-US" dirty="0" smtClean="0"/>
          </a:p>
          <a:p>
            <a:pPr lvl="0"/>
            <a:r>
              <a:rPr lang="en-US" i="1" dirty="0" smtClean="0"/>
              <a:t>Inform participants of any housekeeping items, such as the start and end time for the training and any planned breaks, requests to avoid the use of cellular telephones, and location of restrooms.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65</a:t>
            </a:fld>
            <a:endParaRPr lang="en-US"/>
          </a:p>
        </p:txBody>
      </p:sp>
    </p:spTree>
    <p:extLst>
      <p:ext uri="{BB962C8B-B14F-4D97-AF65-F5344CB8AC3E}">
        <p14:creationId xmlns:p14="http://schemas.microsoft.com/office/powerpoint/2010/main" val="33012805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kern="1200" dirty="0" smtClean="0">
                <a:solidFill>
                  <a:schemeClr val="tx1"/>
                </a:solidFill>
                <a:latin typeface="Arial" charset="0"/>
                <a:ea typeface="MS PGothic" pitchFamily="34" charset="-128"/>
                <a:cs typeface="ＭＳ Ｐゴシック" charset="0"/>
              </a:rPr>
              <a:t>You already work with LGBTQI youth, whether you realize it or not.</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We’ll be talking about the alphabet soup so we’re all clear on the meanings</a:t>
            </a:r>
          </a:p>
          <a:p>
            <a:pPr lvl="0"/>
            <a:r>
              <a:rPr lang="en-US" sz="1200" b="1" kern="1200" dirty="0" smtClean="0">
                <a:solidFill>
                  <a:schemeClr val="tx1"/>
                </a:solidFill>
                <a:latin typeface="Arial" charset="0"/>
                <a:ea typeface="MS PGothic" pitchFamily="34" charset="-128"/>
                <a:cs typeface="ＭＳ Ｐゴシック" charset="0"/>
              </a:rPr>
              <a:t>You are required to protect all youth.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Understanding kids’ experiences helps us do our jobs.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NM Human Rights Code prohibits discrimination based on sexual orientation or gender identity.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LGB youth are 4 times more likely, and questioning youth are 3 times more likely, to attempt suicide than their straight peers. </a:t>
            </a:r>
            <a:endParaRPr lang="en-US" sz="1200" kern="1200" dirty="0" smtClean="0">
              <a:solidFill>
                <a:schemeClr val="tx1"/>
              </a:solidFill>
              <a:latin typeface="Arial" charset="0"/>
              <a:ea typeface="MS PGothic" pitchFamily="34" charset="-128"/>
              <a:cs typeface="ＭＳ Ｐゴシック" charset="0"/>
            </a:endParaRPr>
          </a:p>
          <a:p>
            <a:pPr lvl="0"/>
            <a:r>
              <a:rPr lang="en-US" dirty="0" smtClean="0"/>
              <a:t>And as you learned in the first module, they are far more likely to be assaulted and harassed by their peers.</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66</a:t>
            </a:fld>
            <a:endParaRPr lang="en-US"/>
          </a:p>
        </p:txBody>
      </p:sp>
    </p:spTree>
    <p:extLst>
      <p:ext uri="{BB962C8B-B14F-4D97-AF65-F5344CB8AC3E}">
        <p14:creationId xmlns:p14="http://schemas.microsoft.com/office/powerpoint/2010/main" val="11237807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Arial" charset="0"/>
                <a:ea typeface="MS PGothic" pitchFamily="34" charset="-128"/>
                <a:cs typeface="ＭＳ Ｐゴシック" charset="0"/>
              </a:rPr>
              <a:t>Why a training on LGBTQI Youth?</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Understand terminology relating to and experiences of LGBTQI youth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Understand the challenges LGBTQI youth in the juvenile justice system face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Learn to communicate effectively with LGBTQI youth</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Become familiar with the agency’s responsibilities to LGBTQI youth under PREA</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A youth’s experience with the facility begins from his or her first contact with a staff member, through intake and programming and through any follow-up communication.  Your responsibility is to make sure LGBTQI youth feel safe, accepted, and protected from discrimination and harassment.</a:t>
            </a:r>
          </a:p>
          <a:p>
            <a:r>
              <a:rPr lang="en-US" sz="1200" kern="1200" dirty="0" smtClean="0">
                <a:solidFill>
                  <a:schemeClr val="tx1"/>
                </a:solidFill>
                <a:latin typeface="Arial" charset="0"/>
                <a:ea typeface="MS PGothic" pitchFamily="34" charset="-128"/>
                <a:cs typeface="ＭＳ Ｐゴシック" charset="0"/>
              </a:rPr>
              <a:t> </a:t>
            </a:r>
          </a:p>
          <a:p>
            <a:r>
              <a:rPr lang="en-US" sz="1200" b="1" kern="1200" dirty="0" smtClean="0">
                <a:solidFill>
                  <a:schemeClr val="tx1"/>
                </a:solidFill>
                <a:latin typeface="Arial" charset="0"/>
                <a:ea typeface="MS PGothic" pitchFamily="34" charset="-128"/>
                <a:cs typeface="ＭＳ Ｐゴシック" charset="0"/>
              </a:rPr>
              <a:t/>
            </a:r>
            <a:br>
              <a:rPr lang="en-US" sz="1200" b="1" kern="1200" dirty="0" smtClean="0">
                <a:solidFill>
                  <a:schemeClr val="tx1"/>
                </a:solidFill>
                <a:latin typeface="Arial" charset="0"/>
                <a:ea typeface="MS PGothic" pitchFamily="34" charset="-128"/>
                <a:cs typeface="ＭＳ Ｐゴシック" charset="0"/>
              </a:rPr>
            </a:br>
            <a:r>
              <a:rPr lang="en-US" sz="1200" kern="1200" dirty="0" smtClean="0">
                <a:solidFill>
                  <a:schemeClr val="tx1"/>
                </a:solidFill>
                <a:latin typeface="Arial" charset="0"/>
                <a:ea typeface="MS PGothic" pitchFamily="34" charset="-128"/>
                <a:cs typeface="ＭＳ Ｐゴシック" charset="0"/>
              </a:rPr>
              <a: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67</a:t>
            </a:fld>
            <a:endParaRPr lang="en-US"/>
          </a:p>
        </p:txBody>
      </p:sp>
    </p:spTree>
    <p:extLst>
      <p:ext uri="{BB962C8B-B14F-4D97-AF65-F5344CB8AC3E}">
        <p14:creationId xmlns:p14="http://schemas.microsoft.com/office/powerpoint/2010/main" val="169763935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dirty="0" smtClean="0"/>
              <a:t>Transition: Explain</a:t>
            </a:r>
            <a:r>
              <a:rPr lang="en-US" baseline="0" dirty="0" smtClean="0"/>
              <a:t> that for some youth, the challenges of staying safe in custody may be bigger than for others. This includes LGBTQI youth.</a:t>
            </a:r>
          </a:p>
          <a:p>
            <a:endParaRPr lang="en-US" dirty="0" smtClean="0"/>
          </a:p>
          <a:p>
            <a:endParaRPr lang="en-US" dirty="0" smtClean="0"/>
          </a:p>
        </p:txBody>
      </p:sp>
      <p:sp>
        <p:nvSpPr>
          <p:cNvPr id="19460" name="Slide Number Placeholder 3"/>
          <p:cNvSpPr>
            <a:spLocks noGrp="1"/>
          </p:cNvSpPr>
          <p:nvPr>
            <p:ph type="sldNum" sz="quarter" idx="5"/>
          </p:nvPr>
        </p:nvSpPr>
        <p:spPr>
          <a:noFill/>
        </p:spPr>
        <p:txBody>
          <a:bodyPr/>
          <a:lstStyle/>
          <a:p>
            <a:fld id="{E7DDA956-240F-4596-A13C-E123F55F58E0}" type="slidenum">
              <a:rPr lang="en-US" smtClean="0">
                <a:latin typeface="Arial" charset="0"/>
                <a:ea typeface="ＭＳ Ｐゴシック" pitchFamily="34" charset="-128"/>
              </a:rPr>
              <a:pPr/>
              <a:t>68</a:t>
            </a:fld>
            <a:endParaRPr lang="en-US" smtClean="0">
              <a:latin typeface="Arial" charset="0"/>
              <a:ea typeface="ＭＳ Ｐゴシック" pitchFamily="34" charset="-128"/>
            </a:endParaRPr>
          </a:p>
        </p:txBody>
      </p:sp>
    </p:spTree>
    <p:extLst>
      <p:ext uri="{BB962C8B-B14F-4D97-AF65-F5344CB8AC3E}">
        <p14:creationId xmlns:p14="http://schemas.microsoft.com/office/powerpoint/2010/main" val="379745635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sz="1200" b="1"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Handout: LGBTQI: Learning the Lingo</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Alphabet soup</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Ask people to say what they think the letters stand for and what they mean, then use the handout to clarify the definitions.</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69</a:t>
            </a:fld>
            <a:endParaRPr lang="en-US"/>
          </a:p>
        </p:txBody>
      </p:sp>
    </p:spTree>
    <p:extLst>
      <p:ext uri="{BB962C8B-B14F-4D97-AF65-F5344CB8AC3E}">
        <p14:creationId xmlns:p14="http://schemas.microsoft.com/office/powerpoint/2010/main" val="331980091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dirty="0" smtClean="0"/>
              <a:t>This information is also</a:t>
            </a:r>
            <a:r>
              <a:rPr lang="en-US" baseline="0" dirty="0" smtClean="0"/>
              <a:t> on a handout.</a:t>
            </a:r>
            <a:endParaRPr lang="en-US" dirty="0" smtClean="0"/>
          </a:p>
          <a:p>
            <a:endParaRPr lang="en-US" dirty="0" smtClean="0"/>
          </a:p>
          <a:p>
            <a:r>
              <a:rPr lang="en-US" dirty="0" smtClean="0"/>
              <a:t>Lesbian: a woman whose emotional, romantic and sexual attractions are primarily for other women.</a:t>
            </a:r>
          </a:p>
          <a:p>
            <a:r>
              <a:rPr lang="en-US" dirty="0" smtClean="0"/>
              <a:t>Gay: a person whose emotional, romantic and sexual attractions are primarily for individuals of the same sex, typically in reference to men. In some contexts, it is still used as a general term for gay men and lesbians.</a:t>
            </a:r>
          </a:p>
          <a:p>
            <a:r>
              <a:rPr lang="en-US" dirty="0" smtClean="0"/>
              <a:t>Bisexual: a person who is emotionally, romantically and sexually attracted to both men and women.</a:t>
            </a:r>
          </a:p>
          <a:p>
            <a:r>
              <a:rPr lang="en-US" dirty="0" smtClean="0"/>
              <a:t>Transgender: a person whose gender identity (i.e., internal sense of feeling         male or female) is different from the person’s assigned sex at birth. </a:t>
            </a:r>
          </a:p>
          <a:p>
            <a:r>
              <a:rPr lang="en-US" dirty="0" smtClean="0"/>
              <a:t>Questioning: an active process in which a person explores his or her own sexual orientation and/or gender identity and questions the cultural assumptions that he or she is heterosexual and/or gender-conforming. </a:t>
            </a:r>
          </a:p>
          <a:p>
            <a:r>
              <a:rPr lang="en-US" dirty="0" smtClean="0"/>
              <a:t>Intersex: a person whose sexual or reproductive anatomy or chromosomal pattern does not seem to fit typical definitions of male or female. Intersex medical conditions are sometimes referred to as disorders of sex development.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70</a:t>
            </a:fld>
            <a:endParaRPr lang="en-US"/>
          </a:p>
        </p:txBody>
      </p:sp>
    </p:spTree>
    <p:extLst>
      <p:ext uri="{BB962C8B-B14F-4D97-AF65-F5344CB8AC3E}">
        <p14:creationId xmlns:p14="http://schemas.microsoft.com/office/powerpoint/2010/main" val="291488725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b="1" dirty="0" smtClean="0"/>
              <a:t>The terms gay/lesbian/bisexual refers to a person’s: </a:t>
            </a:r>
            <a:endParaRPr lang="en-US" dirty="0" smtClean="0"/>
          </a:p>
          <a:p>
            <a:pPr lvl="0"/>
            <a:r>
              <a:rPr lang="en-US" b="1" dirty="0" smtClean="0"/>
              <a:t>Sexual behavior </a:t>
            </a:r>
            <a:endParaRPr lang="en-US" dirty="0" smtClean="0"/>
          </a:p>
          <a:p>
            <a:pPr lvl="0"/>
            <a:r>
              <a:rPr lang="en-US" b="1" dirty="0" smtClean="0"/>
              <a:t>Sexual orientation</a:t>
            </a:r>
            <a:endParaRPr lang="en-US" dirty="0" smtClean="0"/>
          </a:p>
          <a:p>
            <a:pPr lvl="0"/>
            <a:r>
              <a:rPr lang="en-US" b="1" dirty="0" smtClean="0"/>
              <a:t>Gender identity </a:t>
            </a:r>
            <a:endParaRPr lang="en-US" dirty="0" smtClean="0"/>
          </a:p>
          <a:p>
            <a:pPr lvl="0"/>
            <a:r>
              <a:rPr lang="en-US" b="1" dirty="0" smtClean="0"/>
              <a:t>Dating compatibility </a:t>
            </a:r>
            <a:endParaRPr lang="en-US" dirty="0" smtClean="0"/>
          </a:p>
          <a:p>
            <a:r>
              <a:rPr lang="en-US" sz="1200" kern="1200" dirty="0" smtClean="0">
                <a:solidFill>
                  <a:schemeClr val="tx1"/>
                </a:solidFill>
                <a:latin typeface="Arial" charset="0"/>
                <a:ea typeface="MS PGothic" pitchFamily="34" charset="-128"/>
                <a:cs typeface="ＭＳ Ｐゴシック" charset="0"/>
              </a:rPr>
              <a:t> </a:t>
            </a:r>
          </a:p>
          <a:p>
            <a:pPr lvl="0"/>
            <a:r>
              <a:rPr lang="en-US" dirty="0" smtClean="0"/>
              <a:t>For those of you who answered Sexual Orientation you are correct.  Sexual Orientation is a term that is used to describe people’s physical and romantic attractions to other people.  The most common labels affiliated with sexual orientation are heterosexual (straight), gay, lesbian, or bisexual.</a:t>
            </a:r>
          </a:p>
          <a:p>
            <a:pPr lvl="0"/>
            <a:r>
              <a:rPr lang="en-US" sz="1200" kern="1200" dirty="0" smtClean="0">
                <a:solidFill>
                  <a:schemeClr val="tx1"/>
                </a:solidFill>
                <a:latin typeface="Arial" charset="0"/>
                <a:ea typeface="MS PGothic" pitchFamily="34" charset="-128"/>
                <a:cs typeface="ＭＳ Ｐゴシック" charset="0"/>
              </a:rPr>
              <a:t>Most youth question their sexual orientation at some time.</a:t>
            </a:r>
          </a:p>
          <a:p>
            <a:pPr lvl="0"/>
            <a:r>
              <a:rPr lang="en-US" sz="1200" kern="1200" dirty="0" smtClean="0">
                <a:solidFill>
                  <a:schemeClr val="tx1"/>
                </a:solidFill>
                <a:latin typeface="Arial" charset="0"/>
                <a:ea typeface="MS PGothic" pitchFamily="34" charset="-128"/>
                <a:cs typeface="ＭＳ Ｐゴシック" charset="0"/>
              </a:rPr>
              <a:t>Youth “try on” many identities, and that may include questioning their sexual orientation.</a:t>
            </a:r>
          </a:p>
          <a:p>
            <a:r>
              <a:rPr lang="en-US" sz="1200" kern="1200" dirty="0" smtClean="0">
                <a:solidFill>
                  <a:schemeClr val="tx1"/>
                </a:solidFill>
                <a:latin typeface="Arial" charset="0"/>
                <a:ea typeface="MS PGothic" pitchFamily="34" charset="-128"/>
                <a:cs typeface="ＭＳ Ｐゴシック" charset="0"/>
              </a:rPr>
              <a:t> </a:t>
            </a:r>
          </a:p>
          <a:p>
            <a:pPr lvl="0"/>
            <a:r>
              <a:rPr lang="en-US" dirty="0" smtClean="0"/>
              <a:t>Ok let’s do one more question about terms.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71</a:t>
            </a:fld>
            <a:endParaRPr lang="en-US"/>
          </a:p>
        </p:txBody>
      </p:sp>
    </p:spTree>
    <p:extLst>
      <p:ext uri="{BB962C8B-B14F-4D97-AF65-F5344CB8AC3E}">
        <p14:creationId xmlns:p14="http://schemas.microsoft.com/office/powerpoint/2010/main" val="3376989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dirty="0" smtClean="0">
                <a:latin typeface="Cambria"/>
                <a:ea typeface="ＭＳ 明朝"/>
                <a:cs typeface="Times New Roman"/>
              </a:rPr>
              <a:t> </a:t>
            </a:r>
          </a:p>
          <a:p>
            <a:pPr marL="342900" marR="0" lvl="0" indent="-342900">
              <a:spcBef>
                <a:spcPts val="0"/>
              </a:spcBef>
              <a:spcAft>
                <a:spcPts val="0"/>
              </a:spcAft>
              <a:buFont typeface="Symbol"/>
              <a:buChar char=""/>
            </a:pPr>
            <a:r>
              <a:rPr lang="en-US" sz="1200" i="1" dirty="0" smtClean="0">
                <a:latin typeface="Cambria"/>
                <a:ea typeface="ＭＳ 明朝"/>
                <a:cs typeface="Times New Roman"/>
              </a:rPr>
              <a:t>Note that the first topic covered is a bit of background on the Prison Rape Elimination Act (PREA). </a:t>
            </a:r>
            <a:endParaRPr lang="en-US" sz="1200" dirty="0" smtClean="0">
              <a:latin typeface="Cambria"/>
              <a:ea typeface="ＭＳ 明朝"/>
              <a:cs typeface="Times New Roman"/>
            </a:endParaRPr>
          </a:p>
          <a:p>
            <a:pPr marL="342900" marR="0" lvl="0" indent="-342900">
              <a:spcBef>
                <a:spcPts val="0"/>
              </a:spcBef>
              <a:spcAft>
                <a:spcPts val="0"/>
              </a:spcAft>
              <a:buFont typeface="Symbol"/>
              <a:buChar char=""/>
            </a:pPr>
            <a:r>
              <a:rPr lang="en-US" sz="1200" i="1" dirty="0" smtClean="0">
                <a:latin typeface="Cambria"/>
                <a:ea typeface="ＭＳ 明朝"/>
                <a:cs typeface="Times New Roman"/>
              </a:rPr>
              <a:t>Introduce this section by asking if anyone has heard of the law. If anyone has, ask them what they know about it. Be prepared, though, to note responses that may not be an accurate description of the law and what it does. You will need to address and correct that information either here or later in the sessions.</a:t>
            </a:r>
            <a:br>
              <a:rPr lang="en-US" sz="1200" i="1" dirty="0" smtClean="0">
                <a:latin typeface="Cambria"/>
                <a:ea typeface="ＭＳ 明朝"/>
                <a:cs typeface="Times New Roman"/>
              </a:rPr>
            </a:br>
            <a:endParaRPr lang="en-US" sz="1200" dirty="0">
              <a:latin typeface="Cambria"/>
              <a:ea typeface="ＭＳ 明朝"/>
              <a:cs typeface="Times New Roman"/>
            </a:endParaRPr>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a:t>
            </a:fld>
            <a:endParaRPr lang="en-US" dirty="0"/>
          </a:p>
        </p:txBody>
      </p:sp>
    </p:spTree>
    <p:extLst>
      <p:ext uri="{BB962C8B-B14F-4D97-AF65-F5344CB8AC3E}">
        <p14:creationId xmlns:p14="http://schemas.microsoft.com/office/powerpoint/2010/main" val="388864373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b="1" dirty="0" smtClean="0"/>
              <a:t>The term transgender refers to a person’s: </a:t>
            </a:r>
            <a:endParaRPr lang="en-US" dirty="0" smtClean="0"/>
          </a:p>
          <a:p>
            <a:pPr lvl="0"/>
            <a:r>
              <a:rPr lang="en-US" b="1" dirty="0" smtClean="0"/>
              <a:t>Sexual orientation </a:t>
            </a:r>
            <a:endParaRPr lang="en-US" dirty="0" smtClean="0"/>
          </a:p>
          <a:p>
            <a:pPr lvl="0"/>
            <a:r>
              <a:rPr lang="en-US" b="1" dirty="0" smtClean="0"/>
              <a:t>Feminine demeanor</a:t>
            </a:r>
            <a:endParaRPr lang="en-US" dirty="0" smtClean="0"/>
          </a:p>
          <a:p>
            <a:pPr lvl="0"/>
            <a:r>
              <a:rPr lang="en-US" b="1" dirty="0" smtClean="0"/>
              <a:t>Gender identity </a:t>
            </a:r>
            <a:endParaRPr lang="en-US" dirty="0" smtClean="0"/>
          </a:p>
          <a:p>
            <a:pPr lvl="0"/>
            <a:r>
              <a:rPr lang="en-US" b="1" dirty="0" smtClean="0"/>
              <a:t>Self expression</a:t>
            </a:r>
            <a:endParaRPr lang="en-US" dirty="0" smtClean="0"/>
          </a:p>
          <a:p>
            <a:r>
              <a:rPr lang="en-US" dirty="0" smtClean="0"/>
              <a:t> </a:t>
            </a:r>
          </a:p>
          <a:p>
            <a:pPr lvl="0"/>
            <a:r>
              <a:rPr lang="en-US" dirty="0" smtClean="0"/>
              <a:t>The term </a:t>
            </a:r>
            <a:r>
              <a:rPr lang="en-US" i="1" dirty="0" smtClean="0"/>
              <a:t>transgender</a:t>
            </a:r>
            <a:r>
              <a:rPr lang="en-US" dirty="0" smtClean="0"/>
              <a:t> refers to a person who identifies with or expresses a gender identity that does not match the sex assigned to the person at birth. Transgender women are people who were assigned the sex of male at birth and who identify as women. Transgender men are people who were assigned the sex of female at birth and who identify as men.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72</a:t>
            </a:fld>
            <a:endParaRPr lang="en-US"/>
          </a:p>
        </p:txBody>
      </p:sp>
    </p:spTree>
    <p:extLst>
      <p:ext uri="{BB962C8B-B14F-4D97-AF65-F5344CB8AC3E}">
        <p14:creationId xmlns:p14="http://schemas.microsoft.com/office/powerpoint/2010/main" val="42256096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b="1" dirty="0" smtClean="0"/>
              <a:t>Gender Identity – the psychological sense of being male, female, or in-between.</a:t>
            </a:r>
            <a:endParaRPr lang="en-US" dirty="0" smtClean="0"/>
          </a:p>
          <a:p>
            <a:pPr lvl="0"/>
            <a:r>
              <a:rPr lang="en-US" b="1" dirty="0" smtClean="0"/>
              <a:t>Gender Nonconforming – a person whose appearance or manner does not conform to traditional societal gender expectations</a:t>
            </a:r>
            <a:endParaRPr lang="en-US" dirty="0" smtClean="0"/>
          </a:p>
          <a:p>
            <a:pPr lvl="0"/>
            <a:r>
              <a:rPr lang="en-US" dirty="0" smtClean="0"/>
              <a:t>So a person could be gender non-conforming and that could have nothing to do with their sexual orientation or gender identity.  For example, someone who might have been called a “tomboy” we might say is gender non-conforming.  Gender non-conforming youth are also at a high risk</a:t>
            </a:r>
            <a:r>
              <a:rPr lang="en-US" baseline="0" dirty="0" smtClean="0"/>
              <a:t> of victimization in custody because people assume that they are LGBTQI.</a:t>
            </a:r>
            <a:endParaRPr lang="en-US" dirty="0" smtClean="0"/>
          </a:p>
          <a:p>
            <a:endParaRPr lang="en-US" dirty="0"/>
          </a:p>
        </p:txBody>
      </p:sp>
      <p:sp>
        <p:nvSpPr>
          <p:cNvPr id="4" name="Slide Number Placeholder 3"/>
          <p:cNvSpPr>
            <a:spLocks noGrp="1"/>
          </p:cNvSpPr>
          <p:nvPr>
            <p:ph type="sldNum" sz="quarter" idx="10"/>
          </p:nvPr>
        </p:nvSpPr>
        <p:spPr/>
        <p:txBody>
          <a:bodyPr/>
          <a:lstStyle/>
          <a:p>
            <a:fld id="{BBE9025A-12D3-4F86-9996-E43A1747BFB1}" type="slidenum">
              <a:rPr lang="en-US" smtClean="0"/>
              <a:pPr/>
              <a:t>73</a:t>
            </a:fld>
            <a:endParaRPr lang="en-US" dirty="0"/>
          </a:p>
        </p:txBody>
      </p:sp>
    </p:spTree>
    <p:extLst>
      <p:ext uri="{BB962C8B-B14F-4D97-AF65-F5344CB8AC3E}">
        <p14:creationId xmlns:p14="http://schemas.microsoft.com/office/powerpoint/2010/main" val="80401117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dirty="0" smtClean="0"/>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dirty="0" smtClean="0"/>
          </a:p>
          <a:p>
            <a:pPr lvl="0"/>
            <a:r>
              <a:rPr lang="en-US" b="1" dirty="0" smtClean="0"/>
              <a:t>Intersex:  A person whose sexual or reproductive anatomy or chromosomal pattern does not seem to fit typical definitions of male or female.</a:t>
            </a:r>
            <a:endParaRPr lang="en-US" dirty="0" smtClean="0"/>
          </a:p>
          <a:p>
            <a:pPr lvl="0"/>
            <a:r>
              <a:rPr lang="en-US" sz="1200" kern="1200" dirty="0" smtClean="0">
                <a:solidFill>
                  <a:schemeClr val="tx1"/>
                </a:solidFill>
                <a:latin typeface="Arial" charset="0"/>
                <a:ea typeface="MS PGothic" pitchFamily="34" charset="-128"/>
                <a:cs typeface="ＭＳ Ｐゴシック" charset="0"/>
              </a:rPr>
              <a:t>Intersex medical conditions are sometimes referred to as disorders of sex development.</a:t>
            </a:r>
          </a:p>
          <a:p>
            <a:pPr lvl="0"/>
            <a:r>
              <a:rPr lang="en-US" sz="1200" kern="1200" dirty="0" smtClean="0">
                <a:solidFill>
                  <a:schemeClr val="tx1"/>
                </a:solidFill>
                <a:latin typeface="Arial" charset="0"/>
                <a:ea typeface="MS PGothic" pitchFamily="34" charset="-128"/>
                <a:cs typeface="ＭＳ Ｐゴシック" charset="0"/>
              </a:rPr>
              <a:t>Photo is of Tony </a:t>
            </a:r>
            <a:r>
              <a:rPr lang="en-US" sz="1200" kern="1200" dirty="0" err="1" smtClean="0">
                <a:solidFill>
                  <a:schemeClr val="tx1"/>
                </a:solidFill>
                <a:latin typeface="Arial" charset="0"/>
                <a:ea typeface="MS PGothic" pitchFamily="34" charset="-128"/>
                <a:cs typeface="ＭＳ Ｐゴシック" charset="0"/>
              </a:rPr>
              <a:t>Briffa</a:t>
            </a:r>
            <a:r>
              <a:rPr lang="en-US" sz="1200" kern="1200" dirty="0" smtClean="0">
                <a:solidFill>
                  <a:schemeClr val="tx1"/>
                </a:solidFill>
                <a:latin typeface="Arial" charset="0"/>
                <a:ea typeface="MS PGothic" pitchFamily="34" charset="-128"/>
                <a:cs typeface="ＭＳ Ｐゴシック" charset="0"/>
              </a:rPr>
              <a:t>, mayor of </a:t>
            </a:r>
            <a:r>
              <a:rPr lang="en-US" sz="1200" kern="1200" dirty="0" err="1" smtClean="0">
                <a:solidFill>
                  <a:schemeClr val="tx1"/>
                </a:solidFill>
                <a:latin typeface="Arial" charset="0"/>
                <a:ea typeface="MS PGothic" pitchFamily="34" charset="-128"/>
                <a:cs typeface="ＭＳ Ｐゴシック" charset="0"/>
              </a:rPr>
              <a:t>Hobsons</a:t>
            </a:r>
            <a:r>
              <a:rPr lang="en-US" sz="1200" kern="1200" dirty="0" smtClean="0">
                <a:solidFill>
                  <a:schemeClr val="tx1"/>
                </a:solidFill>
                <a:latin typeface="Arial" charset="0"/>
                <a:ea typeface="MS PGothic" pitchFamily="34" charset="-128"/>
                <a:cs typeface="ＭＳ Ｐゴシック" charset="0"/>
              </a:rPr>
              <a:t> Bay, Australia. Tony had a rare intersex condition known as Incomplete Testicular </a:t>
            </a:r>
            <a:r>
              <a:rPr lang="en-US" sz="1200" kern="1200" dirty="0" err="1" smtClean="0">
                <a:solidFill>
                  <a:schemeClr val="tx1"/>
                </a:solidFill>
                <a:latin typeface="Arial" charset="0"/>
                <a:ea typeface="MS PGothic" pitchFamily="34" charset="-128"/>
                <a:cs typeface="ＭＳ Ｐゴシック" charset="0"/>
              </a:rPr>
              <a:t>Feminisation</a:t>
            </a:r>
            <a:r>
              <a:rPr lang="en-US" sz="1200" kern="1200" dirty="0" smtClean="0">
                <a:solidFill>
                  <a:schemeClr val="tx1"/>
                </a:solidFill>
                <a:latin typeface="Arial" charset="0"/>
                <a:ea typeface="MS PGothic" pitchFamily="34" charset="-128"/>
                <a:cs typeface="ＭＳ Ｐゴシック" charset="0"/>
              </a:rPr>
              <a:t> that made his gonads release estrogen even though he genetically tested as male.  Upon advice of doctors, his parents raised him as female but he never felt comfortable as a female and now lives as a male and recognizes and celebrates his difference as an intersex person.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BBE9025A-12D3-4F86-9996-E43A1747BFB1}" type="slidenum">
              <a:rPr lang="en-US" smtClean="0"/>
              <a:pPr/>
              <a:t>74</a:t>
            </a:fld>
            <a:endParaRPr lang="en-US" dirty="0"/>
          </a:p>
        </p:txBody>
      </p:sp>
    </p:spTree>
    <p:extLst>
      <p:ext uri="{BB962C8B-B14F-4D97-AF65-F5344CB8AC3E}">
        <p14:creationId xmlns:p14="http://schemas.microsoft.com/office/powerpoint/2010/main" val="15693223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Twin spirit or two-spirit: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Individuals who combine the traits of both men and women.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In North America, the term is used in some Native American communities.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In some tribes, two-spirit individuals are considered sacred and may have special skills or responsibilities.</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This is a term used in some Native American communities and is a concept understood in various cultures around the world where individuals are able to embrace identities that encompass more than one gender. </a:t>
            </a:r>
          </a:p>
          <a:p>
            <a:pPr lvl="0"/>
            <a:r>
              <a:rPr lang="en-US" sz="1200" kern="1200" dirty="0" smtClean="0">
                <a:solidFill>
                  <a:schemeClr val="tx1"/>
                </a:solidFill>
                <a:latin typeface="Arial" charset="0"/>
                <a:ea typeface="MS PGothic" pitchFamily="34" charset="-128"/>
                <a:cs typeface="ＭＳ Ｐゴシック" charset="0"/>
              </a:rPr>
              <a:t>Photo is of Fred Martinez, a Navajo twin spirit young person, who was murdered in a hate crime at age 16.</a:t>
            </a:r>
          </a:p>
          <a:p>
            <a:pPr lvl="0"/>
            <a:r>
              <a:rPr lang="en-US" sz="1200" i="1" kern="1200" dirty="0" smtClean="0">
                <a:solidFill>
                  <a:schemeClr val="tx1"/>
                </a:solidFill>
                <a:latin typeface="Arial" charset="0"/>
                <a:ea typeface="MS PGothic" pitchFamily="34" charset="-128"/>
                <a:cs typeface="ＭＳ Ｐゴシック" charset="0"/>
              </a:rPr>
              <a:t>For more information, see this PBS video about Fred Martinez and two-spirit people.</a:t>
            </a:r>
            <a:r>
              <a:rPr lang="en-US" sz="1200" kern="1200" dirty="0" smtClean="0">
                <a:solidFill>
                  <a:schemeClr val="tx1"/>
                </a:solidFill>
                <a:latin typeface="Arial" charset="0"/>
                <a:ea typeface="MS PGothic" pitchFamily="34" charset="-128"/>
                <a:cs typeface="ＭＳ Ｐゴシック" charset="0"/>
              </a:rPr>
              <a:t> </a:t>
            </a:r>
            <a:r>
              <a:rPr lang="en-US" sz="1200" u="sng" kern="1200" dirty="0" smtClean="0">
                <a:solidFill>
                  <a:schemeClr val="tx1"/>
                </a:solidFill>
                <a:latin typeface="Arial" charset="0"/>
                <a:ea typeface="MS PGothic" pitchFamily="34" charset="-128"/>
                <a:cs typeface="ＭＳ Ｐゴシック" charset="0"/>
                <a:hlinkClick r:id="rId3"/>
              </a:rPr>
              <a:t>http://www.pbs.org/independentlens/two-spirits/</a:t>
            </a:r>
            <a:endParaRPr lang="en-US" sz="1200" kern="1200" dirty="0" smtClean="0">
              <a:solidFill>
                <a:schemeClr val="tx1"/>
              </a:solidFill>
              <a:latin typeface="Arial" charset="0"/>
              <a:ea typeface="MS PGothic" pitchFamily="34" charset="-128"/>
              <a:cs typeface="ＭＳ Ｐゴシック" charset="0"/>
            </a:endParaRPr>
          </a:p>
          <a:p>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BBE9025A-12D3-4F86-9996-E43A1747BFB1}" type="slidenum">
              <a:rPr lang="en-US" smtClean="0"/>
              <a:pPr/>
              <a:t>75</a:t>
            </a:fld>
            <a:endParaRPr lang="en-US" dirty="0"/>
          </a:p>
        </p:txBody>
      </p:sp>
    </p:spTree>
    <p:extLst>
      <p:ext uri="{BB962C8B-B14F-4D97-AF65-F5344CB8AC3E}">
        <p14:creationId xmlns:p14="http://schemas.microsoft.com/office/powerpoint/2010/main" val="40543232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b="1" dirty="0" smtClean="0"/>
              <a:t>The </a:t>
            </a:r>
            <a:r>
              <a:rPr lang="en-US" b="1" dirty="0" err="1" smtClean="0"/>
              <a:t>Genderbread</a:t>
            </a:r>
            <a:r>
              <a:rPr lang="en-US" b="1" dirty="0" smtClean="0"/>
              <a:t> Person</a:t>
            </a:r>
            <a:endParaRPr lang="en-US" dirty="0" smtClean="0"/>
          </a:p>
          <a:p>
            <a:pPr lvl="0"/>
            <a:r>
              <a:rPr lang="en-US" dirty="0" smtClean="0"/>
              <a:t>It may help to think of these concepts this way:</a:t>
            </a:r>
          </a:p>
          <a:p>
            <a:pPr lvl="0"/>
            <a:r>
              <a:rPr lang="en-US" sz="1200" kern="1200" dirty="0" smtClean="0">
                <a:solidFill>
                  <a:schemeClr val="tx1"/>
                </a:solidFill>
                <a:latin typeface="Arial" charset="0"/>
                <a:ea typeface="MS PGothic" pitchFamily="34" charset="-128"/>
                <a:cs typeface="ＭＳ Ｐゴシック" charset="0"/>
              </a:rPr>
              <a:t>Gender identity is something you think of yourself as and feel yourself to be. </a:t>
            </a:r>
          </a:p>
          <a:p>
            <a:pPr lvl="0"/>
            <a:r>
              <a:rPr lang="en-US" sz="1200" kern="1200" dirty="0" smtClean="0">
                <a:solidFill>
                  <a:schemeClr val="tx1"/>
                </a:solidFill>
                <a:latin typeface="Arial" charset="0"/>
                <a:ea typeface="MS PGothic" pitchFamily="34" charset="-128"/>
                <a:cs typeface="ＭＳ Ｐゴシック" charset="0"/>
              </a:rPr>
              <a:t>Sexual orientation is who you are attracted to.</a:t>
            </a:r>
          </a:p>
          <a:p>
            <a:pPr lvl="0"/>
            <a:r>
              <a:rPr lang="en-US" sz="1200" kern="1200" dirty="0" smtClean="0">
                <a:solidFill>
                  <a:schemeClr val="tx1"/>
                </a:solidFill>
                <a:latin typeface="Arial" charset="0"/>
                <a:ea typeface="MS PGothic" pitchFamily="34" charset="-128"/>
                <a:cs typeface="ＭＳ Ｐゴシック" charset="0"/>
              </a:rPr>
              <a:t>Sex is your biological assignment – the body parts.</a:t>
            </a:r>
          </a:p>
          <a:p>
            <a:pPr lvl="0"/>
            <a:r>
              <a:rPr lang="en-US" sz="1200" kern="1200" dirty="0" smtClean="0">
                <a:solidFill>
                  <a:schemeClr val="tx1"/>
                </a:solidFill>
                <a:latin typeface="Arial" charset="0"/>
                <a:ea typeface="MS PGothic" pitchFamily="34" charset="-128"/>
                <a:cs typeface="ＭＳ Ｐゴシック" charset="0"/>
              </a:rPr>
              <a:t>Gender expression is your manner, clothing and way of being.</a:t>
            </a:r>
          </a:p>
          <a:p>
            <a:pPr lvl="0"/>
            <a:r>
              <a:rPr lang="en-US" dirty="0" smtClean="0"/>
              <a:t>Many people feel that individuals can be anywhere along a spectrum for all of these concepts – it isn’t just a matter of one or the other.</a:t>
            </a:r>
          </a:p>
          <a:p>
            <a:r>
              <a:rPr lang="en-US" i="1" dirty="0" smtClean="0"/>
              <a:t>Note:  While this graphic is used widely, some advocates find it to be an oversimplification of some complex concepts.  You will need to determine whether it is a useful teaching tool in your facility.</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76</a:t>
            </a:fld>
            <a:endParaRPr lang="en-US"/>
          </a:p>
        </p:txBody>
      </p:sp>
    </p:spTree>
    <p:extLst>
      <p:ext uri="{BB962C8B-B14F-4D97-AF65-F5344CB8AC3E}">
        <p14:creationId xmlns:p14="http://schemas.microsoft.com/office/powerpoint/2010/main" val="25388578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Arial" charset="0"/>
                <a:ea typeface="MS PGothic" pitchFamily="34" charset="-128"/>
                <a:cs typeface="ＭＳ Ｐゴシック" charset="0"/>
              </a:rPr>
              <a:t>Group Discussion: What are some examples of challenges that LGBTQI youth might face, or that you have observed?</a:t>
            </a:r>
          </a:p>
          <a:p>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Give participants an opportunity to share their observations.  You may choose to record them on chart paper.</a:t>
            </a:r>
          </a:p>
          <a:p>
            <a:pPr lvl="0"/>
            <a:endParaRPr lang="en-US" sz="1200" i="1"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As part of the discussion, ask</a:t>
            </a:r>
            <a:r>
              <a:rPr lang="en-US" sz="1200" i="1" kern="1200" baseline="0" dirty="0" smtClean="0">
                <a:solidFill>
                  <a:schemeClr val="tx1"/>
                </a:solidFill>
                <a:latin typeface="Arial" charset="0"/>
                <a:ea typeface="MS PGothic" pitchFamily="34" charset="-128"/>
                <a:cs typeface="ＭＳ Ｐゴシック" charset="0"/>
              </a:rPr>
              <a:t> the group if they know the word “Homophobia.”</a:t>
            </a:r>
          </a:p>
          <a:p>
            <a:pPr lvl="0"/>
            <a:endParaRPr lang="en-US" sz="1200" i="1" kern="1200" baseline="0" dirty="0" smtClean="0">
              <a:solidFill>
                <a:schemeClr val="tx1"/>
              </a:solidFill>
              <a:latin typeface="Arial" charset="0"/>
              <a:ea typeface="MS PGothic" pitchFamily="34" charset="-128"/>
              <a:cs typeface="ＭＳ Ｐゴシック" charset="0"/>
            </a:endParaRPr>
          </a:p>
          <a:p>
            <a:pPr lvl="0"/>
            <a:r>
              <a:rPr lang="en-US" sz="1200" i="1" kern="1200" baseline="0" dirty="0" smtClean="0">
                <a:solidFill>
                  <a:schemeClr val="tx1"/>
                </a:solidFill>
                <a:latin typeface="Arial" charset="0"/>
                <a:ea typeface="MS PGothic" pitchFamily="34" charset="-128"/>
                <a:cs typeface="ＭＳ Ｐゴシック" charset="0"/>
              </a:rPr>
              <a:t>If necessary, offer a definition:   irrational fear or dislike of or prejudice against homosexuality or people who are lesbian, gay or bisexual</a:t>
            </a:r>
          </a:p>
          <a:p>
            <a:pPr lvl="0"/>
            <a:endParaRPr lang="en-US" sz="1200" i="1" kern="1200" baseline="0" dirty="0" smtClean="0">
              <a:solidFill>
                <a:schemeClr val="tx1"/>
              </a:solidFill>
              <a:latin typeface="Arial" charset="0"/>
              <a:ea typeface="MS PGothic" pitchFamily="34" charset="-128"/>
              <a:cs typeface="ＭＳ Ｐゴシック" charset="0"/>
            </a:endParaRPr>
          </a:p>
          <a:p>
            <a:pPr lvl="0"/>
            <a:r>
              <a:rPr lang="en-US" sz="1200" i="1" kern="1200" baseline="0" dirty="0" smtClean="0">
                <a:solidFill>
                  <a:schemeClr val="tx1"/>
                </a:solidFill>
                <a:latin typeface="Arial" charset="0"/>
                <a:ea typeface="MS PGothic" pitchFamily="34" charset="-128"/>
                <a:cs typeface="ＭＳ Ｐゴシック" charset="0"/>
              </a:rPr>
              <a:t>Discuss whether they believe there are homophobic people or an atmosphere of homophobia in the facility and if so, why, and what could be done about it.</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77</a:t>
            </a:fld>
            <a:endParaRPr lang="en-US"/>
          </a:p>
        </p:txBody>
      </p:sp>
    </p:spTree>
    <p:extLst>
      <p:ext uri="{BB962C8B-B14F-4D97-AF65-F5344CB8AC3E}">
        <p14:creationId xmlns:p14="http://schemas.microsoft.com/office/powerpoint/2010/main" val="168888411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lvl="0"/>
            <a:r>
              <a:rPr lang="en-US" sz="1200" b="1" kern="1200" dirty="0" smtClean="0">
                <a:solidFill>
                  <a:schemeClr val="tx1"/>
                </a:solidFill>
                <a:latin typeface="Arial" charset="0"/>
                <a:ea typeface="MS PGothic" pitchFamily="34" charset="-128"/>
                <a:cs typeface="ＭＳ Ｐゴシック" charset="0"/>
              </a:rPr>
              <a:t>Avoid making assumptions regarding biological sex, gender identity, or sexual orientation. </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Using gender-neutral language will help all youth feel accepted.</a:t>
            </a:r>
          </a:p>
          <a:p>
            <a:pPr lvl="0"/>
            <a:r>
              <a:rPr lang="en-US" sz="1200" b="1" kern="1200" dirty="0" smtClean="0">
                <a:solidFill>
                  <a:schemeClr val="tx1"/>
                </a:solidFill>
                <a:latin typeface="Arial" charset="0"/>
                <a:ea typeface="MS PGothic" pitchFamily="34" charset="-128"/>
                <a:cs typeface="ＭＳ Ｐゴシック" charset="0"/>
              </a:rPr>
              <a:t>Don’t assume that a youth’s gender non-conforming expression means the youth has an LGB sexual orientation </a:t>
            </a:r>
            <a:endParaRPr lang="en-US" sz="1200" kern="1200" dirty="0" smtClean="0">
              <a:solidFill>
                <a:schemeClr val="tx1"/>
              </a:solidFill>
              <a:latin typeface="Arial" charset="0"/>
              <a:ea typeface="MS PGothic" pitchFamily="34" charset="-128"/>
              <a:cs typeface="ＭＳ Ｐゴシック" charset="0"/>
            </a:endParaRPr>
          </a:p>
          <a:p>
            <a:pPr lvl="1"/>
            <a:r>
              <a:rPr lang="en-US" dirty="0" smtClean="0"/>
              <a:t>A young person may prefer certain styles of dress or have a manner that doesn’t seem typical to you, but he or she might be straight.  In a recent study of youth in juvenile detention, 9% of youth reported that they were lesbian, gay or bisexual but were gender conforming.  3% of youth reported that they were straight, but gender non-conforming.</a:t>
            </a:r>
          </a:p>
          <a:p>
            <a:pPr lvl="1"/>
            <a:r>
              <a:rPr lang="en-US" dirty="0" smtClean="0"/>
              <a:t>Angela Irvine, “We’ve had Three of Them”, Columbia Journal of Gender and Law, 2010 </a:t>
            </a:r>
          </a:p>
          <a:p>
            <a:pPr lvl="0"/>
            <a:r>
              <a:rPr lang="en-US" sz="1200" b="1" kern="1200" dirty="0" smtClean="0">
                <a:solidFill>
                  <a:schemeClr val="tx1"/>
                </a:solidFill>
                <a:latin typeface="Arial" charset="0"/>
                <a:ea typeface="MS PGothic" pitchFamily="34" charset="-128"/>
                <a:cs typeface="ＭＳ Ｐゴシック" charset="0"/>
              </a:rPr>
              <a:t>Don’t tolerate homophobic jokes or slurs</a:t>
            </a:r>
            <a:endParaRPr lang="en-US" sz="1200" kern="1200" dirty="0" smtClean="0">
              <a:solidFill>
                <a:schemeClr val="tx1"/>
              </a:solidFill>
              <a:latin typeface="Arial" charset="0"/>
              <a:ea typeface="MS PGothic" pitchFamily="34" charset="-128"/>
              <a:cs typeface="ＭＳ Ｐゴシック" charset="0"/>
            </a:endParaRPr>
          </a:p>
          <a:p>
            <a:pPr lvl="1"/>
            <a:r>
              <a:rPr lang="en-US" dirty="0" smtClean="0"/>
              <a:t>Such jokes are not acceptable at our facility and we need to make that clear to youth as well as staff.  When we hear youth use a term that isn’t allowed, it is an opportunity to teach youth why that isn’t accepted and to provide a better model.</a:t>
            </a:r>
          </a:p>
          <a:p>
            <a:pPr lvl="1"/>
            <a:r>
              <a:rPr lang="en-US" dirty="0" smtClean="0"/>
              <a:t>Use your skills at redirecting inappropriate jokes and helping youth have insight, for example:</a:t>
            </a:r>
          </a:p>
          <a:p>
            <a:pPr lvl="2"/>
            <a:r>
              <a:rPr lang="en-US" dirty="0" smtClean="0"/>
              <a:t>Ask whether they think that someone might find that offensive</a:t>
            </a:r>
          </a:p>
          <a:p>
            <a:pPr lvl="2"/>
            <a:r>
              <a:rPr lang="en-US" dirty="0" smtClean="0"/>
              <a:t>Ask what they are really trying to express and help them find a better way to express it in an appropriate way</a:t>
            </a:r>
          </a:p>
          <a:p>
            <a:pPr lvl="2"/>
            <a:r>
              <a:rPr lang="en-US" dirty="0" smtClean="0"/>
              <a:t>Redirect the conversation toward a more appropriate topic and make clear what is and isn’t acceptable</a:t>
            </a:r>
          </a:p>
          <a:p>
            <a:r>
              <a:rPr lang="en-US" i="1" dirty="0" smtClean="0"/>
              <a:t>Have staff share some of their approaches to help kids learn more appropriate conduct</a:t>
            </a:r>
            <a:endParaRPr lang="en-US" dirty="0" smtClean="0"/>
          </a:p>
          <a:p>
            <a:pPr lvl="0"/>
            <a:r>
              <a:rPr lang="en-US" sz="1200" kern="1200" dirty="0" smtClean="0">
                <a:solidFill>
                  <a:schemeClr val="tx1"/>
                </a:solidFill>
                <a:latin typeface="Arial" charset="0"/>
                <a:ea typeface="MS PGothic" pitchFamily="34" charset="-128"/>
                <a:cs typeface="ＭＳ Ｐゴシック" charset="0"/>
              </a:rPr>
              <a:t>Remember that we also have laws and rules that don’t allow harassment in the workplace, so staff should not tolerate or make these kinds of jokes or comments because it creates a hostile work atmosphere.</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78</a:t>
            </a:fld>
            <a:endParaRPr lang="en-US"/>
          </a:p>
        </p:txBody>
      </p:sp>
    </p:spTree>
    <p:extLst>
      <p:ext uri="{BB962C8B-B14F-4D97-AF65-F5344CB8AC3E}">
        <p14:creationId xmlns:p14="http://schemas.microsoft.com/office/powerpoint/2010/main" val="788197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This information comes from a recent study from the Human Rights Campaign.  They surveyed more than 10,000 13-17 year olds from across the country – urban, suburban and rural.</a:t>
            </a:r>
          </a:p>
          <a:p>
            <a:pPr lvl="0"/>
            <a:r>
              <a:rPr lang="en-US" b="1" dirty="0" smtClean="0"/>
              <a:t>Non-LGBT youth are nearly twice as likely as LGBT youth to say they are happy. </a:t>
            </a:r>
            <a:endParaRPr lang="en-US" dirty="0" smtClean="0"/>
          </a:p>
          <a:p>
            <a:pPr lvl="0"/>
            <a:r>
              <a:rPr lang="en-US" b="1" dirty="0" smtClean="0"/>
              <a:t>Among non-LGBT youth, 67% report being happy while only 37% of LGBT youth say they are happy </a:t>
            </a:r>
            <a:endParaRPr lang="en-US" dirty="0" smtClean="0"/>
          </a:p>
          <a:p>
            <a:pPr lvl="0"/>
            <a:r>
              <a:rPr lang="en-US" b="1" dirty="0" smtClean="0"/>
              <a:t>Nearly half of LGBT youth (47%) say they do not “fit in” in their community while only 16% of non-LGBT youth feel that way. </a:t>
            </a:r>
            <a:endParaRPr lang="en-US" dirty="0" smtClean="0"/>
          </a:p>
          <a:p>
            <a:pPr lvl="0"/>
            <a:r>
              <a:rPr lang="en-US" b="1" dirty="0" smtClean="0"/>
              <a:t>4 in 10 LGBT youth (42%) say the community in which they live is not accepting of LGBT people. </a:t>
            </a:r>
            <a:endParaRPr lang="en-US" dirty="0" smtClean="0"/>
          </a:p>
          <a:p>
            <a:pPr lvl="0"/>
            <a:r>
              <a:rPr lang="en-US" dirty="0" smtClean="0"/>
              <a:t>It is already hard enough for adolescents to feel comfortable in their own skin.  Lack of acceptance in LGBTQI youths’ communities makes it that much harder.</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79</a:t>
            </a:fld>
            <a:endParaRPr lang="en-US"/>
          </a:p>
        </p:txBody>
      </p:sp>
    </p:spTree>
    <p:extLst>
      <p:ext uri="{BB962C8B-B14F-4D97-AF65-F5344CB8AC3E}">
        <p14:creationId xmlns:p14="http://schemas.microsoft.com/office/powerpoint/2010/main" val="31455502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LGBT kids have a different set of problems from their non-LGBT peers.  They are dealing with lack of family acceptance, bullying in school, and fear of being public about their sexual orientation or gender identity, while non-LGBT youth are thinking about school, grades, and careers.</a:t>
            </a:r>
          </a:p>
          <a:p>
            <a:r>
              <a:rPr lang="en-US" sz="1200" kern="1200" dirty="0" smtClean="0">
                <a:solidFill>
                  <a:schemeClr val="tx1"/>
                </a:solidFill>
                <a:latin typeface="Arial" charset="0"/>
                <a:ea typeface="MS PGothic" pitchFamily="34" charset="-128"/>
                <a:cs typeface="ＭＳ Ｐゴシック" charset="0"/>
              </a:rPr>
              <a:t> </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80</a:t>
            </a:fld>
            <a:endParaRPr lang="en-US"/>
          </a:p>
        </p:txBody>
      </p:sp>
    </p:spTree>
    <p:extLst>
      <p:ext uri="{BB962C8B-B14F-4D97-AF65-F5344CB8AC3E}">
        <p14:creationId xmlns:p14="http://schemas.microsoft.com/office/powerpoint/2010/main" val="6557916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lvl="0"/>
            <a:r>
              <a:rPr lang="en-US" b="1" dirty="0" smtClean="0"/>
              <a:t>Myth:  We don’t have any LGBTQI kids</a:t>
            </a:r>
            <a:endParaRPr lang="en-US" dirty="0" smtClean="0"/>
          </a:p>
          <a:p>
            <a:pPr lvl="0"/>
            <a:r>
              <a:rPr lang="en-US" b="1" dirty="0" smtClean="0"/>
              <a:t>Reality:</a:t>
            </a:r>
            <a:endParaRPr lang="en-US" dirty="0" smtClean="0"/>
          </a:p>
          <a:p>
            <a:pPr lvl="0"/>
            <a:r>
              <a:rPr lang="en-US" sz="1200" b="1" kern="1200" dirty="0" smtClean="0">
                <a:solidFill>
                  <a:schemeClr val="tx1"/>
                </a:solidFill>
                <a:latin typeface="Arial" charset="0"/>
                <a:ea typeface="MS PGothic" pitchFamily="34" charset="-128"/>
                <a:cs typeface="ＭＳ Ｐゴシック" charset="0"/>
              </a:rPr>
              <a:t>5-7% of Youth in the US but 13-15% of youth in the juvenile justice system</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LGBT youth are disproportionately represented in the juvenile justice system because: </a:t>
            </a:r>
          </a:p>
          <a:p>
            <a:pPr lvl="1"/>
            <a:r>
              <a:rPr lang="en-US" dirty="0" smtClean="0"/>
              <a:t>Their families may have rejected them and refused to support them.</a:t>
            </a:r>
          </a:p>
          <a:p>
            <a:pPr lvl="1"/>
            <a:r>
              <a:rPr lang="en-US" dirty="0" smtClean="0"/>
              <a:t>They may have run away due to abuse or lack of acceptance.</a:t>
            </a:r>
          </a:p>
          <a:p>
            <a:pPr lvl="1"/>
            <a:r>
              <a:rPr lang="en-US" dirty="0" smtClean="0"/>
              <a:t>Homelessness – many LGBT youth are kicked out of their homes by their parents or caregivers.</a:t>
            </a:r>
          </a:p>
          <a:p>
            <a:pPr lvl="1"/>
            <a:r>
              <a:rPr lang="en-US" dirty="0" smtClean="0"/>
              <a:t>Survival crimes – living on the streets, they may have committed crimes in order to find food and shelter.</a:t>
            </a:r>
          </a:p>
          <a:p>
            <a:pPr lvl="1"/>
            <a:r>
              <a:rPr lang="en-US" dirty="0" smtClean="0"/>
              <a:t>Truancy – some LGBT youth end up disconnected from school because of bullying.</a:t>
            </a:r>
          </a:p>
          <a:p>
            <a:pPr lvl="1"/>
            <a:r>
              <a:rPr lang="en-US" dirty="0" smtClean="0"/>
              <a:t>Substance abuse.</a:t>
            </a:r>
          </a:p>
          <a:p>
            <a:pPr lvl="1"/>
            <a:r>
              <a:rPr lang="en-US" dirty="0" smtClean="0"/>
              <a:t>Lack of appropriate services.</a:t>
            </a: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Some LGBTQ youth hide their identity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Cannot identify LGBTQ youth by appearance or behavior </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That is why we shouldn’t make assumptions when we meet new kids coming into the facility or when we talk with them about their lives.</a:t>
            </a:r>
          </a:p>
          <a:p>
            <a:pPr lvl="0"/>
            <a:r>
              <a:rPr lang="en-US" sz="1200" i="1" kern="1200" dirty="0" smtClean="0">
                <a:solidFill>
                  <a:schemeClr val="tx1"/>
                </a:solidFill>
                <a:latin typeface="Arial" charset="0"/>
                <a:ea typeface="MS PGothic" pitchFamily="34" charset="-128"/>
                <a:cs typeface="ＭＳ Ｐゴシック" charset="0"/>
              </a:rPr>
              <a:t>These numbers come from research by Dr. Angela Irvine.  She and her team collected 2100 surveys of youth at 6 juvenile justice detention facilities across the country.  The article summarizing the study is in the resources section of this module.</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Additional data you may wish to share: Approximately 300,000 LGBT youth are arrested and/or detained each year, 60% are Black or Latino. Source:  Equity Project.</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81</a:t>
            </a:fld>
            <a:endParaRPr lang="en-US"/>
          </a:p>
        </p:txBody>
      </p:sp>
    </p:spTree>
    <p:extLst>
      <p:ext uri="{BB962C8B-B14F-4D97-AF65-F5344CB8AC3E}">
        <p14:creationId xmlns:p14="http://schemas.microsoft.com/office/powerpoint/2010/main" val="744731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spcBef>
                <a:spcPts val="0"/>
              </a:spcBef>
              <a:spcAft>
                <a:spcPts val="0"/>
              </a:spcAft>
            </a:pPr>
            <a:r>
              <a:rPr lang="en-US" sz="1200" dirty="0" smtClean="0">
                <a:latin typeface="Cambria"/>
                <a:ea typeface="ＭＳ 明朝"/>
                <a:cs typeface="Times New Roman"/>
              </a:rPr>
              <a:t> </a:t>
            </a:r>
            <a:r>
              <a:rPr lang="en-US" sz="1200" b="1" dirty="0" smtClean="0">
                <a:latin typeface="Cambria"/>
                <a:ea typeface="ＭＳ 明朝"/>
                <a:cs typeface="Times New Roman"/>
              </a:rPr>
              <a:t>First federal civil statute focused specifically on addressing sexual violence in juvenile facilities, jails, prisons, lockups, and other facilities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This did not mean that sexual misconduct in these settings was acceptable prior to PREA’s passage. However, a number of advocacy groups worked to raise the profile of this issue and the need for a more coordinated approach to the problem. The U.S. Congress passed the law with bipartisan support in 2003, and President George W. Bush signed it into law on September 4th, 2003.</a:t>
            </a:r>
          </a:p>
          <a:p>
            <a:pPr marL="342900" marR="0" lvl="0" indent="-342900">
              <a:spcBef>
                <a:spcPts val="0"/>
              </a:spcBef>
              <a:spcAft>
                <a:spcPts val="0"/>
              </a:spcAft>
              <a:buFont typeface="Symbol"/>
              <a:buChar char=""/>
            </a:pPr>
            <a:r>
              <a:rPr lang="en-US" sz="1200" b="1" dirty="0" smtClean="0">
                <a:latin typeface="Cambria"/>
                <a:ea typeface="ＭＳ 明朝"/>
                <a:cs typeface="Times New Roman"/>
              </a:rPr>
              <a:t>Established a zero tolerance standard for incidence of prison rape</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name of the law is a little misleading. The act covers more than just prisons – there are standards that cover juvenile facilities, jails, prisons, lockups, and community confinement facilities. Also, the act establishes a zero tolerance standard for a broad range of sexual abuse and sexual harassment, not just rape as we know it.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Aimed at helping jurisdictions prevent, detect, and respond to sexual misconduct</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Establishing a zero-tolerance standard is one thing, but Congress recognized that jurisdictions would need help to address the problem, so the law included a number of different strategies and tools, which we will discuss next.</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9</a:t>
            </a:fld>
            <a:endParaRPr lang="en-US"/>
          </a:p>
        </p:txBody>
      </p:sp>
    </p:spTree>
    <p:extLst>
      <p:ext uri="{BB962C8B-B14F-4D97-AF65-F5344CB8AC3E}">
        <p14:creationId xmlns:p14="http://schemas.microsoft.com/office/powerpoint/2010/main" val="17409545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dirty="0" smtClean="0"/>
              <a:t>Myth:  They’re too young to know</a:t>
            </a:r>
            <a:endParaRPr lang="en-US" dirty="0" smtClean="0"/>
          </a:p>
          <a:p>
            <a:pPr lvl="0"/>
            <a:r>
              <a:rPr lang="en-US" b="1" dirty="0" smtClean="0"/>
              <a:t>Reality:</a:t>
            </a:r>
            <a:endParaRPr lang="en-US" dirty="0" smtClean="0"/>
          </a:p>
          <a:p>
            <a:pPr lvl="0"/>
            <a:r>
              <a:rPr lang="en-US" sz="1200" b="1" kern="1200" dirty="0" smtClean="0">
                <a:solidFill>
                  <a:schemeClr val="tx1"/>
                </a:solidFill>
                <a:latin typeface="Arial" charset="0"/>
                <a:ea typeface="MS PGothic" pitchFamily="34" charset="-128"/>
                <a:cs typeface="ＭＳ Ｐゴシック" charset="0"/>
              </a:rPr>
              <a:t>Often established at an early age (3-5)</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charset="0"/>
                <a:ea typeface="MS PGothic" pitchFamily="34" charset="-128"/>
                <a:cs typeface="ＭＳ Ｐゴシック" charset="0"/>
              </a:rPr>
              <a:t>Youth begin to understand their sexual orientations and gender identities very early – you will see examples of that later in this module.</a:t>
            </a:r>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Based on thoughts and emotions </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Kids can have clear senses of their identities and interests</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82</a:t>
            </a:fld>
            <a:endParaRPr lang="en-US"/>
          </a:p>
        </p:txBody>
      </p:sp>
    </p:spTree>
    <p:extLst>
      <p:ext uri="{BB962C8B-B14F-4D97-AF65-F5344CB8AC3E}">
        <p14:creationId xmlns:p14="http://schemas.microsoft.com/office/powerpoint/2010/main" val="33646015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b="1" dirty="0" smtClean="0"/>
              <a:t>Myth: “LGBTQ youth are mentally ill”</a:t>
            </a:r>
            <a:endParaRPr lang="en-US" dirty="0" smtClean="0"/>
          </a:p>
          <a:p>
            <a:pPr lvl="0"/>
            <a:r>
              <a:rPr lang="en-US" b="1" dirty="0" smtClean="0"/>
              <a:t>Reality:</a:t>
            </a:r>
            <a:endParaRPr lang="en-US" dirty="0" smtClean="0"/>
          </a:p>
          <a:p>
            <a:pPr lvl="0"/>
            <a:r>
              <a:rPr lang="en-US" sz="1200" b="1" kern="1200" dirty="0" smtClean="0">
                <a:solidFill>
                  <a:schemeClr val="tx1"/>
                </a:solidFill>
                <a:latin typeface="Arial" charset="0"/>
                <a:ea typeface="MS PGothic" pitchFamily="34" charset="-128"/>
                <a:cs typeface="ＭＳ Ｐゴシック" charset="0"/>
              </a:rPr>
              <a:t>Normal aspect of human experience and identity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LGBTQ identity is not caused by mental illness or sexual abuse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 more likely than their heterosexual peers to be sex offenders, but more likely to be victimized</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We don’t treat LGBTQI youth as potentially dangerous or automatically house them separately.  We need to keep them safe from harassment and abuse by others, but we can do that through enhanced supervision.</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83</a:t>
            </a:fld>
            <a:endParaRPr lang="en-US"/>
          </a:p>
        </p:txBody>
      </p:sp>
    </p:spTree>
    <p:extLst>
      <p:ext uri="{BB962C8B-B14F-4D97-AF65-F5344CB8AC3E}">
        <p14:creationId xmlns:p14="http://schemas.microsoft.com/office/powerpoint/2010/main" val="23813441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p>
          <a:p>
            <a:pPr lvl="0"/>
            <a:r>
              <a:rPr lang="en-US" dirty="0" smtClean="0"/>
              <a:t>We’re now going to view a video of some youth discussing their experiences being LGBTQI and how they ended up in the juvenile justice system.</a:t>
            </a:r>
          </a:p>
          <a:p>
            <a:r>
              <a:rPr lang="en-US" sz="1200" b="1" kern="1200" dirty="0" smtClean="0">
                <a:solidFill>
                  <a:schemeClr val="tx1"/>
                </a:solidFill>
                <a:latin typeface="Arial" charset="0"/>
                <a:ea typeface="MS PGothic" pitchFamily="34" charset="-128"/>
                <a:cs typeface="ＭＳ Ｐゴシック" charset="0"/>
              </a:rPr>
              <a:t>	Video: LGBTQI Youth Paths to the Juvenile Justice System</a:t>
            </a:r>
            <a:endParaRPr lang="en-US" sz="1200" kern="1200" dirty="0" smtClean="0">
              <a:solidFill>
                <a:schemeClr val="tx1"/>
              </a:solidFill>
              <a:latin typeface="Arial" charset="0"/>
              <a:ea typeface="MS PGothic" pitchFamily="34" charset="-128"/>
              <a:cs typeface="ＭＳ Ｐゴシック" charset="0"/>
            </a:endParaRPr>
          </a:p>
          <a:p>
            <a:pPr lvl="1"/>
            <a:r>
              <a:rPr lang="en-US" i="1" dirty="0" smtClean="0"/>
              <a:t>Play video, from 2:30 to 10:35</a:t>
            </a:r>
            <a:r>
              <a:rPr lang="en-US" i="1" baseline="0" dirty="0" smtClean="0"/>
              <a:t> from the video file or this link: https://</a:t>
            </a:r>
            <a:r>
              <a:rPr lang="en-US" i="1" baseline="0" dirty="0" err="1" smtClean="0"/>
              <a:t>www.youtube.com</a:t>
            </a:r>
            <a:r>
              <a:rPr lang="en-US" i="1" baseline="0" dirty="0" smtClean="0"/>
              <a:t>/</a:t>
            </a:r>
            <a:r>
              <a:rPr lang="en-US" i="1" baseline="0" dirty="0" err="1" smtClean="0"/>
              <a:t>watch?v</a:t>
            </a:r>
            <a:r>
              <a:rPr lang="en-US" i="1" baseline="0" dirty="0" smtClean="0"/>
              <a:t>=FGrX8MOM_C4.</a:t>
            </a:r>
            <a:r>
              <a:rPr lang="en-US" i="1" dirty="0" smtClean="0"/>
              <a:t/>
            </a:r>
            <a:br>
              <a:rPr lang="en-US" i="1"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84</a:t>
            </a:fld>
            <a:endParaRPr lang="en-US"/>
          </a:p>
        </p:txBody>
      </p:sp>
    </p:spTree>
    <p:extLst>
      <p:ext uri="{BB962C8B-B14F-4D97-AF65-F5344CB8AC3E}">
        <p14:creationId xmlns:p14="http://schemas.microsoft.com/office/powerpoint/2010/main" val="202035935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noFill/>
          <a:ln>
            <a:solidFill>
              <a:srgbClr val="000000"/>
            </a:solidFill>
            <a:miter lim="800000"/>
            <a:headEnd/>
            <a:tailEnd/>
          </a:ln>
        </p:spPr>
      </p:sp>
      <p:sp>
        <p:nvSpPr>
          <p:cNvPr id="173059" name="Rectangle 3"/>
          <p:cNvSpPr>
            <a:spLocks noGrp="1"/>
          </p:cNvSpPr>
          <p:nvPr>
            <p:ph type="body" idx="1"/>
          </p:nvPr>
        </p:nvSpPr>
        <p:spPr bwMode="auto">
          <a:noFill/>
        </p:spPr>
        <p:txBody>
          <a:bodyPr wrap="square" numCol="1" anchor="t" anchorCtr="0" compatLnSpc="1">
            <a:prstTxWarp prst="textNoShape">
              <a:avLst/>
            </a:prstTxWarp>
          </a:bodyPr>
          <a:lstStyle/>
          <a:p>
            <a:r>
              <a:rPr lang="en-US" sz="1200"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Handout: </a:t>
            </a:r>
            <a:r>
              <a:rPr lang="en-US" sz="1200" b="1" kern="1200" dirty="0" err="1" smtClean="0">
                <a:solidFill>
                  <a:schemeClr val="tx1"/>
                </a:solidFill>
                <a:latin typeface="Arial" charset="0"/>
                <a:ea typeface="MS PGothic" pitchFamily="34" charset="-128"/>
                <a:cs typeface="ＭＳ Ｐゴシック" charset="0"/>
              </a:rPr>
              <a:t>Cyryna’s</a:t>
            </a:r>
            <a:r>
              <a:rPr lang="en-US" sz="1200" b="1" kern="1200" dirty="0" smtClean="0">
                <a:solidFill>
                  <a:schemeClr val="tx1"/>
                </a:solidFill>
                <a:latin typeface="Arial" charset="0"/>
                <a:ea typeface="MS PGothic" pitchFamily="34" charset="-128"/>
                <a:cs typeface="ＭＳ Ｐゴシック" charset="0"/>
              </a:rPr>
              <a:t> Story</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i="1" dirty="0" smtClean="0"/>
              <a:t>Provide participants with the handout that includes a summary of </a:t>
            </a:r>
            <a:r>
              <a:rPr lang="en-US" i="1" dirty="0" err="1" smtClean="0"/>
              <a:t>Cyryna’s</a:t>
            </a:r>
            <a:r>
              <a:rPr lang="en-US" i="1" dirty="0" smtClean="0"/>
              <a:t> experience in juvenile justice custody.</a:t>
            </a:r>
            <a:endParaRPr lang="en-US" dirty="0" smtClean="0"/>
          </a:p>
          <a:p>
            <a:pPr lvl="0"/>
            <a:r>
              <a:rPr lang="en-US" i="1" dirty="0" smtClean="0"/>
              <a:t>Explain:  </a:t>
            </a:r>
            <a:endParaRPr lang="en-US" dirty="0" smtClean="0"/>
          </a:p>
          <a:p>
            <a:pPr lvl="0"/>
            <a:r>
              <a:rPr lang="en-US" sz="1200" kern="1200" dirty="0" err="1" smtClean="0">
                <a:solidFill>
                  <a:schemeClr val="tx1"/>
                </a:solidFill>
                <a:latin typeface="Arial" charset="0"/>
                <a:ea typeface="MS PGothic" pitchFamily="34" charset="-128"/>
                <a:cs typeface="ＭＳ Ｐゴシック" charset="0"/>
              </a:rPr>
              <a:t>Cyryna</a:t>
            </a:r>
            <a:r>
              <a:rPr lang="en-US" sz="1200" kern="1200" dirty="0" smtClean="0">
                <a:solidFill>
                  <a:schemeClr val="tx1"/>
                </a:solidFill>
                <a:latin typeface="Arial" charset="0"/>
                <a:ea typeface="MS PGothic" pitchFamily="34" charset="-128"/>
                <a:cs typeface="ＭＳ Ｐゴシック" charset="0"/>
              </a:rPr>
              <a:t> is a transgender girl who was sexually abused when she was housed in the boys’ wing of Hawaii Youth Correctional Facility. The abuse led to a lawsuit, and the ruling required the Hawaii State Dept. of Human Services to institute a new policy to protect lesbian, gay, bisexual, and transgender youth in detention.</a:t>
            </a:r>
          </a:p>
          <a:p>
            <a:pPr lvl="0"/>
            <a:r>
              <a:rPr lang="en-US" sz="1200" kern="1200" dirty="0" smtClean="0">
                <a:solidFill>
                  <a:schemeClr val="tx1"/>
                </a:solidFill>
                <a:latin typeface="Arial" charset="0"/>
                <a:ea typeface="MS PGothic" pitchFamily="34" charset="-128"/>
                <a:cs typeface="ＭＳ Ｐゴシック" charset="0"/>
              </a:rPr>
              <a:t>The name of the lawsuit was </a:t>
            </a:r>
            <a:r>
              <a:rPr lang="en-US" sz="1200" i="1" kern="1200" dirty="0" smtClean="0">
                <a:solidFill>
                  <a:schemeClr val="tx1"/>
                </a:solidFill>
                <a:latin typeface="Arial" charset="0"/>
                <a:ea typeface="MS PGothic" pitchFamily="34" charset="-128"/>
                <a:cs typeface="ＭＳ Ｐゴシック" charset="0"/>
              </a:rPr>
              <a:t>R.G. v. </a:t>
            </a:r>
            <a:r>
              <a:rPr lang="en-US" sz="1200" i="1" kern="1200" dirty="0" err="1" smtClean="0">
                <a:solidFill>
                  <a:schemeClr val="tx1"/>
                </a:solidFill>
                <a:latin typeface="Arial" charset="0"/>
                <a:ea typeface="MS PGothic" pitchFamily="34" charset="-128"/>
                <a:cs typeface="ＭＳ Ｐゴシック" charset="0"/>
              </a:rPr>
              <a:t>Koller</a:t>
            </a:r>
            <a:r>
              <a:rPr lang="en-US" sz="1200" kern="1200" dirty="0" smtClean="0">
                <a:solidFill>
                  <a:schemeClr val="tx1"/>
                </a:solidFill>
                <a:latin typeface="Arial" charset="0"/>
                <a:ea typeface="MS PGothic" pitchFamily="34" charset="-128"/>
                <a:cs typeface="ＭＳ Ｐゴシック" charset="0"/>
              </a:rPr>
              <a:t>.  In the suit, three LGBT youth complained that they were not protected from relentless physical, emotional and sexual abuse by other youth.  The court found that the Hawaii Youth Correctional Facility violated the youths’ rights because it:</a:t>
            </a:r>
          </a:p>
          <a:p>
            <a:pPr lvl="0"/>
            <a:r>
              <a:rPr lang="en-US" sz="1200" kern="1200" dirty="0" smtClean="0">
                <a:solidFill>
                  <a:schemeClr val="tx1"/>
                </a:solidFill>
                <a:latin typeface="Arial" charset="0"/>
                <a:ea typeface="MS PGothic" pitchFamily="34" charset="-128"/>
                <a:cs typeface="ＭＳ Ｐゴシック" charset="0"/>
              </a:rPr>
              <a:t>Failed to protect youth from physical and psychological abuse.</a:t>
            </a:r>
          </a:p>
          <a:p>
            <a:pPr lvl="0"/>
            <a:r>
              <a:rPr lang="en-US" sz="1200" kern="1200" dirty="0" smtClean="0">
                <a:solidFill>
                  <a:schemeClr val="tx1"/>
                </a:solidFill>
                <a:latin typeface="Arial" charset="0"/>
                <a:ea typeface="MS PGothic" pitchFamily="34" charset="-128"/>
                <a:cs typeface="ＭＳ Ｐゴシック" charset="0"/>
              </a:rPr>
              <a:t>used isolation as a means to protect LGBT youth from abuse.</a:t>
            </a:r>
          </a:p>
          <a:p>
            <a:pPr lvl="0"/>
            <a:r>
              <a:rPr lang="en-US" sz="1200" kern="1200" dirty="0" smtClean="0">
                <a:solidFill>
                  <a:schemeClr val="tx1"/>
                </a:solidFill>
                <a:latin typeface="Arial" charset="0"/>
                <a:ea typeface="MS PGothic" pitchFamily="34" charset="-128"/>
                <a:cs typeface="ＭＳ Ｐゴシック" charset="0"/>
              </a:rPr>
              <a:t> failed to provide policies and training necessary to protect LGBT youth.</a:t>
            </a:r>
          </a:p>
          <a:p>
            <a:pPr lvl="0"/>
            <a:r>
              <a:rPr lang="en-US" sz="1200" kern="1200" dirty="0" smtClean="0">
                <a:solidFill>
                  <a:schemeClr val="tx1"/>
                </a:solidFill>
                <a:latin typeface="Arial" charset="0"/>
                <a:ea typeface="MS PGothic" pitchFamily="34" charset="-128"/>
                <a:cs typeface="ＭＳ Ｐゴシック" charset="0"/>
              </a:rPr>
              <a:t> did not have adequate staffing and supervision or a functioning grievance system.</a:t>
            </a:r>
          </a:p>
          <a:p>
            <a:pPr lvl="0"/>
            <a:r>
              <a:rPr lang="en-US" sz="1200" kern="1200" dirty="0" smtClean="0">
                <a:solidFill>
                  <a:schemeClr val="tx1"/>
                </a:solidFill>
                <a:latin typeface="Arial" charset="0"/>
                <a:ea typeface="MS PGothic" pitchFamily="34" charset="-128"/>
                <a:cs typeface="ＭＳ Ｐゴシック" charset="0"/>
              </a:rPr>
              <a:t> failed to use a classification system that protects vulnerable youth.</a:t>
            </a:r>
          </a:p>
          <a:p>
            <a:r>
              <a:rPr lang="en-US" sz="1200" kern="1200" dirty="0" smtClean="0">
                <a:solidFill>
                  <a:schemeClr val="tx1"/>
                </a:solidFill>
                <a:latin typeface="Arial" charset="0"/>
                <a:ea typeface="MS PGothic" pitchFamily="34" charset="-128"/>
                <a:cs typeface="ＭＳ Ｐゴシック" charset="0"/>
              </a:rPr>
              <a:t> </a:t>
            </a:r>
          </a:p>
          <a:p>
            <a:pPr lvl="0"/>
            <a:r>
              <a:rPr lang="en-US" dirty="0" smtClean="0"/>
              <a:t>We are going to learn more about </a:t>
            </a:r>
            <a:r>
              <a:rPr lang="en-US" dirty="0" err="1" smtClean="0"/>
              <a:t>Cyryna’s</a:t>
            </a:r>
            <a:r>
              <a:rPr lang="en-US" dirty="0" smtClean="0"/>
              <a:t> experience and discuss it.</a:t>
            </a:r>
          </a:p>
          <a:p>
            <a:r>
              <a:rPr lang="en-US" sz="1200" kern="1200" dirty="0" smtClean="0">
                <a:solidFill>
                  <a:schemeClr val="tx1"/>
                </a:solidFill>
                <a:latin typeface="Arial" charset="0"/>
                <a:ea typeface="MS PGothic" pitchFamily="34" charset="-128"/>
                <a:cs typeface="ＭＳ Ｐゴシック" charset="0"/>
              </a:rPr>
              <a:t> </a:t>
            </a:r>
          </a:p>
          <a:p>
            <a:r>
              <a:rPr lang="en-US" sz="1200"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Audio: </a:t>
            </a:r>
            <a:r>
              <a:rPr lang="en-US" sz="1200" b="1" kern="1200" dirty="0" err="1" smtClean="0">
                <a:solidFill>
                  <a:schemeClr val="tx1"/>
                </a:solidFill>
                <a:latin typeface="Arial" charset="0"/>
                <a:ea typeface="MS PGothic" pitchFamily="34" charset="-128"/>
                <a:cs typeface="ＭＳ Ｐゴシック" charset="0"/>
              </a:rPr>
              <a:t>Cyryna’s</a:t>
            </a:r>
            <a:r>
              <a:rPr lang="en-US" sz="1200" b="1" kern="1200" dirty="0" smtClean="0">
                <a:solidFill>
                  <a:schemeClr val="tx1"/>
                </a:solidFill>
                <a:latin typeface="Arial" charset="0"/>
                <a:ea typeface="MS PGothic" pitchFamily="34" charset="-128"/>
                <a:cs typeface="ＭＳ Ｐゴシック" charset="0"/>
              </a:rPr>
              <a:t> Story</a:t>
            </a:r>
            <a:endParaRPr lang="en-US" sz="1200"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i="1" dirty="0" smtClean="0"/>
              <a:t>Play the audio version of </a:t>
            </a:r>
            <a:r>
              <a:rPr lang="en-US" i="1" dirty="0" err="1" smtClean="0"/>
              <a:t>Cyryna’s</a:t>
            </a:r>
            <a:r>
              <a:rPr lang="en-US" i="1" dirty="0" smtClean="0"/>
              <a:t> story or read from the handout.</a:t>
            </a:r>
            <a:endParaRPr lang="en-US" dirty="0"/>
          </a:p>
        </p:txBody>
      </p:sp>
    </p:spTree>
    <p:extLst>
      <p:ext uri="{BB962C8B-B14F-4D97-AF65-F5344CB8AC3E}">
        <p14:creationId xmlns:p14="http://schemas.microsoft.com/office/powerpoint/2010/main" val="4781623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r>
              <a:rPr lang="en-US" sz="1200"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Discussion</a:t>
            </a:r>
            <a:r>
              <a:rPr lang="en-US" sz="1200" kern="1200" dirty="0" smtClean="0">
                <a:solidFill>
                  <a:schemeClr val="tx1"/>
                </a:solidFill>
                <a:latin typeface="Arial" charset="0"/>
                <a:ea typeface="MS PGothic" pitchFamily="34" charset="-128"/>
                <a:cs typeface="ＭＳ Ｐゴシック" charset="0"/>
              </a:rPr>
              <a:t>: </a:t>
            </a:r>
            <a:r>
              <a:rPr lang="en-US" sz="1200" i="1" kern="1200" dirty="0" smtClean="0">
                <a:solidFill>
                  <a:schemeClr val="tx1"/>
                </a:solidFill>
                <a:latin typeface="Arial" charset="0"/>
                <a:ea typeface="MS PGothic" pitchFamily="34" charset="-128"/>
                <a:cs typeface="ＭＳ Ｐゴシック" charset="0"/>
              </a:rPr>
              <a:t> </a:t>
            </a:r>
            <a:r>
              <a:rPr lang="en-US" sz="1200" kern="1200" dirty="0" err="1" smtClean="0">
                <a:solidFill>
                  <a:schemeClr val="tx1"/>
                </a:solidFill>
                <a:latin typeface="Arial" charset="0"/>
                <a:ea typeface="MS PGothic" pitchFamily="34" charset="-128"/>
                <a:cs typeface="ＭＳ Ｐゴシック" charset="0"/>
              </a:rPr>
              <a:t>Cyryna’s</a:t>
            </a:r>
            <a:r>
              <a:rPr lang="en-US" sz="1200" kern="1200" dirty="0" smtClean="0">
                <a:solidFill>
                  <a:schemeClr val="tx1"/>
                </a:solidFill>
                <a:latin typeface="Arial" charset="0"/>
                <a:ea typeface="MS PGothic" pitchFamily="34" charset="-128"/>
                <a:cs typeface="ＭＳ Ｐゴシック" charset="0"/>
              </a:rPr>
              <a:t> Story</a:t>
            </a:r>
            <a:br>
              <a:rPr lang="en-US" sz="1200" kern="1200" dirty="0" smtClean="0">
                <a:solidFill>
                  <a:schemeClr val="tx1"/>
                </a:solidFill>
                <a:latin typeface="Arial" charset="0"/>
                <a:ea typeface="MS PGothic" pitchFamily="34" charset="-128"/>
                <a:cs typeface="ＭＳ Ｐゴシック" charset="0"/>
              </a:rPr>
            </a:br>
            <a:endParaRPr lang="en-US" sz="1200" kern="1200" dirty="0" smtClean="0">
              <a:solidFill>
                <a:schemeClr val="tx1"/>
              </a:solidFill>
              <a:latin typeface="Arial" charset="0"/>
              <a:ea typeface="MS PGothic" pitchFamily="34" charset="-128"/>
              <a:cs typeface="ＭＳ Ｐゴシック" charset="0"/>
            </a:endParaRPr>
          </a:p>
          <a:p>
            <a:pPr lvl="0"/>
            <a:r>
              <a:rPr lang="en-US" i="1" dirty="0" smtClean="0"/>
              <a:t>Ask: </a:t>
            </a:r>
            <a:endParaRPr lang="en-US" dirty="0" smtClean="0"/>
          </a:p>
          <a:p>
            <a:pPr lvl="1"/>
            <a:r>
              <a:rPr lang="en-US" b="1" dirty="0" smtClean="0"/>
              <a:t>How did </a:t>
            </a:r>
            <a:r>
              <a:rPr lang="en-US" b="1" dirty="0" err="1" smtClean="0"/>
              <a:t>Cyryna</a:t>
            </a:r>
            <a:r>
              <a:rPr lang="en-US" b="1" dirty="0" smtClean="0"/>
              <a:t> become involved in the criminal justice system? </a:t>
            </a:r>
            <a:endParaRPr lang="en-US" dirty="0" smtClean="0"/>
          </a:p>
          <a:p>
            <a:pPr lvl="2"/>
            <a:r>
              <a:rPr lang="en-US" dirty="0" smtClean="0"/>
              <a:t>She ran away to avoid abuse at home.</a:t>
            </a:r>
          </a:p>
          <a:p>
            <a:pPr lvl="1"/>
            <a:r>
              <a:rPr lang="en-US" sz="1200" b="1" kern="1200" dirty="0" smtClean="0">
                <a:solidFill>
                  <a:schemeClr val="tx1"/>
                </a:solidFill>
                <a:latin typeface="Arial" charset="0"/>
                <a:ea typeface="MS PGothic" pitchFamily="34" charset="-128"/>
                <a:cs typeface="+mn-cs"/>
              </a:rPr>
              <a:t>What are some ways staff could have prevented the abuse she experienced in the facility? </a:t>
            </a:r>
            <a:endParaRPr lang="en-US" sz="1200" kern="1200" dirty="0" smtClean="0">
              <a:solidFill>
                <a:schemeClr val="tx1"/>
              </a:solidFill>
              <a:latin typeface="Arial" charset="0"/>
              <a:ea typeface="MS PGothic" pitchFamily="34" charset="-128"/>
              <a:cs typeface="+mn-cs"/>
            </a:endParaRPr>
          </a:p>
          <a:p>
            <a:pPr lvl="2"/>
            <a:r>
              <a:rPr lang="en-US" sz="1200" kern="1200" dirty="0" smtClean="0">
                <a:solidFill>
                  <a:schemeClr val="tx1"/>
                </a:solidFill>
                <a:latin typeface="Arial" charset="0"/>
                <a:ea typeface="MS PGothic" pitchFamily="34" charset="-128"/>
                <a:cs typeface="+mn-cs"/>
              </a:rPr>
              <a:t>Closer supervision.</a:t>
            </a:r>
          </a:p>
          <a:p>
            <a:pPr lvl="2"/>
            <a:r>
              <a:rPr lang="en-US" sz="1200" kern="1200" dirty="0" smtClean="0">
                <a:solidFill>
                  <a:schemeClr val="tx1"/>
                </a:solidFill>
                <a:latin typeface="Arial" charset="0"/>
                <a:ea typeface="MS PGothic" pitchFamily="34" charset="-128"/>
                <a:cs typeface="+mn-cs"/>
              </a:rPr>
              <a:t>Make clear that sexual comments or other behavior aren’t acceptable</a:t>
            </a:r>
          </a:p>
          <a:p>
            <a:pPr lvl="2"/>
            <a:r>
              <a:rPr lang="en-US" sz="1200" kern="1200" dirty="0" smtClean="0">
                <a:solidFill>
                  <a:schemeClr val="tx1"/>
                </a:solidFill>
                <a:latin typeface="Arial" charset="0"/>
                <a:ea typeface="MS PGothic" pitchFamily="34" charset="-128"/>
                <a:cs typeface="+mn-cs"/>
              </a:rPr>
              <a:t>Intervene the first time youth did anything disrespectful and use the opportunity as a teaching moment.</a:t>
            </a:r>
          </a:p>
          <a:p>
            <a:pPr lvl="2"/>
            <a:r>
              <a:rPr lang="en-US" sz="1200" kern="1200" dirty="0" smtClean="0">
                <a:solidFill>
                  <a:schemeClr val="tx1"/>
                </a:solidFill>
                <a:latin typeface="Arial" charset="0"/>
                <a:ea typeface="MS PGothic" pitchFamily="34" charset="-128"/>
                <a:cs typeface="+mn-cs"/>
              </a:rPr>
              <a:t>Tell the boys that only respectful behavior will be permitted.</a:t>
            </a:r>
          </a:p>
          <a:p>
            <a:pPr lvl="2"/>
            <a:r>
              <a:rPr lang="en-US" sz="1200" kern="1200" dirty="0" smtClean="0">
                <a:solidFill>
                  <a:schemeClr val="tx1"/>
                </a:solidFill>
                <a:latin typeface="Arial" charset="0"/>
                <a:ea typeface="MS PGothic" pitchFamily="34" charset="-128"/>
                <a:cs typeface="+mn-cs"/>
              </a:rPr>
              <a:t>Model appropriate behavior.</a:t>
            </a:r>
          </a:p>
          <a:p>
            <a:pPr lvl="1"/>
            <a:r>
              <a:rPr lang="en-US" sz="1200" b="1" kern="1200" dirty="0" smtClean="0">
                <a:solidFill>
                  <a:schemeClr val="tx1"/>
                </a:solidFill>
                <a:latin typeface="Arial" charset="0"/>
                <a:ea typeface="MS PGothic" pitchFamily="34" charset="-128"/>
                <a:cs typeface="+mn-cs"/>
              </a:rPr>
              <a:t>How would you have intervened? </a:t>
            </a:r>
            <a:endParaRPr lang="en-US" sz="1200" kern="1200" dirty="0" smtClean="0">
              <a:solidFill>
                <a:schemeClr val="tx1"/>
              </a:solidFill>
              <a:latin typeface="Arial" charset="0"/>
              <a:ea typeface="MS PGothic" pitchFamily="34" charset="-128"/>
              <a:cs typeface="+mn-cs"/>
            </a:endParaRPr>
          </a:p>
          <a:p>
            <a:pPr lvl="2"/>
            <a:r>
              <a:rPr lang="en-US" sz="1200" kern="1200" dirty="0" smtClean="0">
                <a:solidFill>
                  <a:schemeClr val="tx1"/>
                </a:solidFill>
                <a:latin typeface="Arial" charset="0"/>
                <a:ea typeface="MS PGothic" pitchFamily="34" charset="-128"/>
                <a:cs typeface="+mn-cs"/>
              </a:rPr>
              <a:t>If boys tried to show her their private parts or otherwise harass her, report through appropriate channels and engage the discipline options available.</a:t>
            </a:r>
          </a:p>
          <a:p>
            <a:pPr lvl="2"/>
            <a:r>
              <a:rPr lang="en-US" sz="1200" kern="1200" dirty="0" smtClean="0">
                <a:solidFill>
                  <a:schemeClr val="tx1"/>
                </a:solidFill>
                <a:latin typeface="Arial" charset="0"/>
                <a:ea typeface="MS PGothic" pitchFamily="34" charset="-128"/>
                <a:cs typeface="+mn-cs"/>
              </a:rPr>
              <a:t>Tell supervisors about how difficult things are for her in the unit and ask for them to consider another housing option.</a:t>
            </a:r>
          </a:p>
          <a:p>
            <a:pPr lvl="2"/>
            <a:r>
              <a:rPr lang="en-US" sz="1200" kern="1200" dirty="0" smtClean="0">
                <a:solidFill>
                  <a:schemeClr val="tx1"/>
                </a:solidFill>
                <a:latin typeface="Arial" charset="0"/>
                <a:ea typeface="MS PGothic" pitchFamily="34" charset="-128"/>
                <a:cs typeface="+mn-cs"/>
              </a:rPr>
              <a:t>If she had to stay on the unit, keep the youth engaged in activities where they could have respectful interactions and maintain eyes-on supervision.</a:t>
            </a:r>
          </a:p>
          <a:p>
            <a:pPr lvl="2"/>
            <a:r>
              <a:rPr lang="en-US" sz="1200" kern="1200" dirty="0" smtClean="0">
                <a:solidFill>
                  <a:schemeClr val="tx1"/>
                </a:solidFill>
                <a:latin typeface="Arial" charset="0"/>
                <a:ea typeface="MS PGothic" pitchFamily="34" charset="-128"/>
                <a:cs typeface="+mn-cs"/>
              </a:rPr>
              <a:t>Refer her for mental health services because she was depressed</a:t>
            </a:r>
            <a:r>
              <a:rPr lang="en-US" sz="1200" b="1" kern="1200" dirty="0" smtClean="0">
                <a:solidFill>
                  <a:schemeClr val="tx1"/>
                </a:solidFill>
                <a:latin typeface="Arial" charset="0"/>
                <a:ea typeface="MS PGothic" pitchFamily="34" charset="-128"/>
                <a:cs typeface="+mn-cs"/>
              </a:rPr>
              <a:t> </a:t>
            </a:r>
            <a:r>
              <a:rPr lang="en-US" sz="1200" kern="1200" dirty="0" smtClean="0">
                <a:solidFill>
                  <a:schemeClr val="tx1"/>
                </a:solidFill>
                <a:latin typeface="Arial" charset="0"/>
                <a:ea typeface="MS PGothic" pitchFamily="34" charset="-128"/>
                <a:cs typeface="+mn-cs"/>
              </a:rPr>
              <a:t>and refer youth who tried to abuse or harass her for mental health services also. </a:t>
            </a:r>
            <a:endParaRPr lang="en-US" sz="1200" kern="1200" dirty="0">
              <a:solidFill>
                <a:schemeClr val="tx1"/>
              </a:solidFill>
              <a:latin typeface="Arial" charset="0"/>
              <a:ea typeface="MS PGothic" pitchFamily="34" charset="-128"/>
              <a:cs typeface="+mn-cs"/>
            </a:endParaRPr>
          </a:p>
        </p:txBody>
      </p:sp>
      <p:sp>
        <p:nvSpPr>
          <p:cNvPr id="21508" name="Slide Number Placeholder 3"/>
          <p:cNvSpPr>
            <a:spLocks noGrp="1"/>
          </p:cNvSpPr>
          <p:nvPr>
            <p:ph type="sldNum" sz="quarter" idx="5"/>
          </p:nvPr>
        </p:nvSpPr>
        <p:spPr>
          <a:noFill/>
        </p:spPr>
        <p:txBody>
          <a:bodyPr/>
          <a:lstStyle/>
          <a:p>
            <a:fld id="{5B4FB0F8-3A2B-4568-A9CD-3A98514C93EB}" type="slidenum">
              <a:rPr lang="en-US" smtClean="0">
                <a:latin typeface="Arial" charset="0"/>
                <a:ea typeface="ＭＳ Ｐゴシック" pitchFamily="34" charset="-128"/>
              </a:rPr>
              <a:pPr/>
              <a:t>86</a:t>
            </a:fld>
            <a:endParaRPr lang="en-US" smtClean="0">
              <a:latin typeface="Arial" charset="0"/>
              <a:ea typeface="ＭＳ Ｐゴシック" pitchFamily="34" charset="-128"/>
            </a:endParaRPr>
          </a:p>
        </p:txBody>
      </p:sp>
    </p:spTree>
    <p:extLst>
      <p:ext uri="{BB962C8B-B14F-4D97-AF65-F5344CB8AC3E}">
        <p14:creationId xmlns:p14="http://schemas.microsoft.com/office/powerpoint/2010/main" val="100937990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Video: Understanding Transgender Youth</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dirty="0" smtClean="0"/>
              <a:t>We’ll now watch a video of an expert explaining some aspects of being a transgender youth. We will then discuss the video within the group.</a:t>
            </a:r>
          </a:p>
          <a:p>
            <a:pPr lvl="0"/>
            <a:r>
              <a:rPr lang="en-US" i="1" dirty="0" smtClean="0"/>
              <a:t>Play the video</a:t>
            </a:r>
            <a:r>
              <a:rPr lang="en-US" i="1" baseline="0" dirty="0" smtClean="0"/>
              <a:t> from the file or from this link: https://</a:t>
            </a:r>
            <a:r>
              <a:rPr lang="en-US" i="1" baseline="0" dirty="0" err="1" smtClean="0"/>
              <a:t>www.youtube.com</a:t>
            </a:r>
            <a:r>
              <a:rPr lang="en-US" i="1" baseline="0" dirty="0" smtClean="0"/>
              <a:t>/</a:t>
            </a:r>
            <a:r>
              <a:rPr lang="en-US" i="1" baseline="0" dirty="0" err="1" smtClean="0"/>
              <a:t>watch?v</a:t>
            </a:r>
            <a:r>
              <a:rPr lang="en-US" i="1" baseline="0" dirty="0" smtClean="0"/>
              <a:t>=fuZ7AlsTczI&amp;feature=</a:t>
            </a:r>
            <a:r>
              <a:rPr lang="en-US" i="1" baseline="0" dirty="0" err="1" smtClean="0"/>
              <a:t>youtu.be</a:t>
            </a:r>
            <a:r>
              <a:rPr lang="en-US" i="1" baseline="0" dirty="0" smtClean="0"/>
              <a:t>.</a:t>
            </a:r>
          </a:p>
          <a:p>
            <a:pPr lvl="0"/>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87</a:t>
            </a:fld>
            <a:endParaRPr lang="en-US"/>
          </a:p>
        </p:txBody>
      </p:sp>
    </p:spTree>
    <p:extLst>
      <p:ext uri="{BB962C8B-B14F-4D97-AF65-F5344CB8AC3E}">
        <p14:creationId xmlns:p14="http://schemas.microsoft.com/office/powerpoint/2010/main" val="33738505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Arial" charset="0"/>
                <a:ea typeface="MS PGothic" pitchFamily="34" charset="-128"/>
                <a:cs typeface="ＭＳ Ｐゴシック" charset="0"/>
              </a:rPr>
              <a:t>Group Discussion</a:t>
            </a:r>
            <a:r>
              <a:rPr lang="en-US" sz="1200" b="1" i="1" kern="1200" dirty="0" smtClean="0">
                <a:solidFill>
                  <a:schemeClr val="tx1"/>
                </a:solidFill>
                <a:latin typeface="Arial" charset="0"/>
                <a:ea typeface="MS PGothic" pitchFamily="34" charset="-128"/>
                <a:cs typeface="ＭＳ Ｐゴシック" charset="0"/>
              </a:rPr>
              <a:t>:</a:t>
            </a:r>
            <a:r>
              <a:rPr lang="en-US" sz="1200" b="1" kern="1200" dirty="0" smtClean="0">
                <a:solidFill>
                  <a:schemeClr val="tx1"/>
                </a:solidFill>
                <a:latin typeface="Arial" charset="0"/>
                <a:ea typeface="MS PGothic" pitchFamily="34" charset="-128"/>
                <a:cs typeface="ＭＳ Ｐゴシック" charset="0"/>
              </a:rPr>
              <a:t> Understanding Transgender Youth</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i="1" dirty="0" smtClean="0"/>
              <a:t>Ask the following questions:</a:t>
            </a:r>
            <a:endParaRPr lang="en-US" dirty="0" smtClean="0"/>
          </a:p>
          <a:p>
            <a:pPr lvl="1"/>
            <a:r>
              <a:rPr lang="en-US" b="1" dirty="0" smtClean="0"/>
              <a:t>Did you learn anything new from this video?</a:t>
            </a:r>
            <a:endParaRPr lang="en-US" dirty="0" smtClean="0"/>
          </a:p>
          <a:p>
            <a:pPr lvl="1"/>
            <a:r>
              <a:rPr lang="en-US" b="1" dirty="0" smtClean="0"/>
              <a:t>What additional questions do you have about transgender youth? </a:t>
            </a:r>
            <a:endParaRPr lang="en-US" dirty="0" smtClean="0"/>
          </a:p>
          <a:p>
            <a:r>
              <a:rPr lang="en-US" b="1" dirty="0" smtClean="0"/>
              <a:t>How does this understanding impact our work at the facility? </a:t>
            </a:r>
            <a:endParaRPr lang="en-US" dirty="0" smtClean="0"/>
          </a:p>
          <a:p>
            <a:pPr lvl="0"/>
            <a:r>
              <a:rPr lang="en-US" i="1" dirty="0" smtClean="0"/>
              <a:t>You may want to ensure that the following points come out during the discussion:</a:t>
            </a:r>
            <a:endParaRPr lang="en-US" dirty="0" smtClean="0"/>
          </a:p>
          <a:p>
            <a:pPr lvl="1"/>
            <a:r>
              <a:rPr lang="en-US" dirty="0" smtClean="0"/>
              <a:t>Early age at which young people feel and articulate that they are in the wrong body.</a:t>
            </a:r>
          </a:p>
          <a:p>
            <a:pPr lvl="1"/>
            <a:r>
              <a:rPr lang="en-US" dirty="0" smtClean="0"/>
              <a:t>Some youth may change their minds, but most don’t.</a:t>
            </a:r>
          </a:p>
          <a:p>
            <a:pPr lvl="1"/>
            <a:r>
              <a:rPr lang="en-US" dirty="0" smtClean="0"/>
              <a:t>When working with transgender kids at the facility, we need to treat them with respect and support.  We will treat transgender youth according to their gender identities unless there is a security reason not to. </a:t>
            </a:r>
            <a:r>
              <a:rPr lang="en-US" sz="1200" i="1" kern="1200" dirty="0" smtClean="0">
                <a:solidFill>
                  <a:schemeClr val="tx1"/>
                </a:solidFill>
                <a:latin typeface="Arial" charset="0"/>
                <a:ea typeface="MS PGothic" pitchFamily="34" charset="-128"/>
                <a:cs typeface="+mn-cs"/>
              </a:rPr>
              <a:t>[Confirm that this is your facility’s policy and replace with facility’s policy if different.]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88</a:t>
            </a:fld>
            <a:endParaRPr lang="en-US"/>
          </a:p>
        </p:txBody>
      </p:sp>
    </p:spTree>
    <p:extLst>
      <p:ext uri="{BB962C8B-B14F-4D97-AF65-F5344CB8AC3E}">
        <p14:creationId xmlns:p14="http://schemas.microsoft.com/office/powerpoint/2010/main" val="12757188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Video: Tyler</a:t>
            </a:r>
            <a:endParaRPr lang="en-US" sz="1200" kern="1200" dirty="0" smtClean="0">
              <a:solidFill>
                <a:schemeClr val="tx1"/>
              </a:solidFill>
              <a:latin typeface="Arial" charset="0"/>
              <a:ea typeface="MS PGothic" pitchFamily="34" charset="-128"/>
              <a:cs typeface="ＭＳ Ｐゴシック" charset="0"/>
            </a:endParaRPr>
          </a:p>
          <a:p>
            <a:r>
              <a:rPr lang="en-US" sz="1200" i="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lvl="0"/>
            <a:r>
              <a:rPr lang="en-US" dirty="0" smtClean="0"/>
              <a:t>We’ll now watch a video that was part of a news series on parents raising a transgender boy.</a:t>
            </a:r>
          </a:p>
          <a:p>
            <a:pPr lvl="0"/>
            <a:endParaRPr lang="en-US" dirty="0" smtClean="0"/>
          </a:p>
          <a:p>
            <a:pPr lvl="0"/>
            <a:r>
              <a:rPr lang="en-US" sz="1200" i="1" kern="1200" dirty="0" smtClean="0">
                <a:solidFill>
                  <a:schemeClr val="tx1"/>
                </a:solidFill>
                <a:effectLst/>
                <a:latin typeface="Arial" charset="0"/>
                <a:ea typeface="MS PGothic" pitchFamily="34" charset="-128"/>
                <a:cs typeface="ＭＳ Ｐゴシック" charset="0"/>
              </a:rPr>
              <a:t>Play the video using the file or by finding it at this link: </a:t>
            </a:r>
            <a:endParaRPr lang="en-US" sz="1200" kern="1200" dirty="0" smtClean="0">
              <a:solidFill>
                <a:schemeClr val="tx1"/>
              </a:solidFill>
              <a:effectLst/>
              <a:latin typeface="Arial" charset="0"/>
              <a:ea typeface="MS PGothic" pitchFamily="34" charset="-128"/>
              <a:cs typeface="ＭＳ Ｐゴシック" charset="0"/>
            </a:endParaRPr>
          </a:p>
          <a:p>
            <a:pPr lvl="1"/>
            <a:r>
              <a:rPr lang="en-US" sz="1200" u="sng" kern="1200" dirty="0" smtClean="0">
                <a:solidFill>
                  <a:schemeClr val="tx1"/>
                </a:solidFill>
                <a:effectLst/>
                <a:latin typeface="Arial" charset="0"/>
                <a:ea typeface="MS PGothic" pitchFamily="34" charset="-128"/>
                <a:cs typeface="+mn-cs"/>
                <a:hlinkClick r:id="rId3"/>
              </a:rPr>
              <a:t>http://www.washingtonpost.com</a:t>
            </a:r>
            <a:r>
              <a:rPr lang="en-US" sz="1200" u="sng" kern="1200" smtClean="0">
                <a:solidFill>
                  <a:schemeClr val="tx1"/>
                </a:solidFill>
                <a:effectLst/>
                <a:latin typeface="Arial" charset="0"/>
                <a:ea typeface="MS PGothic" pitchFamily="34" charset="-128"/>
                <a:cs typeface="+mn-cs"/>
                <a:hlinkClick r:id="rId3"/>
              </a:rPr>
              <a:t>/local/transgender-at-6-for-tyler-and-his-parents-no-second-thoughts/2013/07/11/eab8b398-ea0f-11e2-a301-ea5a8116d211_story.html</a:t>
            </a:r>
            <a:r>
              <a:rPr lang="en-US" sz="1200" kern="1200" smtClean="0">
                <a:solidFill>
                  <a:schemeClr val="tx1"/>
                </a:solidFill>
                <a:effectLst/>
                <a:latin typeface="Arial" charset="0"/>
                <a:ea typeface="MS PGothic" pitchFamily="34" charset="-128"/>
                <a:cs typeface="+mn-cs"/>
              </a:rPr>
              <a:t> </a:t>
            </a:r>
          </a:p>
          <a:p>
            <a:pPr lvl="0"/>
            <a:endParaRPr lang="en-US" dirty="0" smtClean="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89</a:t>
            </a:fld>
            <a:endParaRPr lang="en-US"/>
          </a:p>
        </p:txBody>
      </p:sp>
    </p:spTree>
    <p:extLst>
      <p:ext uri="{BB962C8B-B14F-4D97-AF65-F5344CB8AC3E}">
        <p14:creationId xmlns:p14="http://schemas.microsoft.com/office/powerpoint/2010/main" val="34942141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1"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Discussion: Tyler</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i="1" dirty="0" smtClean="0"/>
              <a:t>Ask:</a:t>
            </a:r>
            <a:endParaRPr lang="en-US" dirty="0" smtClean="0"/>
          </a:p>
          <a:p>
            <a:pPr lvl="0"/>
            <a:r>
              <a:rPr lang="en-US" sz="1200" kern="1200" dirty="0" smtClean="0">
                <a:solidFill>
                  <a:schemeClr val="tx1"/>
                </a:solidFill>
                <a:latin typeface="Arial" charset="0"/>
                <a:ea typeface="MS PGothic" pitchFamily="34" charset="-128"/>
                <a:cs typeface="ＭＳ Ｐゴシック" charset="0"/>
              </a:rPr>
              <a:t>Did the video give you any different ideas about transgender youth? </a:t>
            </a:r>
          </a:p>
          <a:p>
            <a:pPr lvl="0"/>
            <a:r>
              <a:rPr lang="en-US" sz="1200" kern="1200" dirty="0" smtClean="0">
                <a:solidFill>
                  <a:schemeClr val="tx1"/>
                </a:solidFill>
                <a:latin typeface="Arial" charset="0"/>
                <a:ea typeface="MS PGothic" pitchFamily="34" charset="-128"/>
                <a:cs typeface="ＭＳ Ｐゴシック" charset="0"/>
              </a:rPr>
              <a:t>How do you think Tyler will do in school?</a:t>
            </a:r>
          </a:p>
          <a:p>
            <a:pPr lvl="0"/>
            <a:r>
              <a:rPr lang="en-US" sz="1200" kern="1200" dirty="0" smtClean="0">
                <a:solidFill>
                  <a:schemeClr val="tx1"/>
                </a:solidFill>
                <a:latin typeface="Arial" charset="0"/>
                <a:ea typeface="MS PGothic" pitchFamily="34" charset="-128"/>
                <a:cs typeface="ＭＳ Ｐゴシック" charset="0"/>
              </a:rPr>
              <a:t>What has made this such a healthy transition for Tyler?</a:t>
            </a:r>
          </a:p>
          <a:p>
            <a:pPr lvl="0"/>
            <a:r>
              <a:rPr lang="en-US" sz="1200" kern="1200" dirty="0" smtClean="0">
                <a:solidFill>
                  <a:schemeClr val="tx1"/>
                </a:solidFill>
                <a:latin typeface="Arial" charset="0"/>
                <a:ea typeface="MS PGothic" pitchFamily="34" charset="-128"/>
                <a:cs typeface="ＭＳ Ｐゴシック" charset="0"/>
              </a:rPr>
              <a:t>Do the kids you see in detention have the same supports? </a:t>
            </a:r>
          </a:p>
          <a:p>
            <a:r>
              <a:rPr lang="en-US" sz="1200" kern="1200" dirty="0" smtClean="0">
                <a:solidFill>
                  <a:schemeClr val="tx1"/>
                </a:solidFill>
                <a:latin typeface="Arial" charset="0"/>
                <a:ea typeface="MS PGothic" pitchFamily="34" charset="-128"/>
                <a:cs typeface="ＭＳ Ｐゴシック" charset="0"/>
              </a:rPr>
              <a:t> </a:t>
            </a:r>
            <a:r>
              <a:rPr lang="en-US" sz="1200" b="1" i="1" kern="1200" dirty="0" smtClean="0">
                <a:solidFill>
                  <a:schemeClr val="tx1"/>
                </a:solidFill>
                <a:effectLst/>
                <a:latin typeface="Arial" charset="0"/>
                <a:ea typeface="MS PGothic" pitchFamily="34" charset="-128"/>
                <a:cs typeface="ＭＳ Ｐゴシック" charset="0"/>
              </a:rPr>
              <a:t>	</a:t>
            </a:r>
          </a:p>
          <a:p>
            <a:r>
              <a:rPr lang="en-US" sz="1200" b="1" kern="1200" dirty="0" smtClean="0">
                <a:solidFill>
                  <a:schemeClr val="tx1"/>
                </a:solidFill>
                <a:effectLst/>
                <a:latin typeface="Arial" charset="0"/>
                <a:ea typeface="MS PGothic" pitchFamily="34" charset="-128"/>
                <a:cs typeface="ＭＳ Ｐゴシック" charset="0"/>
              </a:rPr>
              <a:t>Handout: Washington Post Stories on Tyler</a:t>
            </a:r>
            <a:endParaRPr lang="en-US" sz="1200" kern="1200" dirty="0" smtClean="0">
              <a:solidFill>
                <a:schemeClr val="tx1"/>
              </a:solidFill>
              <a:effectLst/>
              <a:latin typeface="Arial" charset="0"/>
              <a:ea typeface="MS PGothic" pitchFamily="34" charset="-128"/>
              <a:cs typeface="ＭＳ Ｐゴシック" charset="0"/>
            </a:endParaRPr>
          </a:p>
          <a:p>
            <a:r>
              <a:rPr lang="en-US" sz="1200" kern="1200" dirty="0" smtClean="0">
                <a:solidFill>
                  <a:schemeClr val="tx1"/>
                </a:solidFill>
                <a:effectLst/>
                <a:latin typeface="Arial" charset="0"/>
                <a:ea typeface="MS PGothic" pitchFamily="34" charset="-128"/>
                <a:cs typeface="ＭＳ Ｐゴシック" charset="0"/>
              </a:rPr>
              <a:t> </a:t>
            </a:r>
          </a:p>
          <a:p>
            <a:pPr lvl="0"/>
            <a:r>
              <a:rPr lang="en-US" dirty="0" smtClean="0">
                <a:effectLst/>
              </a:rPr>
              <a:t>Tyler is fortunate to have supportive parents who are educating themselves about their child’s needs.  They worked with their community to help Tyler have a healthy and supported transition.  We have printed copies for you to read. </a:t>
            </a:r>
          </a:p>
          <a:p>
            <a:r>
              <a:rPr lang="en-US" sz="1200" i="1" kern="1200" dirty="0" smtClean="0">
                <a:solidFill>
                  <a:schemeClr val="tx1"/>
                </a:solidFill>
                <a:effectLst/>
                <a:latin typeface="Arial" charset="0"/>
                <a:ea typeface="MS PGothic" pitchFamily="34" charset="-128"/>
                <a:cs typeface="ＭＳ Ｐゴシック" charset="0"/>
              </a:rPr>
              <a:t>Circulate copies of Washington Post stories. </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90</a:t>
            </a:fld>
            <a:endParaRPr lang="en-US"/>
          </a:p>
        </p:txBody>
      </p:sp>
    </p:spTree>
    <p:extLst>
      <p:ext uri="{BB962C8B-B14F-4D97-AF65-F5344CB8AC3E}">
        <p14:creationId xmlns:p14="http://schemas.microsoft.com/office/powerpoint/2010/main" val="35459401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marL="342900" lvl="0" indent="-342900">
              <a:spcBef>
                <a:spcPts val="0"/>
              </a:spcBef>
              <a:spcAft>
                <a:spcPts val="0"/>
              </a:spcAft>
              <a:buFont typeface="Symbol"/>
              <a:buChar char=""/>
            </a:pPr>
            <a:r>
              <a:rPr lang="en-US" b="1" dirty="0" smtClean="0"/>
              <a:t>Create an accepting environment</a:t>
            </a:r>
            <a:endParaRPr lang="en-US" dirty="0" smtClean="0"/>
          </a:p>
          <a:p>
            <a:pPr marL="742950" lvl="1" indent="-285750">
              <a:spcBef>
                <a:spcPts val="0"/>
              </a:spcBef>
              <a:spcAft>
                <a:spcPts val="0"/>
              </a:spcAft>
              <a:buFont typeface="Courier New"/>
              <a:buChar char="o"/>
            </a:pPr>
            <a:r>
              <a:rPr lang="en-US" dirty="0" smtClean="0"/>
              <a:t>We want to signal acceptance, respect, and safety.  Youth will look around for signs of acceptance and affirmation from staff and from the reading materials, posters, and other images in the facility.  </a:t>
            </a:r>
          </a:p>
          <a:p>
            <a:pPr marL="742950" lvl="1" indent="-285750">
              <a:spcBef>
                <a:spcPts val="0"/>
              </a:spcBef>
              <a:spcAft>
                <a:spcPts val="0"/>
              </a:spcAft>
              <a:buFont typeface="Courier New"/>
              <a:buChar char="o"/>
            </a:pPr>
            <a:r>
              <a:rPr lang="en-US" dirty="0" smtClean="0"/>
              <a:t>Talk with youth in ways that don’t assume sexual orientation or gender identity</a:t>
            </a:r>
          </a:p>
          <a:p>
            <a:pPr marL="742950" lvl="1" indent="-285750">
              <a:spcBef>
                <a:spcPts val="0"/>
              </a:spcBef>
              <a:spcAft>
                <a:spcPts val="0"/>
              </a:spcAft>
              <a:buFont typeface="Courier New"/>
              <a:buChar char="o"/>
            </a:pPr>
            <a:r>
              <a:rPr lang="en-US" dirty="0" smtClean="0"/>
              <a:t>Ensure that posters</a:t>
            </a:r>
            <a:r>
              <a:rPr lang="en-US" baseline="0" dirty="0" smtClean="0"/>
              <a:t> and reading materials don’t suggest that everyone is or should be straight</a:t>
            </a:r>
          </a:p>
          <a:p>
            <a:pPr marL="742950" lvl="1" indent="-285750">
              <a:spcBef>
                <a:spcPts val="0"/>
              </a:spcBef>
              <a:spcAft>
                <a:spcPts val="0"/>
              </a:spcAft>
              <a:buFont typeface="Courier New"/>
              <a:buChar char="o"/>
            </a:pPr>
            <a:r>
              <a:rPr lang="en-US" baseline="0" dirty="0" smtClean="0"/>
              <a:t>Correct homophobic or non-accepting comments by others</a:t>
            </a:r>
            <a:endParaRPr lang="en-US" dirty="0" smtClean="0"/>
          </a:p>
          <a:p>
            <a:pPr marL="342900" lvl="0" indent="-342900">
              <a:spcBef>
                <a:spcPts val="0"/>
              </a:spcBef>
              <a:spcAft>
                <a:spcPts val="0"/>
              </a:spcAft>
              <a:buFont typeface="Symbol"/>
              <a:buChar char=""/>
            </a:pPr>
            <a:r>
              <a:rPr lang="en-US" b="1" dirty="0" smtClean="0"/>
              <a:t>Treat LGBTQI youth with the same dignity and expectations as others</a:t>
            </a:r>
            <a:endParaRPr lang="en-US" dirty="0" smtClean="0"/>
          </a:p>
          <a:p>
            <a:pPr marL="342900" lvl="0" indent="-342900">
              <a:spcBef>
                <a:spcPts val="0"/>
              </a:spcBef>
              <a:spcAft>
                <a:spcPts val="0"/>
              </a:spcAft>
              <a:buFont typeface="Symbol"/>
              <a:buChar char=""/>
            </a:pPr>
            <a:r>
              <a:rPr lang="en-US" b="1" dirty="0" smtClean="0"/>
              <a:t>Use a youth’s preferred name and pronoun</a:t>
            </a:r>
            <a:endParaRPr lang="en-US" dirty="0" smtClean="0"/>
          </a:p>
          <a:p>
            <a:pPr marL="742950" lvl="1" indent="-285750">
              <a:spcBef>
                <a:spcPts val="0"/>
              </a:spcBef>
              <a:spcAft>
                <a:spcPts val="0"/>
              </a:spcAft>
              <a:buFont typeface="Courier New"/>
              <a:buChar char="o"/>
            </a:pPr>
            <a:r>
              <a:rPr lang="en-US" dirty="0" smtClean="0"/>
              <a:t>Follow the youth’s lead – How do they describe themselves? </a:t>
            </a:r>
          </a:p>
          <a:p>
            <a:pPr marL="742950" lvl="1" indent="-285750">
              <a:spcBef>
                <a:spcPts val="0"/>
              </a:spcBef>
              <a:spcAft>
                <a:spcPts val="0"/>
              </a:spcAft>
              <a:buFont typeface="Courier New"/>
              <a:buChar char="o"/>
            </a:pPr>
            <a:r>
              <a:rPr lang="en-US" dirty="0" smtClean="0"/>
              <a:t>Ask youth what terms he or she prefers.  They may prefer a different name than what appears on their official documentation.</a:t>
            </a:r>
          </a:p>
          <a:p>
            <a:pPr marL="742950" lvl="1" indent="-285750">
              <a:spcBef>
                <a:spcPts val="0"/>
              </a:spcBef>
              <a:spcAft>
                <a:spcPts val="0"/>
              </a:spcAft>
              <a:buFont typeface="Courier New"/>
              <a:buChar char="o"/>
            </a:pPr>
            <a:r>
              <a:rPr lang="en-US" i="1" dirty="0" smtClean="0">
                <a:highlight>
                  <a:srgbClr val="FFFF00"/>
                </a:highlight>
              </a:rPr>
              <a:t>[Fill in your agency’s policy on use of a youth’s preferred name – Does</a:t>
            </a:r>
            <a:r>
              <a:rPr lang="en-US" i="1" baseline="0" dirty="0" smtClean="0">
                <a:highlight>
                  <a:srgbClr val="FFFF00"/>
                </a:highlight>
              </a:rPr>
              <a:t> the facility have a policy to use preferred name even if it differs from legal name?  If so, </a:t>
            </a:r>
            <a:r>
              <a:rPr lang="en-US" i="1" dirty="0" smtClean="0">
                <a:highlight>
                  <a:srgbClr val="FFFF00"/>
                </a:highlight>
              </a:rPr>
              <a:t>how is it recorded, how do you determine where the youth wants his or her preferred name used?]</a:t>
            </a:r>
            <a:endParaRPr lang="en-US" dirty="0" smtClean="0"/>
          </a:p>
          <a:p>
            <a:pPr marL="342900" lvl="0" indent="-342900">
              <a:spcBef>
                <a:spcPts val="0"/>
              </a:spcBef>
              <a:spcAft>
                <a:spcPts val="0"/>
              </a:spcAft>
              <a:buFont typeface="Symbol"/>
              <a:buChar char=""/>
            </a:pPr>
            <a:r>
              <a:rPr lang="en-US" b="1" dirty="0" smtClean="0"/>
              <a:t>Listen and use the youth’s language</a:t>
            </a:r>
            <a:endParaRPr lang="en-US" dirty="0" smtClean="0"/>
          </a:p>
          <a:p>
            <a:pPr marL="342900" lvl="0" indent="-342900">
              <a:spcBef>
                <a:spcPts val="0"/>
              </a:spcBef>
              <a:spcAft>
                <a:spcPts val="0"/>
              </a:spcAft>
              <a:buFont typeface="Symbol"/>
              <a:buChar char=""/>
            </a:pPr>
            <a:r>
              <a:rPr lang="en-US" b="1" dirty="0" smtClean="0"/>
              <a:t>Maintain confidentiality </a:t>
            </a:r>
            <a:endParaRPr lang="en-US" dirty="0" smtClean="0"/>
          </a:p>
          <a:p>
            <a:pPr marL="342900" lvl="0" indent="-342900">
              <a:spcBef>
                <a:spcPts val="0"/>
              </a:spcBef>
              <a:spcAft>
                <a:spcPts val="0"/>
              </a:spcAft>
              <a:buFont typeface="Symbol"/>
              <a:buChar char=""/>
            </a:pPr>
            <a:r>
              <a:rPr lang="en-US" b="1" dirty="0" smtClean="0"/>
              <a:t>Be aware of your own biases, lack of familiarity, and any discomfort talking about these topics </a:t>
            </a:r>
            <a:endParaRPr lang="en-US" dirty="0" smtClean="0"/>
          </a:p>
          <a:p>
            <a:pPr marL="0" marR="0">
              <a:spcBef>
                <a:spcPts val="0"/>
              </a:spcBef>
              <a:spcAft>
                <a:spcPts val="0"/>
              </a:spcAft>
            </a:pPr>
            <a:r>
              <a:rPr lang="en-US" sz="1200" dirty="0" smtClean="0">
                <a:latin typeface="Cambria"/>
                <a:ea typeface="ＭＳ 明朝"/>
                <a:cs typeface="Times New Roman"/>
              </a:rPr>
              <a:t> </a:t>
            </a:r>
          </a:p>
          <a:p>
            <a:pPr marL="0" indent="0">
              <a:buFont typeface="Arial" pitchFamily="34" charset="0"/>
              <a:buNone/>
              <a:defRPr/>
            </a:pPr>
            <a:endParaRPr lang="en-US" dirty="0" smtClean="0"/>
          </a:p>
          <a:p>
            <a:pPr marL="171450" indent="-171450">
              <a:buFont typeface="Arial" pitchFamily="34" charset="0"/>
              <a:buChar char="•"/>
              <a:defRPr/>
            </a:pPr>
            <a:endParaRPr lang="en-US" dirty="0" smtClean="0">
              <a:latin typeface="Arial" pitchFamily="34" charset="0"/>
            </a:endParaRPr>
          </a:p>
          <a:p>
            <a:pPr marL="171450" indent="-171450">
              <a:buFont typeface="Arial" pitchFamily="34" charset="0"/>
              <a:buChar char="•"/>
              <a:defRPr/>
            </a:pPr>
            <a:endParaRPr lang="en-US" dirty="0" smtClean="0">
              <a:latin typeface="Arial" pitchFamily="34" charset="0"/>
            </a:endParaRPr>
          </a:p>
          <a:p>
            <a:pPr marL="171450" indent="-171450">
              <a:buFont typeface="Arial" pitchFamily="34" charset="0"/>
              <a:buChar char="•"/>
              <a:defRPr/>
            </a:pPr>
            <a:endParaRPr lang="en-US" dirty="0"/>
          </a:p>
        </p:txBody>
      </p:sp>
      <p:sp>
        <p:nvSpPr>
          <p:cNvPr id="21508" name="Slide Number Placeholder 3"/>
          <p:cNvSpPr>
            <a:spLocks noGrp="1"/>
          </p:cNvSpPr>
          <p:nvPr>
            <p:ph type="sldNum" sz="quarter" idx="5"/>
          </p:nvPr>
        </p:nvSpPr>
        <p:spPr>
          <a:noFill/>
        </p:spPr>
        <p:txBody>
          <a:bodyPr/>
          <a:lstStyle/>
          <a:p>
            <a:fld id="{5B4FB0F8-3A2B-4568-A9CD-3A98514C93EB}" type="slidenum">
              <a:rPr lang="en-US" smtClean="0">
                <a:latin typeface="Arial" charset="0"/>
                <a:ea typeface="ＭＳ Ｐゴシック" pitchFamily="34" charset="-128"/>
              </a:rPr>
              <a:pPr/>
              <a:t>91</a:t>
            </a:fld>
            <a:endParaRPr lang="en-US" smtClean="0">
              <a:latin typeface="Arial" charset="0"/>
              <a:ea typeface="ＭＳ Ｐゴシック" pitchFamily="34" charset="-128"/>
            </a:endParaRPr>
          </a:p>
        </p:txBody>
      </p:sp>
    </p:spTree>
    <p:extLst>
      <p:ext uri="{BB962C8B-B14F-4D97-AF65-F5344CB8AC3E}">
        <p14:creationId xmlns:p14="http://schemas.microsoft.com/office/powerpoint/2010/main" val="331834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a:spcBef>
                <a:spcPts val="0"/>
              </a:spcBef>
              <a:spcAft>
                <a:spcPts val="0"/>
              </a:spcAft>
            </a:pPr>
            <a:r>
              <a:rPr lang="en-US" sz="1200" dirty="0" smtClean="0">
                <a:latin typeface="Cambria"/>
                <a:ea typeface="ＭＳ 明朝"/>
                <a:cs typeface="Times New Roman"/>
              </a:rPr>
              <a:t> </a:t>
            </a:r>
            <a:r>
              <a:rPr lang="en-US" sz="1200" b="1" dirty="0" smtClean="0">
                <a:latin typeface="Cambria"/>
                <a:ea typeface="ＭＳ 明朝"/>
                <a:cs typeface="Times New Roman"/>
              </a:rPr>
              <a:t>Created the National Prison Rape Elimination Commission (NPREC) to study the issue and propose national standards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One of the law’s most important aspects was the creation of the National Prison Rape Elimination Commission, a nine-member body charged with studying the issue and issuing a report with findings and recommendations to the Justice Department and other officials. They went all over the country and conducted hearings where people talked about this problem, including a number of survivors.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Increased available data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Before PREA’s passage, officials had limited data on the scope and nature of sexual misconduct in custodial settings. The law requires the Bureau of Justice statistics to engage in regular data collection activities. We will have a look at some of the Bureau’s findings a little later on. </a:t>
            </a:r>
          </a:p>
          <a:p>
            <a:pPr marL="342900" marR="0" lvl="0" indent="-342900">
              <a:spcBef>
                <a:spcPts val="0"/>
              </a:spcBef>
              <a:spcAft>
                <a:spcPts val="0"/>
              </a:spcAft>
              <a:buFont typeface="Symbol"/>
              <a:buChar char=""/>
            </a:pPr>
            <a:r>
              <a:rPr lang="en-US" sz="1200" b="1" dirty="0" smtClean="0">
                <a:latin typeface="Cambria"/>
                <a:ea typeface="ＭＳ 明朝"/>
                <a:cs typeface="Times New Roman"/>
              </a:rPr>
              <a:t>Provided funding and training  (including the PREA Resource Center) </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The law also recognized that agencies and facilities would need information and resources to work toward best practices on preventing, detecting, and responding to sexual misconduct. The Justice Department created the PREA Resource Center (PRC) to be a one-stop resource for information related to PREA implementation, such as sample policies and tools. The PRC is located at prearesourcecenter.org. You can visit the website if you want to know more after today. The Justice Department and the PRC have also issued a number of grant opportunities for agencies and facilities to apply for funding to support PREA implementation activities.</a:t>
            </a:r>
          </a:p>
          <a:p>
            <a:pPr marL="342900" marR="0" lvl="0" indent="-342900">
              <a:spcBef>
                <a:spcPts val="0"/>
              </a:spcBef>
              <a:spcAft>
                <a:spcPts val="0"/>
              </a:spcAft>
              <a:buFont typeface="Symbol"/>
              <a:buChar char=""/>
            </a:pPr>
            <a:r>
              <a:rPr lang="en-US" sz="1200" b="1" dirty="0" smtClean="0">
                <a:latin typeface="Cambria"/>
                <a:ea typeface="ＭＳ 明朝"/>
                <a:cs typeface="Times New Roman"/>
              </a:rPr>
              <a:t>Required the Justice Department to issue binding national standards for custody settings</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dirty="0" smtClean="0">
                <a:latin typeface="Cambria"/>
                <a:ea typeface="ＭＳ 明朝"/>
                <a:cs typeface="Times New Roman"/>
              </a:rPr>
              <a:t>This is a large part of the reason that we are here today. PREA required the Justice Department to issue binding national standards for juvenile and adult facilities that reflect what we know about the best ways of preventing, detecting, and responding to sexual misconduct. The standards contain a range of different requirements, which we will discuss soon.</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a:t>
            </a:fld>
            <a:endParaRPr lang="en-US"/>
          </a:p>
        </p:txBody>
      </p:sp>
    </p:spTree>
    <p:extLst>
      <p:ext uri="{BB962C8B-B14F-4D97-AF65-F5344CB8AC3E}">
        <p14:creationId xmlns:p14="http://schemas.microsoft.com/office/powerpoint/2010/main" val="263929066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sz="1200" b="1" kern="1200" dirty="0" smtClean="0">
                <a:solidFill>
                  <a:schemeClr val="tx1"/>
                </a:solidFill>
                <a:latin typeface="Arial" charset="0"/>
                <a:ea typeface="MS PGothic" pitchFamily="34" charset="-128"/>
                <a:cs typeface="ＭＳ Ｐゴシック" charset="0"/>
              </a:rPr>
              <a:t>Don’t assume: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Everyone is heterosexual</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Everyone uses traditional labels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In other cultures, they don’t necessarily refer to people with the same terms we use. Although most people choose to identify their sexuality with a traditional label, there has been an increase in the number of people who prefer more inclusive labels or who do not like to use labels at all. </a:t>
            </a:r>
          </a:p>
          <a:p>
            <a:pPr lvl="0"/>
            <a:r>
              <a:rPr lang="en-US" sz="1200" b="1" kern="1200" dirty="0" smtClean="0">
                <a:solidFill>
                  <a:schemeClr val="tx1"/>
                </a:solidFill>
                <a:latin typeface="Arial" charset="0"/>
                <a:ea typeface="MS PGothic" pitchFamily="34" charset="-128"/>
                <a:cs typeface="ＭＳ Ｐゴシック" charset="0"/>
              </a:rPr>
              <a:t>Sexual orientation or gender identity based on appearances or behavior</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Sexual orientation is a phase</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A person’s sexual orientation hasn’t changed</a:t>
            </a:r>
            <a:endParaRPr lang="en-US" sz="1200" kern="1200" dirty="0" smtClean="0">
              <a:solidFill>
                <a:schemeClr val="tx1"/>
              </a:solidFill>
              <a:latin typeface="Arial" charset="0"/>
              <a:ea typeface="MS PGothic" pitchFamily="34" charset="-128"/>
              <a:cs typeface="ＭＳ Ｐゴシック" charset="0"/>
            </a:endParaRPr>
          </a:p>
          <a:p>
            <a:pPr lvl="1"/>
            <a:r>
              <a:rPr lang="en-US" dirty="0" smtClean="0"/>
              <a:t>While most adolescents have a sense of their sexual orientation, they may still be questioning and trying to figure it out.</a:t>
            </a:r>
          </a:p>
          <a:p>
            <a:pPr lvl="0"/>
            <a:r>
              <a:rPr lang="en-US" sz="1200" b="1" kern="1200" dirty="0" smtClean="0">
                <a:solidFill>
                  <a:schemeClr val="tx1"/>
                </a:solidFill>
                <a:latin typeface="Arial" charset="0"/>
                <a:ea typeface="MS PGothic" pitchFamily="34" charset="-128"/>
                <a:cs typeface="ＭＳ Ｐゴシック" charset="0"/>
              </a:rPr>
              <a:t>Who someone is attracted to</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That a youth has told or wants to tell family about his sexual orientation or gender identity</a:t>
            </a:r>
            <a:endParaRPr lang="en-US" sz="1200" kern="1200" dirty="0" smtClean="0">
              <a:solidFill>
                <a:schemeClr val="tx1"/>
              </a:solidFill>
              <a:latin typeface="Arial" charset="0"/>
              <a:ea typeface="MS PGothic" pitchFamily="34" charset="-128"/>
              <a:cs typeface="ＭＳ Ｐゴシック" charset="0"/>
            </a:endParaRPr>
          </a:p>
          <a:p>
            <a:pPr lvl="1"/>
            <a:r>
              <a:rPr lang="en-US" dirty="0" smtClean="0"/>
              <a:t>Be very careful during visits or any other communication with a youth’s family members.  The youth may feel more comfortable disclosing his or her sexual orientation or gender identity in the facility than at home.</a:t>
            </a:r>
          </a:p>
          <a:p>
            <a:pPr lvl="1"/>
            <a:endParaRPr lang="en-US" dirty="0" smtClean="0"/>
          </a:p>
          <a:p>
            <a:pPr lvl="1"/>
            <a:endParaRPr lang="en-US" dirty="0" smtClean="0"/>
          </a:p>
          <a:p>
            <a:pPr lvl="1"/>
            <a:endParaRPr lang="en-US" dirty="0" smtClean="0"/>
          </a:p>
          <a:p>
            <a:endParaRPr lang="en-US" dirty="0" smtClean="0"/>
          </a:p>
        </p:txBody>
      </p:sp>
      <p:sp>
        <p:nvSpPr>
          <p:cNvPr id="20484" name="Slide Number Placeholder 3"/>
          <p:cNvSpPr>
            <a:spLocks noGrp="1"/>
          </p:cNvSpPr>
          <p:nvPr>
            <p:ph type="sldNum" sz="quarter" idx="5"/>
          </p:nvPr>
        </p:nvSpPr>
        <p:spPr>
          <a:noFill/>
        </p:spPr>
        <p:txBody>
          <a:bodyPr/>
          <a:lstStyle/>
          <a:p>
            <a:fld id="{260B4BD6-2882-43C0-AB17-B162F0BF1456}" type="slidenum">
              <a:rPr lang="en-US" smtClean="0">
                <a:latin typeface="Arial" charset="0"/>
                <a:ea typeface="ＭＳ Ｐゴシック" pitchFamily="34" charset="-128"/>
              </a:rPr>
              <a:pPr/>
              <a:t>92</a:t>
            </a:fld>
            <a:endParaRPr lang="en-US" smtClean="0">
              <a:latin typeface="Arial" charset="0"/>
              <a:ea typeface="ＭＳ Ｐゴシック" pitchFamily="34" charset="-128"/>
            </a:endParaRPr>
          </a:p>
        </p:txBody>
      </p:sp>
    </p:spTree>
    <p:extLst>
      <p:ext uri="{BB962C8B-B14F-4D97-AF65-F5344CB8AC3E}">
        <p14:creationId xmlns:p14="http://schemas.microsoft.com/office/powerpoint/2010/main" val="297663370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dirty="0" smtClean="0"/>
              <a:t>In the past you might have said</a:t>
            </a:r>
            <a:r>
              <a:rPr lang="en-US" b="1" dirty="0" smtClean="0"/>
              <a:t>: “Do you have a [boyfriend or girlfriend]?” </a:t>
            </a:r>
            <a:endParaRPr lang="en-US" dirty="0" smtClean="0"/>
          </a:p>
          <a:p>
            <a:pPr lvl="0"/>
            <a:r>
              <a:rPr lang="en-US" b="1" dirty="0" smtClean="0"/>
              <a:t>Try: “Are you dating anyone?” </a:t>
            </a:r>
            <a:endParaRPr lang="en-US" dirty="0" smtClean="0"/>
          </a:p>
          <a:p>
            <a:pPr lvl="0"/>
            <a:r>
              <a:rPr lang="en-US" dirty="0" smtClean="0"/>
              <a:t>In the past you might have said to a girl if you found out she was dating someone</a:t>
            </a:r>
            <a:r>
              <a:rPr lang="en-US" b="1" dirty="0" smtClean="0"/>
              <a:t>: “What’s his name? </a:t>
            </a:r>
            <a:endParaRPr lang="en-US" dirty="0" smtClean="0"/>
          </a:p>
          <a:p>
            <a:pPr lvl="0"/>
            <a:r>
              <a:rPr lang="en-US" b="1" dirty="0" smtClean="0"/>
              <a:t>Try: “What is his or her name?”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93</a:t>
            </a:fld>
            <a:endParaRPr lang="en-US"/>
          </a:p>
        </p:txBody>
      </p:sp>
    </p:spTree>
    <p:extLst>
      <p:ext uri="{BB962C8B-B14F-4D97-AF65-F5344CB8AC3E}">
        <p14:creationId xmlns:p14="http://schemas.microsoft.com/office/powerpoint/2010/main" val="27844653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sz="1200" b="1" kern="1200" dirty="0" smtClean="0">
                <a:solidFill>
                  <a:schemeClr val="tx1"/>
                </a:solidFill>
                <a:latin typeface="Arial" charset="0"/>
                <a:ea typeface="MS PGothic" pitchFamily="34" charset="-128"/>
                <a:cs typeface="ＭＳ Ｐゴシック" charset="0"/>
              </a:rPr>
              <a:t>Train staff on communication with LGBTQI youth</a:t>
            </a:r>
            <a:endParaRPr lang="en-US" sz="1200" kern="1200" dirty="0" smtClean="0">
              <a:solidFill>
                <a:schemeClr val="tx1"/>
              </a:solidFill>
              <a:latin typeface="Arial" charset="0"/>
              <a:ea typeface="MS PGothic" pitchFamily="34" charset="-128"/>
              <a:cs typeface="ＭＳ Ｐゴシック" charset="0"/>
            </a:endParaRPr>
          </a:p>
          <a:p>
            <a:pPr lvl="1"/>
            <a:r>
              <a:rPr lang="en-US" dirty="0" smtClean="0"/>
              <a:t>This is what we’re doing.</a:t>
            </a:r>
          </a:p>
          <a:p>
            <a:pPr lvl="0"/>
            <a:r>
              <a:rPr lang="en-US" sz="1200" b="1" kern="1200" dirty="0" smtClean="0">
                <a:solidFill>
                  <a:schemeClr val="tx1"/>
                </a:solidFill>
                <a:latin typeface="Arial" charset="0"/>
                <a:ea typeface="MS PGothic" pitchFamily="34" charset="-128"/>
                <a:cs typeface="ＭＳ Ｐゴシック" charset="0"/>
              </a:rPr>
              <a:t>Train staff on searches of transgender and intersex youth</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[Fill in with your agency’s approach to searches of transgender and intersex youth – will staff of the same gender as the youth’s gender identity do the</a:t>
            </a:r>
            <a:r>
              <a:rPr lang="en-US" sz="1200" i="1" kern="1200" baseline="0" dirty="0" smtClean="0">
                <a:solidFill>
                  <a:schemeClr val="tx1"/>
                </a:solidFill>
                <a:latin typeface="Arial" charset="0"/>
                <a:ea typeface="MS PGothic" pitchFamily="34" charset="-128"/>
                <a:cs typeface="+mn-cs"/>
              </a:rPr>
              <a:t> searches</a:t>
            </a:r>
            <a:r>
              <a:rPr lang="en-US" sz="1200" i="1" kern="1200" dirty="0" smtClean="0">
                <a:solidFill>
                  <a:schemeClr val="tx1"/>
                </a:solidFill>
                <a:latin typeface="Arial" charset="0"/>
                <a:ea typeface="MS PGothic" pitchFamily="34" charset="-128"/>
                <a:cs typeface="+mn-cs"/>
              </a:rPr>
              <a:t>?  Will youth be able to choose and sign a form saying which gender they want to conduct searches?]</a:t>
            </a:r>
            <a:endParaRPr lang="en-US" dirty="0" smtClean="0"/>
          </a:p>
          <a:p>
            <a:pPr lvl="0"/>
            <a:r>
              <a:rPr lang="en-US" sz="1200" b="1" kern="1200" dirty="0" smtClean="0">
                <a:solidFill>
                  <a:schemeClr val="tx1"/>
                </a:solidFill>
                <a:latin typeface="Arial" charset="0"/>
                <a:ea typeface="MS PGothic" pitchFamily="34" charset="-128"/>
                <a:cs typeface="ＭＳ Ｐゴシック" charset="0"/>
              </a:rPr>
              <a:t>No searches of transgender youth just to determine genital status</a:t>
            </a:r>
          </a:p>
          <a:p>
            <a:pPr marL="171450" lvl="0" indent="-171450">
              <a:buFont typeface="Arial" panose="020B0604020202020204" pitchFamily="34" charset="0"/>
              <a:buChar char="•"/>
            </a:pPr>
            <a:r>
              <a:rPr lang="en-US" sz="1200" b="0" kern="1200" dirty="0" smtClean="0">
                <a:solidFill>
                  <a:schemeClr val="tx1"/>
                </a:solidFill>
                <a:latin typeface="Arial" charset="0"/>
                <a:ea typeface="MS PGothic" pitchFamily="34" charset="-128"/>
                <a:cs typeface="ＭＳ Ｐゴシック" charset="0"/>
              </a:rPr>
              <a:t>Medical</a:t>
            </a:r>
            <a:r>
              <a:rPr lang="en-US" sz="1200" b="0" kern="1200" baseline="0" dirty="0" smtClean="0">
                <a:solidFill>
                  <a:schemeClr val="tx1"/>
                </a:solidFill>
                <a:latin typeface="Arial" charset="0"/>
                <a:ea typeface="MS PGothic" pitchFamily="34" charset="-128"/>
                <a:cs typeface="ＭＳ Ｐゴシック" charset="0"/>
              </a:rPr>
              <a:t> staff will be giving the youth an examination, so they can notice and record anything necessary during the normal course of medical care.</a:t>
            </a:r>
            <a:endParaRPr lang="en-US" sz="1200" b="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No automatic housing on basis of LGBTQI status, but base decisions on potential vulnerability, health, safety, security considerations and transgender and intersex youth’s own views about their safety</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[Fill in with an explanation of how your agency will make housing decisions for LGBTQI youth.]</a:t>
            </a:r>
            <a:endParaRPr lang="en-US" sz="1200" kern="1200" dirty="0" smtClean="0">
              <a:solidFill>
                <a:schemeClr val="tx1"/>
              </a:solidFill>
              <a:latin typeface="Arial" charset="0"/>
              <a:ea typeface="MS PGothic" pitchFamily="34" charset="-128"/>
              <a:cs typeface="+mn-cs"/>
            </a:endParaRPr>
          </a:p>
          <a:p>
            <a:pPr lvl="0"/>
            <a:r>
              <a:rPr lang="en-US" b="1" dirty="0" smtClean="0"/>
              <a:t>Transgender and intersex youth shower privately</a:t>
            </a:r>
            <a:endParaRPr lang="en-US" dirty="0" smtClean="0"/>
          </a:p>
          <a:p>
            <a:pPr lvl="1"/>
            <a:r>
              <a:rPr lang="en-US" dirty="0" smtClean="0"/>
              <a:t>If everyone at your facility gets to shower privately, point that out.</a:t>
            </a: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94</a:t>
            </a:fld>
            <a:endParaRPr lang="en-US"/>
          </a:p>
        </p:txBody>
      </p:sp>
    </p:spTree>
    <p:extLst>
      <p:ext uri="{BB962C8B-B14F-4D97-AF65-F5344CB8AC3E}">
        <p14:creationId xmlns:p14="http://schemas.microsoft.com/office/powerpoint/2010/main" val="157598550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sz="1200" b="1" kern="1200" dirty="0" smtClean="0">
                <a:solidFill>
                  <a:schemeClr val="tx1"/>
                </a:solidFill>
                <a:latin typeface="Arial" charset="0"/>
                <a:ea typeface="MS PGothic" pitchFamily="34" charset="-128"/>
                <a:cs typeface="ＭＳ Ｐゴシック" charset="0"/>
              </a:rPr>
              <a:t>Group Discussion: Bringing It All Together</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i="1" dirty="0" smtClean="0"/>
              <a:t>Ask:</a:t>
            </a:r>
            <a:endParaRPr lang="en-US" dirty="0" smtClean="0"/>
          </a:p>
          <a:p>
            <a:pPr lvl="0"/>
            <a:r>
              <a:rPr lang="en-US" sz="1200" b="1" kern="1200" dirty="0" smtClean="0">
                <a:solidFill>
                  <a:schemeClr val="tx1"/>
                </a:solidFill>
                <a:latin typeface="Arial" charset="0"/>
                <a:ea typeface="MS PGothic" pitchFamily="34" charset="-128"/>
                <a:cs typeface="ＭＳ Ｐゴシック" charset="0"/>
              </a:rPr>
              <a:t>How well is our facility doing to create an atmosphere of respect for all youth, regardless of sexual orientation, gender identity or gender conformance? </a:t>
            </a:r>
            <a:r>
              <a:rPr lang="en-US" sz="1200" kern="1200" dirty="0" smtClean="0">
                <a:solidFill>
                  <a:schemeClr val="tx1"/>
                </a:solidFill>
                <a:latin typeface="Arial" charset="0"/>
                <a:ea typeface="MS PGothic" pitchFamily="34" charset="-128"/>
                <a:cs typeface="ＭＳ Ｐゴシック" charset="0"/>
              </a:rPr>
              <a:t> </a:t>
            </a:r>
          </a:p>
          <a:p>
            <a:pPr lvl="0"/>
            <a:r>
              <a:rPr lang="en-US" sz="1200" kern="1200" dirty="0" smtClean="0">
                <a:solidFill>
                  <a:schemeClr val="tx1"/>
                </a:solidFill>
                <a:latin typeface="Arial" charset="0"/>
                <a:ea typeface="MS PGothic" pitchFamily="34" charset="-128"/>
                <a:cs typeface="ＭＳ Ｐゴシック" charset="0"/>
              </a:rPr>
              <a:t>For this question, we will be doing an exercise and then we’ll come back and talk about our thoughts.</a:t>
            </a:r>
          </a:p>
          <a:p>
            <a:r>
              <a:rPr lang="en-US" sz="1200" kern="1200" dirty="0" smtClean="0">
                <a:solidFill>
                  <a:schemeClr val="tx1"/>
                </a:solidFill>
                <a:latin typeface="Arial" charset="0"/>
                <a:ea typeface="MS PGothic" pitchFamily="34" charset="-128"/>
                <a:cs typeface="ＭＳ Ｐゴシック" charset="0"/>
              </a:rPr>
              <a:t/>
            </a:r>
            <a:br>
              <a:rPr lang="en-US" sz="1200" kern="1200" dirty="0" smtClean="0">
                <a:solidFill>
                  <a:schemeClr val="tx1"/>
                </a:solidFill>
                <a:latin typeface="Arial" charset="0"/>
                <a:ea typeface="MS PGothic" pitchFamily="34" charset="-128"/>
                <a:cs typeface="ＭＳ Ｐゴシック" charset="0"/>
              </a:rPr>
            </a:b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Group Exercise: </a:t>
            </a: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Promoting Cultural Diversity and Cultural and Linguistic 	Competency</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Handout:</a:t>
            </a:r>
            <a:r>
              <a:rPr lang="en-US" sz="1200" kern="1200" dirty="0" smtClean="0">
                <a:solidFill>
                  <a:schemeClr val="tx1"/>
                </a:solidFill>
                <a:latin typeface="Arial" charset="0"/>
                <a:ea typeface="MS PGothic" pitchFamily="34" charset="-128"/>
                <a:cs typeface="ＭＳ Ｐゴシック" charset="0"/>
              </a:rPr>
              <a:t> </a:t>
            </a:r>
            <a:r>
              <a:rPr lang="en-US" sz="1200" b="1" kern="1200" dirty="0" smtClean="0">
                <a:solidFill>
                  <a:schemeClr val="tx1"/>
                </a:solidFill>
                <a:latin typeface="Arial" charset="0"/>
                <a:ea typeface="MS PGothic" pitchFamily="34" charset="-128"/>
                <a:cs typeface="ＭＳ Ｐゴシック" charset="0"/>
              </a:rPr>
              <a:t>Self-Assessment Checklist</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pPr lvl="0"/>
            <a:r>
              <a:rPr lang="en-US" i="1" dirty="0" smtClean="0"/>
              <a:t>Have participants complete the checklist, which is available at</a:t>
            </a:r>
            <a:r>
              <a:rPr lang="en-US" dirty="0" smtClean="0"/>
              <a:t> </a:t>
            </a:r>
            <a:r>
              <a:rPr lang="en-US" sz="1200" kern="1200" dirty="0" smtClean="0">
                <a:solidFill>
                  <a:schemeClr val="tx1"/>
                </a:solidFill>
                <a:latin typeface="Arial" charset="0"/>
                <a:ea typeface="MS PGothic" pitchFamily="34" charset="-128"/>
                <a:cs typeface="ＭＳ Ｐゴシック" charset="0"/>
                <a:hlinkClick r:id="rId3"/>
              </a:rPr>
              <a:t>http://nccc.georgetown.edu/documents/Final%20LGBTQ%20Checklist.pdf</a:t>
            </a:r>
            <a:r>
              <a:rPr lang="en-US" dirty="0" smtClean="0"/>
              <a:t>.</a:t>
            </a:r>
          </a:p>
          <a:p>
            <a:pPr lvl="0"/>
            <a:r>
              <a:rPr lang="en-US" i="1" dirty="0" smtClean="0"/>
              <a:t>Ask:</a:t>
            </a:r>
            <a:r>
              <a:rPr lang="en-US" dirty="0" smtClean="0"/>
              <a:t>  Having completed this questionnaire, is there anything you think we should be doing as an agency or that you could do as an individual to make a more inclusive or safer atmosphere for LGBTQI youth?</a:t>
            </a:r>
          </a:p>
          <a:p>
            <a:r>
              <a:rPr lang="en-US" sz="1200" kern="1200" dirty="0" smtClean="0">
                <a:solidFill>
                  <a:schemeClr val="tx1"/>
                </a:solidFill>
                <a:latin typeface="Arial" charset="0"/>
                <a:ea typeface="MS PGothic" pitchFamily="34" charset="-128"/>
                <a:cs typeface="ＭＳ Ｐゴシック" charset="0"/>
              </a:rPr>
              <a:t> </a:t>
            </a:r>
          </a:p>
          <a:p>
            <a:r>
              <a:rPr lang="en-US" sz="1200" kern="1200" dirty="0" smtClean="0">
                <a:solidFill>
                  <a:schemeClr val="tx1"/>
                </a:solidFill>
                <a:latin typeface="Arial" charset="0"/>
                <a:ea typeface="MS PGothic" pitchFamily="34" charset="-128"/>
                <a:cs typeface="ＭＳ Ｐゴシック" charset="0"/>
              </a:rPr>
              <a:t/>
            </a:r>
            <a:br>
              <a:rPr lang="en-US" sz="1200" kern="1200" dirty="0" smtClean="0">
                <a:solidFill>
                  <a:schemeClr val="tx1"/>
                </a:solidFill>
                <a:latin typeface="Arial" charset="0"/>
                <a:ea typeface="MS PGothic" pitchFamily="34" charset="-128"/>
                <a:cs typeface="ＭＳ Ｐゴシック" charset="0"/>
              </a:rPr>
            </a:br>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pPr>
              <a:defRPr/>
            </a:pPr>
            <a:endParaRPr lang="en-US" dirty="0" smtClean="0"/>
          </a:p>
        </p:txBody>
      </p:sp>
      <p:sp>
        <p:nvSpPr>
          <p:cNvPr id="22532" name="Slide Number Placeholder 3"/>
          <p:cNvSpPr>
            <a:spLocks noGrp="1"/>
          </p:cNvSpPr>
          <p:nvPr>
            <p:ph type="sldNum" sz="quarter" idx="5"/>
          </p:nvPr>
        </p:nvSpPr>
        <p:spPr>
          <a:noFill/>
        </p:spPr>
        <p:txBody>
          <a:bodyPr/>
          <a:lstStyle/>
          <a:p>
            <a:fld id="{431B72A4-D8DC-4D36-8B6B-773B1566DB97}" type="slidenum">
              <a:rPr lang="en-US" smtClean="0">
                <a:latin typeface="Arial" charset="0"/>
                <a:ea typeface="ＭＳ Ｐゴシック" pitchFamily="34" charset="-128"/>
              </a:rPr>
              <a:pPr/>
              <a:t>95</a:t>
            </a:fld>
            <a:endParaRPr lang="en-US" smtClean="0">
              <a:latin typeface="Arial" charset="0"/>
              <a:ea typeface="ＭＳ Ｐゴシック" pitchFamily="34" charset="-128"/>
            </a:endParaRPr>
          </a:p>
        </p:txBody>
      </p:sp>
    </p:spTree>
    <p:extLst>
      <p:ext uri="{BB962C8B-B14F-4D97-AF65-F5344CB8AC3E}">
        <p14:creationId xmlns:p14="http://schemas.microsoft.com/office/powerpoint/2010/main" val="64993243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7200" marR="0" indent="-457200">
              <a:spcBef>
                <a:spcPts val="0"/>
              </a:spcBef>
              <a:spcAft>
                <a:spcPts val="0"/>
              </a:spcAft>
            </a:pPr>
            <a:r>
              <a:rPr lang="en-US" sz="2800" dirty="0" smtClean="0">
                <a:solidFill>
                  <a:srgbClr val="595959"/>
                </a:solidFill>
                <a:latin typeface="Wingdings"/>
                <a:ea typeface="ＭＳ 明朝"/>
                <a:cs typeface="Times New Roman"/>
              </a:rPr>
              <a:t>þ</a:t>
            </a:r>
            <a:r>
              <a:rPr lang="en-US" sz="1200" dirty="0" smtClean="0">
                <a:solidFill>
                  <a:srgbClr val="595959"/>
                </a:solidFill>
                <a:latin typeface="Wingdings"/>
                <a:ea typeface="ＭＳ 明朝"/>
                <a:cs typeface="Times New Roman"/>
              </a:rPr>
              <a:t> </a:t>
            </a:r>
            <a:r>
              <a:rPr lang="en-US" sz="1200" b="1" dirty="0" smtClean="0">
                <a:latin typeface="Cambria"/>
                <a:ea typeface="ＭＳ 明朝"/>
                <a:cs typeface="Times New Roman"/>
              </a:rPr>
              <a:t>Handout(s): Relevant Sexual Misconduct, Search, and Other Policies</a:t>
            </a:r>
            <a:endParaRPr lang="en-US" sz="1200" dirty="0" smtClean="0">
              <a:latin typeface="Cambria"/>
              <a:ea typeface="ＭＳ 明朝"/>
              <a:cs typeface="Times New Roman"/>
            </a:endParaRPr>
          </a:p>
          <a:p>
            <a:pPr marL="342900" marR="0" lvl="0" indent="-342900">
              <a:spcBef>
                <a:spcPts val="0"/>
              </a:spcBef>
              <a:spcAft>
                <a:spcPts val="0"/>
              </a:spcAft>
              <a:buFont typeface="Wingdings"/>
              <a:buChar char=""/>
            </a:pPr>
            <a:r>
              <a:rPr lang="en-US" sz="1200" dirty="0" smtClean="0">
                <a:latin typeface="Cambria"/>
                <a:ea typeface="ＭＳ 明朝"/>
                <a:cs typeface="Times New Roman"/>
              </a:rPr>
              <a:t>Have the facility’s sexual misconduct, search, and other relevant policies on hand to distribute to participants either now or later in the training. </a:t>
            </a:r>
          </a:p>
          <a:p>
            <a:pPr marL="0" marR="0">
              <a:spcBef>
                <a:spcPts val="0"/>
              </a:spcBef>
              <a:spcAft>
                <a:spcPts val="0"/>
              </a:spcAft>
            </a:pPr>
            <a:r>
              <a:rPr lang="en-US" sz="1200" dirty="0" smtClean="0">
                <a:latin typeface="Cambria"/>
                <a:ea typeface="Times New Roman"/>
                <a:cs typeface="Times New Roman"/>
              </a:rPr>
              <a:t> </a:t>
            </a:r>
            <a:endParaRPr lang="en-US" sz="1200" dirty="0" smtClean="0">
              <a:latin typeface="Cambria"/>
              <a:ea typeface="ＭＳ 明朝"/>
              <a:cs typeface="Times New Roman"/>
            </a:endParaRPr>
          </a:p>
          <a:p>
            <a:pPr marL="342900" lvl="0" indent="-342900">
              <a:spcBef>
                <a:spcPts val="0"/>
              </a:spcBef>
              <a:spcAft>
                <a:spcPts val="0"/>
              </a:spcAft>
              <a:buFont typeface="Symbol"/>
              <a:buChar char=""/>
            </a:pPr>
            <a:r>
              <a:rPr lang="en-US" i="1" dirty="0" smtClean="0">
                <a:ea typeface="Times New Roman"/>
                <a:cs typeface="Times New Roman"/>
              </a:rPr>
              <a:t>As participants arrive, ensure that they write their names clearly on the sign-in sheet and obtain a copy of the PowerPoint Presentation and an agenda for the day’s training.</a:t>
            </a:r>
            <a:endParaRPr lang="en-US" dirty="0" smtClean="0"/>
          </a:p>
          <a:p>
            <a:pPr marL="342900" lvl="0" indent="-342900">
              <a:spcBef>
                <a:spcPts val="0"/>
              </a:spcBef>
              <a:spcAft>
                <a:spcPts val="0"/>
              </a:spcAft>
              <a:buFont typeface="Symbol"/>
              <a:buChar char=""/>
            </a:pPr>
            <a:r>
              <a:rPr lang="en-US" i="1" dirty="0" smtClean="0">
                <a:ea typeface="Times New Roman"/>
                <a:cs typeface="Times New Roman"/>
              </a:rPr>
              <a:t>Before beginning, welcome participants and introduce yourself.</a:t>
            </a:r>
            <a:endParaRPr lang="en-US" dirty="0" smtClean="0"/>
          </a:p>
          <a:p>
            <a:pPr marL="342900" lvl="0" indent="-342900">
              <a:spcBef>
                <a:spcPts val="0"/>
              </a:spcBef>
              <a:spcAft>
                <a:spcPts val="0"/>
              </a:spcAft>
              <a:buFont typeface="Symbol"/>
              <a:buChar char=""/>
            </a:pPr>
            <a:r>
              <a:rPr lang="en-US" i="1" dirty="0" smtClean="0">
                <a:ea typeface="Times New Roman"/>
                <a:cs typeface="Times New Roman"/>
              </a:rPr>
              <a:t>Inform participants of any housekeeping items, such as the start and end time for the training and any planned breaks, requests to avoid the use of cellular telephones, and location of restrooms.</a:t>
            </a:r>
            <a:endParaRPr lang="en-US" dirty="0" smtClean="0"/>
          </a:p>
          <a:p>
            <a:pPr marL="342900" lvl="0" indent="-342900">
              <a:spcBef>
                <a:spcPts val="0"/>
              </a:spcBef>
              <a:spcAft>
                <a:spcPts val="0"/>
              </a:spcAft>
              <a:buFont typeface="Symbol"/>
              <a:buChar char=""/>
            </a:pPr>
            <a:r>
              <a:rPr lang="en-US" b="1" dirty="0" smtClean="0">
                <a:ea typeface="Times New Roman"/>
                <a:cs typeface="Times New Roman"/>
              </a:rPr>
              <a:t>Purpose of this Module</a:t>
            </a:r>
            <a:endParaRPr lang="en-US" dirty="0" smtClean="0"/>
          </a:p>
          <a:p>
            <a:pPr marL="742950" marR="0" lvl="1" indent="-285750">
              <a:spcBef>
                <a:spcPts val="0"/>
              </a:spcBef>
              <a:spcAft>
                <a:spcPts val="0"/>
              </a:spcAft>
              <a:buFont typeface="Courier New"/>
              <a:buChar char="o"/>
            </a:pPr>
            <a:r>
              <a:rPr lang="en-US" sz="1200" b="1" dirty="0" smtClean="0">
                <a:latin typeface="Cambria"/>
                <a:ea typeface="Times New Roman"/>
                <a:cs typeface="Times New Roman"/>
              </a:rPr>
              <a:t>Help you understand the agency’s responsibilities and your responsibilities under PREA and the policies we have adopted to comply with PREA</a:t>
            </a:r>
            <a:endParaRPr lang="en-US" sz="1200" dirty="0" smtClean="0">
              <a:latin typeface="Cambria"/>
              <a:ea typeface="ＭＳ 明朝"/>
              <a:cs typeface="Times New Roman"/>
            </a:endParaRPr>
          </a:p>
          <a:p>
            <a:pPr marL="1143000" marR="0" lvl="2" indent="-228600">
              <a:spcBef>
                <a:spcPts val="0"/>
              </a:spcBef>
              <a:spcAft>
                <a:spcPts val="0"/>
              </a:spcAft>
              <a:buFont typeface="Wingdings"/>
              <a:buChar char=""/>
            </a:pPr>
            <a:r>
              <a:rPr lang="en-US" sz="1200" dirty="0" smtClean="0">
                <a:latin typeface="Cambria"/>
                <a:ea typeface="Times New Roman"/>
                <a:cs typeface="Times New Roman"/>
              </a:rPr>
              <a:t>In this module, we will be talking about supervision, searches, housing, youth education, youth with disabilities, youth with Limited English proficiency, and LGBTQI youth.</a:t>
            </a:r>
            <a:endParaRPr lang="en-US" sz="1200" dirty="0" smtClean="0">
              <a:latin typeface="Cambria"/>
              <a:ea typeface="ＭＳ 明朝"/>
              <a:cs typeface="Times New Roman"/>
            </a:endParaRPr>
          </a:p>
          <a:p>
            <a:pPr marL="742950" marR="0" lvl="1" indent="-285750">
              <a:spcBef>
                <a:spcPts val="0"/>
              </a:spcBef>
              <a:spcAft>
                <a:spcPts val="0"/>
              </a:spcAft>
              <a:buFont typeface="Courier New"/>
              <a:buChar char="o"/>
            </a:pPr>
            <a:r>
              <a:rPr lang="en-US" sz="1200" b="1" dirty="0" smtClean="0">
                <a:latin typeface="Cambria"/>
                <a:ea typeface="Times New Roman"/>
                <a:cs typeface="Times New Roman"/>
              </a:rPr>
              <a:t>Discuss some scenarios that help you apply the new policies in the context of your work </a:t>
            </a:r>
            <a:endParaRPr lang="en-US" sz="1200" dirty="0" smtClean="0">
              <a:latin typeface="Cambria"/>
              <a:ea typeface="ＭＳ 明朝"/>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97</a:t>
            </a:fld>
            <a:endParaRPr lang="en-US"/>
          </a:p>
        </p:txBody>
      </p:sp>
    </p:spTree>
    <p:extLst>
      <p:ext uri="{BB962C8B-B14F-4D97-AF65-F5344CB8AC3E}">
        <p14:creationId xmlns:p14="http://schemas.microsoft.com/office/powerpoint/2010/main" val="1912922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a:t>
            </a:r>
            <a:r>
              <a:rPr lang="en-US" sz="1200" b="1" i="1" kern="1200" dirty="0" smtClean="0">
                <a:solidFill>
                  <a:schemeClr val="tx1"/>
                </a:solidFill>
                <a:latin typeface="Arial" charset="0"/>
                <a:ea typeface="MS PGothic" pitchFamily="34" charset="-128"/>
                <a:cs typeface="ＭＳ Ｐゴシック" charset="0"/>
              </a:rPr>
              <a:t>Insert</a:t>
            </a:r>
            <a:r>
              <a:rPr lang="en-US" sz="1200" b="1" kern="1200" dirty="0" smtClean="0">
                <a:solidFill>
                  <a:schemeClr val="tx1"/>
                </a:solidFill>
                <a:latin typeface="Arial" charset="0"/>
                <a:ea typeface="MS PGothic" pitchFamily="34" charset="-128"/>
                <a:cs typeface="ＭＳ Ｐゴシック" charset="0"/>
              </a:rPr>
              <a:t>] County has zero tolerance for sexual misconduct involving juveniles.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Sexual harassment and sexual abuse of any kind are not permitted, either by staff or other youth.</a:t>
            </a:r>
          </a:p>
          <a:p>
            <a:pPr lvl="0"/>
            <a:r>
              <a:rPr lang="en-US" sz="1200" b="1" kern="1200" dirty="0" smtClean="0">
                <a:solidFill>
                  <a:schemeClr val="tx1"/>
                </a:solidFill>
                <a:latin typeface="Arial" charset="0"/>
                <a:ea typeface="MS PGothic" pitchFamily="34" charset="-128"/>
                <a:cs typeface="ＭＳ Ｐゴシック" charset="0"/>
              </a:rPr>
              <a:t>It is the policy of </a:t>
            </a:r>
            <a:r>
              <a:rPr lang="en-US" sz="1200" b="1" i="1" kern="1200" dirty="0" smtClean="0">
                <a:solidFill>
                  <a:schemeClr val="tx1"/>
                </a:solidFill>
                <a:latin typeface="Arial" charset="0"/>
                <a:ea typeface="MS PGothic" pitchFamily="34" charset="-128"/>
                <a:cs typeface="ＭＳ Ｐゴシック" charset="0"/>
              </a:rPr>
              <a:t>[Insert]</a:t>
            </a:r>
            <a:r>
              <a:rPr lang="en-US" sz="1200" b="1" kern="1200" dirty="0" smtClean="0">
                <a:solidFill>
                  <a:schemeClr val="tx1"/>
                </a:solidFill>
                <a:latin typeface="Arial" charset="0"/>
                <a:ea typeface="MS PGothic" pitchFamily="34" charset="-128"/>
                <a:cs typeface="ＭＳ Ｐゴシック" charset="0"/>
              </a:rPr>
              <a:t> County to provide a safe, humane, and secure environment, free from sexual violence, misconduct, harassment, or retaliation…</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by establishing definitions of prohibited conduct and maintaining a program of prevention, detection, investigation, response and tracking of all alleged and substantiated sexual misconduct.</a:t>
            </a:r>
            <a:r>
              <a:rPr lang="en-US" sz="1200" b="1" kern="1200" dirty="0" smtClean="0">
                <a:solidFill>
                  <a:schemeClr val="tx1"/>
                </a:solidFill>
                <a:latin typeface="Arial" charset="0"/>
                <a:ea typeface="MS PGothic" pitchFamily="34" charset="-128"/>
                <a:cs typeface="+mn-cs"/>
              </a:rPr>
              <a:t>  </a:t>
            </a:r>
            <a:endParaRPr lang="en-US" sz="1200" kern="1200" dirty="0" smtClean="0">
              <a:solidFill>
                <a:schemeClr val="tx1"/>
              </a:solidFill>
              <a:latin typeface="Arial" charset="0"/>
              <a:ea typeface="MS PGothic" pitchFamily="34" charset="-128"/>
              <a:cs typeface="+mn-cs"/>
            </a:endParaRPr>
          </a:p>
          <a:p>
            <a:pPr lvl="1"/>
            <a:r>
              <a:rPr lang="en-US" sz="1200" kern="1200" dirty="0" smtClean="0">
                <a:solidFill>
                  <a:schemeClr val="tx1"/>
                </a:solidFill>
                <a:latin typeface="Arial" charset="0"/>
                <a:ea typeface="MS PGothic" pitchFamily="34" charset="-128"/>
                <a:cs typeface="+mn-cs"/>
              </a:rPr>
              <a:t>This is the key purpose of our new sexual misconduct policy.</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latin typeface="Arial" charset="0"/>
                <a:ea typeface="MS PGothic" pitchFamily="34" charset="-128"/>
                <a:cs typeface="ＭＳ Ｐゴシック" charset="0"/>
              </a:rPr>
              <a:t> </a:t>
            </a:r>
            <a:r>
              <a:rPr lang="en-US" b="1" dirty="0" smtClean="0"/>
              <a:t>Youth have a right to be free from sexual misconduct</a:t>
            </a:r>
          </a:p>
          <a:p>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98</a:t>
            </a:fld>
            <a:endParaRPr lang="en-US"/>
          </a:p>
        </p:txBody>
      </p:sp>
    </p:spTree>
    <p:extLst>
      <p:ext uri="{BB962C8B-B14F-4D97-AF65-F5344CB8AC3E}">
        <p14:creationId xmlns:p14="http://schemas.microsoft.com/office/powerpoint/2010/main" val="267152352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Sexual misconduct between staff and juveniles, volunteers or contract personnel and juveniles, and juveniles and juveniles, regardless of consensual status is prohibited and subject to administrative discipline and/or criminal sanctions. </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There is no consensual sex between staff and juveniles.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Sexual abuse </a:t>
            </a:r>
            <a:r>
              <a:rPr lang="en-US" sz="1200" b="1" u="sng" kern="1200" dirty="0" smtClean="0">
                <a:solidFill>
                  <a:schemeClr val="tx1"/>
                </a:solidFill>
                <a:latin typeface="Arial" charset="0"/>
                <a:ea typeface="MS PGothic" pitchFamily="34" charset="-128"/>
                <a:cs typeface="ＭＳ Ｐゴシック" charset="0"/>
              </a:rPr>
              <a:t>does not</a:t>
            </a:r>
            <a:r>
              <a:rPr lang="en-US" sz="1200" b="1" u="none" kern="1200" baseline="0" dirty="0" smtClean="0">
                <a:solidFill>
                  <a:schemeClr val="tx1"/>
                </a:solidFill>
                <a:latin typeface="Arial" charset="0"/>
                <a:ea typeface="MS PGothic" pitchFamily="34" charset="-128"/>
                <a:cs typeface="ＭＳ Ｐゴシック" charset="0"/>
              </a:rPr>
              <a:t> </a:t>
            </a:r>
            <a:r>
              <a:rPr lang="en-US" sz="1200" b="1" u="none" kern="1200" dirty="0" smtClean="0">
                <a:solidFill>
                  <a:schemeClr val="tx1"/>
                </a:solidFill>
                <a:latin typeface="Arial" charset="0"/>
                <a:ea typeface="MS PGothic" pitchFamily="34" charset="-128"/>
                <a:cs typeface="ＭＳ Ｐゴシック" charset="0"/>
              </a:rPr>
              <a:t>include</a:t>
            </a:r>
            <a:r>
              <a:rPr lang="en-US" sz="1200" b="1" kern="1200" dirty="0" smtClean="0">
                <a:solidFill>
                  <a:schemeClr val="tx1"/>
                </a:solidFill>
                <a:latin typeface="Arial" charset="0"/>
                <a:ea typeface="MS PGothic" pitchFamily="34" charset="-128"/>
                <a:cs typeface="ＭＳ Ｐゴシック" charset="0"/>
              </a:rPr>
              <a:t> sexual contact between two equally willing juveniles. Such behavior </a:t>
            </a:r>
            <a:r>
              <a:rPr lang="en-US" sz="1200" b="1" u="sng" kern="1200" dirty="0" smtClean="0">
                <a:solidFill>
                  <a:schemeClr val="tx1"/>
                </a:solidFill>
                <a:latin typeface="Arial" charset="0"/>
                <a:ea typeface="MS PGothic" pitchFamily="34" charset="-128"/>
                <a:cs typeface="ＭＳ Ｐゴシック" charset="0"/>
              </a:rPr>
              <a:t>is</a:t>
            </a:r>
            <a:r>
              <a:rPr lang="en-US" sz="1200" b="1" kern="1200" dirty="0" smtClean="0">
                <a:solidFill>
                  <a:schemeClr val="tx1"/>
                </a:solidFill>
                <a:latin typeface="Arial" charset="0"/>
                <a:ea typeface="MS PGothic" pitchFamily="34" charset="-128"/>
                <a:cs typeface="ＭＳ Ｐゴシック" charset="0"/>
              </a:rPr>
              <a:t> prohibited by facility rules and subjects the juveniles to discipline.</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Willing sexual contact between two youth is something we want to avoid at the facility.  However, if we can figure out that it was actually willing behavior on the part of both parties, we don’t want to send the kids to the police or treat them like they were abusers.  They have broken rules and we can handle that internally through our own discipline policies like any other situation in which youth break rules.  </a:t>
            </a:r>
          </a:p>
          <a:p>
            <a:pPr lvl="1"/>
            <a:r>
              <a:rPr lang="en-US" sz="1200" kern="1200" dirty="0" smtClean="0">
                <a:solidFill>
                  <a:schemeClr val="tx1"/>
                </a:solidFill>
                <a:latin typeface="Arial" charset="0"/>
                <a:ea typeface="MS PGothic" pitchFamily="34" charset="-128"/>
                <a:cs typeface="+mn-cs"/>
              </a:rPr>
              <a:t>[Fill in who] will be trained to interview kids who are accused of engaging in sexual contact to determine whether they are alleging that the behavior was willing or whether the conduct needs to be referred to the police</a:t>
            </a:r>
            <a:r>
              <a:rPr lang="en-US" sz="1200" kern="1200" baseline="0" dirty="0" smtClean="0">
                <a:solidFill>
                  <a:schemeClr val="tx1"/>
                </a:solidFill>
                <a:latin typeface="Arial" charset="0"/>
                <a:ea typeface="MS PGothic" pitchFamily="34" charset="-128"/>
                <a:cs typeface="+mn-cs"/>
              </a:rPr>
              <a:t> because it was potentially criminal</a:t>
            </a:r>
            <a:r>
              <a:rPr lang="en-US" sz="1200" kern="1200" dirty="0" smtClean="0">
                <a:solidFill>
                  <a:schemeClr val="tx1"/>
                </a:solidFill>
                <a:latin typeface="Arial" charset="0"/>
                <a:ea typeface="MS PGothic" pitchFamily="34" charset="-128"/>
                <a:cs typeface="+mn-cs"/>
              </a:rPr>
              <a:t>.</a:t>
            </a:r>
          </a:p>
          <a:p>
            <a:r>
              <a:rPr lang="en-US" sz="1200" kern="1200" dirty="0" smtClean="0">
                <a:solidFill>
                  <a:schemeClr val="tx1"/>
                </a:solidFill>
                <a:latin typeface="Arial" charset="0"/>
                <a:ea typeface="MS PGothic" pitchFamily="34" charset="-128"/>
                <a:cs typeface="ＭＳ Ｐゴシック" charset="0"/>
              </a:rPr>
              <a:t> </a:t>
            </a:r>
          </a:p>
          <a:p>
            <a:r>
              <a:rPr lang="en-US" sz="1200" b="1" kern="1200" dirty="0" smtClean="0">
                <a:solidFill>
                  <a:schemeClr val="tx1"/>
                </a:solidFill>
                <a:latin typeface="Arial" charset="0"/>
                <a:ea typeface="MS PGothic" pitchFamily="34" charset="-128"/>
                <a:cs typeface="ＭＳ Ｐゴシック" charset="0"/>
              </a:rPr>
              <a:t/>
            </a:r>
            <a:br>
              <a:rPr lang="en-US" sz="1200" b="1" kern="1200" dirty="0" smtClean="0">
                <a:solidFill>
                  <a:schemeClr val="tx1"/>
                </a:solidFill>
                <a:latin typeface="Arial" charset="0"/>
                <a:ea typeface="MS PGothic" pitchFamily="34" charset="-128"/>
                <a:cs typeface="ＭＳ Ｐゴシック" charset="0"/>
              </a:rPr>
            </a:br>
            <a:r>
              <a:rPr lang="en-US" sz="1200" b="1" kern="1200" dirty="0" smtClean="0">
                <a:solidFill>
                  <a:schemeClr val="tx1"/>
                </a:solidFill>
                <a:latin typeface="Arial" charset="0"/>
                <a:ea typeface="MS PGothic" pitchFamily="34" charset="-128"/>
                <a:cs typeface="ＭＳ Ｐゴシック" charset="0"/>
              </a:rPr>
              <a:t> </a:t>
            </a:r>
            <a:endParaRPr lang="en-US" sz="11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99</a:t>
            </a:fld>
            <a:endParaRPr lang="en-US"/>
          </a:p>
        </p:txBody>
      </p:sp>
    </p:spTree>
    <p:extLst>
      <p:ext uri="{BB962C8B-B14F-4D97-AF65-F5344CB8AC3E}">
        <p14:creationId xmlns:p14="http://schemas.microsoft.com/office/powerpoint/2010/main" val="212506290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When admitted, [fill in] will provide youth brief information on our zero-tolerance policy on sexual misconduct and how to report problems.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Within 10 days of admission, [fill in] will provide youth with more in-depth information on our policies on sexual misconduct prevention, detection, and response.</a:t>
            </a:r>
            <a:endParaRPr lang="en-US" sz="1200" kern="1200" dirty="0" smtClean="0">
              <a:solidFill>
                <a:schemeClr val="tx1"/>
              </a:solidFill>
              <a:latin typeface="Arial" charset="0"/>
              <a:ea typeface="MS PGothic" pitchFamily="34" charset="-128"/>
              <a:cs typeface="ＭＳ Ｐゴシック" charset="0"/>
            </a:endParaRPr>
          </a:p>
          <a:p>
            <a:pPr lvl="0"/>
            <a:r>
              <a:rPr lang="en-US" sz="1200" kern="1200" dirty="0" smtClean="0">
                <a:solidFill>
                  <a:schemeClr val="tx1"/>
                </a:solidFill>
                <a:latin typeface="Arial" charset="0"/>
                <a:ea typeface="MS PGothic" pitchFamily="34" charset="-128"/>
                <a:cs typeface="ＭＳ Ｐゴシック" charset="0"/>
              </a:rPr>
              <a:t>The youth education covers:</a:t>
            </a:r>
          </a:p>
          <a:p>
            <a:pPr lvl="0"/>
            <a:r>
              <a:rPr lang="en-US" sz="1200" kern="1200" dirty="0" smtClean="0">
                <a:solidFill>
                  <a:schemeClr val="tx1"/>
                </a:solidFill>
                <a:latin typeface="Arial" charset="0"/>
                <a:ea typeface="MS PGothic" pitchFamily="34" charset="-128"/>
                <a:cs typeface="ＭＳ Ｐゴシック" charset="0"/>
              </a:rPr>
              <a:t>The Detention Center’s zero tolerance for sexual misconduct.</a:t>
            </a:r>
          </a:p>
          <a:p>
            <a:pPr lvl="0"/>
            <a:r>
              <a:rPr lang="en-US" sz="1200" kern="1200" dirty="0" smtClean="0">
                <a:solidFill>
                  <a:schemeClr val="tx1"/>
                </a:solidFill>
                <a:latin typeface="Arial" charset="0"/>
                <a:ea typeface="MS PGothic" pitchFamily="34" charset="-128"/>
                <a:cs typeface="ＭＳ Ｐゴシック" charset="0"/>
              </a:rPr>
              <a:t>What constitutes sexual misconduct</a:t>
            </a:r>
          </a:p>
          <a:p>
            <a:pPr lvl="0"/>
            <a:r>
              <a:rPr lang="en-US" sz="1200" kern="1200" dirty="0" smtClean="0">
                <a:solidFill>
                  <a:schemeClr val="tx1"/>
                </a:solidFill>
                <a:latin typeface="Arial" charset="0"/>
                <a:ea typeface="MS PGothic" pitchFamily="34" charset="-128"/>
                <a:cs typeface="ＭＳ Ｐゴシック" charset="0"/>
              </a:rPr>
              <a:t>The Detention Center’s program for prevention of sexual misconduct</a:t>
            </a:r>
          </a:p>
          <a:p>
            <a:pPr lvl="0"/>
            <a:r>
              <a:rPr lang="en-US" sz="1200" kern="1200" dirty="0" smtClean="0">
                <a:solidFill>
                  <a:schemeClr val="tx1"/>
                </a:solidFill>
                <a:latin typeface="Arial" charset="0"/>
                <a:ea typeface="MS PGothic" pitchFamily="34" charset="-128"/>
                <a:cs typeface="ＭＳ Ｐゴシック" charset="0"/>
              </a:rPr>
              <a:t>Methods of self–protection</a:t>
            </a:r>
          </a:p>
          <a:p>
            <a:pPr lvl="0"/>
            <a:r>
              <a:rPr lang="en-US" sz="1200" kern="1200" dirty="0" smtClean="0">
                <a:solidFill>
                  <a:schemeClr val="tx1"/>
                </a:solidFill>
                <a:latin typeface="Arial" charset="0"/>
                <a:ea typeface="MS PGothic" pitchFamily="34" charset="-128"/>
                <a:cs typeface="ＭＳ Ｐゴシック" charset="0"/>
              </a:rPr>
              <a:t>How to report sexual misconduct and retaliation</a:t>
            </a:r>
          </a:p>
          <a:p>
            <a:pPr lvl="0"/>
            <a:r>
              <a:rPr lang="en-US" sz="1200" kern="1200" dirty="0" smtClean="0">
                <a:solidFill>
                  <a:schemeClr val="tx1"/>
                </a:solidFill>
                <a:latin typeface="Arial" charset="0"/>
                <a:ea typeface="MS PGothic" pitchFamily="34" charset="-128"/>
                <a:cs typeface="ＭＳ Ｐゴシック" charset="0"/>
              </a:rPr>
              <a:t>Protection from retaliation</a:t>
            </a:r>
          </a:p>
          <a:p>
            <a:pPr lvl="0"/>
            <a:r>
              <a:rPr lang="en-US" sz="1200" kern="1200" dirty="0" smtClean="0">
                <a:solidFill>
                  <a:schemeClr val="tx1"/>
                </a:solidFill>
                <a:latin typeface="Arial" charset="0"/>
                <a:ea typeface="MS PGothic" pitchFamily="34" charset="-128"/>
                <a:cs typeface="ＭＳ Ｐゴシック" charset="0"/>
              </a:rPr>
              <a:t>Treatment and counseling</a:t>
            </a:r>
          </a:p>
          <a:p>
            <a:pPr lvl="0"/>
            <a:r>
              <a:rPr lang="en-US" sz="1200" b="1" kern="1200" dirty="0" smtClean="0">
                <a:solidFill>
                  <a:schemeClr val="tx1"/>
                </a:solidFill>
                <a:latin typeface="Arial" charset="0"/>
                <a:ea typeface="MS PGothic" pitchFamily="34" charset="-128"/>
                <a:cs typeface="ＭＳ Ｐゴシック" charset="0"/>
              </a:rPr>
              <a:t>We also provide written materials such as posters and handouts that contain this information. </a:t>
            </a:r>
            <a:endParaRPr lang="en-US" sz="1200"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If you have examples of the youth education materials that the facility uses, you can show them or pass them around at this point.</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 </a:t>
            </a:r>
          </a:p>
          <a:p>
            <a:r>
              <a:rPr lang="en-US" sz="1200" b="1" kern="1200" dirty="0" smtClean="0">
                <a:solidFill>
                  <a:schemeClr val="tx1"/>
                </a:solidFill>
                <a:latin typeface="Arial" charset="0"/>
                <a:ea typeface="MS PGothic" pitchFamily="34" charset="-128"/>
                <a:cs typeface="ＭＳ Ｐゴシック" charset="0"/>
              </a:rPr>
              <a:t/>
            </a:r>
            <a:br>
              <a:rPr lang="en-US" sz="1200" b="1" kern="1200" dirty="0" smtClean="0">
                <a:solidFill>
                  <a:schemeClr val="tx1"/>
                </a:solidFill>
                <a:latin typeface="Arial" charset="0"/>
                <a:ea typeface="MS PGothic" pitchFamily="34" charset="-128"/>
                <a:cs typeface="ＭＳ Ｐゴシック" charset="0"/>
              </a:rPr>
            </a:br>
            <a:r>
              <a:rPr lang="en-US" sz="1200" b="1" kern="1200" dirty="0" smtClean="0">
                <a:solidFill>
                  <a:schemeClr val="tx1"/>
                </a:solidFill>
                <a:latin typeface="Arial" charset="0"/>
                <a:ea typeface="MS PGothic" pitchFamily="34" charset="-128"/>
                <a:cs typeface="ＭＳ Ｐゴシック" charset="0"/>
              </a:rPr>
              <a:t> </a:t>
            </a:r>
            <a:endParaRPr lang="en-US" sz="1200" kern="1200" dirty="0" smtClean="0">
              <a:solidFill>
                <a:schemeClr val="tx1"/>
              </a:solidFill>
              <a:latin typeface="Arial" charset="0"/>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100</a:t>
            </a:fld>
            <a:endParaRPr lang="en-US"/>
          </a:p>
        </p:txBody>
      </p:sp>
    </p:spTree>
    <p:extLst>
      <p:ext uri="{BB962C8B-B14F-4D97-AF65-F5344CB8AC3E}">
        <p14:creationId xmlns:p14="http://schemas.microsoft.com/office/powerpoint/2010/main" val="428280157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pPr lvl="0"/>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pPr lvl="0"/>
            <a:r>
              <a:rPr lang="en-US" sz="1200" i="1" kern="1200" dirty="0" smtClean="0">
                <a:solidFill>
                  <a:schemeClr val="tx1"/>
                </a:solidFill>
                <a:latin typeface="Arial" charset="0"/>
                <a:ea typeface="MS PGothic" pitchFamily="34" charset="-128"/>
                <a:cs typeface="ＭＳ Ｐゴシック" charset="0"/>
              </a:rPr>
              <a:t>Review the facility’s policies on accessing translation and interpretation services for youth with limited English proficiency. If the facility does not have such a policy, be sure to obtain information on the translation and interpretation resources that are available and the way of accessing those resources.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Interpreters when necessary</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Ask: </a:t>
            </a:r>
            <a:r>
              <a:rPr lang="en-US" sz="1200" kern="1200" dirty="0" smtClean="0">
                <a:solidFill>
                  <a:schemeClr val="tx1"/>
                </a:solidFill>
                <a:latin typeface="Arial" charset="0"/>
                <a:ea typeface="MS PGothic" pitchFamily="34" charset="-128"/>
                <a:cs typeface="+mn-cs"/>
              </a:rPr>
              <a:t>Does anyone know how to get an interpreter for a youth if you need one?</a:t>
            </a:r>
          </a:p>
          <a:p>
            <a:pPr lvl="1"/>
            <a:r>
              <a:rPr lang="en-US" sz="1200" i="1" kern="1200" dirty="0" smtClean="0">
                <a:solidFill>
                  <a:schemeClr val="tx1"/>
                </a:solidFill>
                <a:latin typeface="Arial" charset="0"/>
                <a:ea typeface="MS PGothic" pitchFamily="34" charset="-128"/>
                <a:cs typeface="+mn-cs"/>
              </a:rPr>
              <a:t>Provide the answer if not volunteered based on the facilities policies on limited English proficient youth.</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Written materials that youth can understand</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know that many youth arrive at the facility with learning disabilities and limited reading skills. </a:t>
            </a:r>
          </a:p>
          <a:p>
            <a:pPr lvl="0"/>
            <a:r>
              <a:rPr lang="en-US" sz="1200" b="1" kern="1200" dirty="0" smtClean="0">
                <a:solidFill>
                  <a:schemeClr val="tx1"/>
                </a:solidFill>
                <a:latin typeface="Arial" charset="0"/>
                <a:ea typeface="MS PGothic" pitchFamily="34" charset="-128"/>
                <a:cs typeface="ＭＳ Ｐゴシック" charset="0"/>
              </a:rPr>
              <a:t>No youth interpreters except when extended delay could compromise youth safety or investigation of a youth’s allegations</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[Add facility’s policies on the steps that staff must take to make accommodations.]</a:t>
            </a:r>
            <a:endParaRPr lang="en-US" sz="1200" kern="1200" dirty="0" smtClean="0">
              <a:solidFill>
                <a:schemeClr val="tx1"/>
              </a:solidFill>
              <a:latin typeface="Arial" charset="0"/>
              <a:ea typeface="MS PGothic" pitchFamily="34" charset="-128"/>
              <a:cs typeface="ＭＳ Ｐゴシック" charset="0"/>
            </a:endParaRPr>
          </a:p>
          <a:p>
            <a:pPr lvl="1"/>
            <a:r>
              <a:rPr lang="en-US" sz="1200" i="1" kern="1200" dirty="0" smtClean="0">
                <a:solidFill>
                  <a:schemeClr val="tx1"/>
                </a:solidFill>
                <a:latin typeface="Arial" charset="0"/>
                <a:ea typeface="MS PGothic" pitchFamily="34" charset="-128"/>
                <a:cs typeface="+mn-cs"/>
              </a:rPr>
              <a:t>Include the other highlights from the facility’s policies on accessing services for youth with limited English proficiency and youth with disabilities.</a:t>
            </a:r>
            <a:br>
              <a:rPr lang="en-US" sz="1200" i="1" kern="1200" dirty="0" smtClean="0">
                <a:solidFill>
                  <a:schemeClr val="tx1"/>
                </a:solidFill>
                <a:latin typeface="Arial" charset="0"/>
                <a:ea typeface="MS PGothic" pitchFamily="34" charset="-128"/>
                <a:cs typeface="+mn-cs"/>
              </a:rPr>
            </a:br>
            <a:endParaRPr lang="en-US" sz="1200" kern="1200" dirty="0">
              <a:solidFill>
                <a:schemeClr val="tx1"/>
              </a:solidFill>
              <a:latin typeface="Arial" charset="0"/>
              <a:ea typeface="MS PGothic" pitchFamily="34" charset="-128"/>
              <a:cs typeface="+mn-cs"/>
            </a:endParaRPr>
          </a:p>
        </p:txBody>
      </p:sp>
      <p:sp>
        <p:nvSpPr>
          <p:cNvPr id="137220" name="Slide Number Placeholder 3"/>
          <p:cNvSpPr>
            <a:spLocks noGrp="1"/>
          </p:cNvSpPr>
          <p:nvPr>
            <p:ph type="sldNum" sz="quarter" idx="5"/>
          </p:nvPr>
        </p:nvSpPr>
        <p:spPr>
          <a:noFill/>
        </p:spPr>
        <p:txBody>
          <a:bodyPr/>
          <a:lstStyle/>
          <a:p>
            <a:fld id="{44F67AD3-55EB-4119-A84D-B0326CA70E01}" type="slidenum">
              <a:rPr lang="en-US" smtClean="0">
                <a:latin typeface="Arial" charset="0"/>
              </a:rPr>
              <a:pPr/>
              <a:t>101</a:t>
            </a:fld>
            <a:endParaRPr lang="en-US" smtClean="0">
              <a:latin typeface="Arial" charset="0"/>
            </a:endParaRPr>
          </a:p>
        </p:txBody>
      </p:sp>
    </p:spTree>
    <p:extLst>
      <p:ext uri="{BB962C8B-B14F-4D97-AF65-F5344CB8AC3E}">
        <p14:creationId xmlns:p14="http://schemas.microsoft.com/office/powerpoint/2010/main" val="248654175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Arial" charset="0"/>
                <a:ea typeface="MS PGothic" pitchFamily="34" charset="-128"/>
                <a:cs typeface="ＭＳ Ｐゴシック" charset="0"/>
              </a:rPr>
              <a:t> </a:t>
            </a:r>
            <a:r>
              <a:rPr lang="en-US" sz="1200" b="1" u="sng" kern="1200" dirty="0" smtClean="0">
                <a:solidFill>
                  <a:srgbClr val="FF0000"/>
                </a:solidFill>
                <a:effectLst/>
                <a:latin typeface="Arial" charset="0"/>
                <a:ea typeface="MS PGothic" pitchFamily="34" charset="-128"/>
                <a:cs typeface="ＭＳ Ｐゴシック" charset="0"/>
              </a:rPr>
              <a:t>**Core Content** </a:t>
            </a:r>
            <a:endParaRPr lang="en-US" sz="1200" b="1" u="sng" kern="1200" dirty="0" smtClean="0">
              <a:solidFill>
                <a:srgbClr val="FF0000"/>
              </a:solidFill>
              <a:latin typeface="Arial" charset="0"/>
              <a:ea typeface="MS PGothic" pitchFamily="34" charset="-128"/>
              <a:cs typeface="ＭＳ Ｐゴシック" charset="0"/>
            </a:endParaRPr>
          </a:p>
          <a:p>
            <a:pPr lvl="0"/>
            <a:endParaRPr lang="en-US" sz="1200" b="1" kern="1200" dirty="0" smtClean="0">
              <a:solidFill>
                <a:schemeClr val="tx1"/>
              </a:solidFill>
              <a:latin typeface="Arial" charset="0"/>
              <a:ea typeface="MS PGothic" pitchFamily="34" charset="-128"/>
              <a:cs typeface="ＭＳ Ｐゴシック" charset="0"/>
            </a:endParaRPr>
          </a:p>
          <a:p>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We conduct background checks before hiring and every [fill in] years</a:t>
            </a:r>
            <a:endParaRPr lang="en-US" sz="1200" kern="1200" dirty="0" smtClean="0">
              <a:solidFill>
                <a:schemeClr val="tx1"/>
              </a:solidFill>
              <a:latin typeface="Arial" charset="0"/>
              <a:ea typeface="MS PGothic" pitchFamily="34" charset="-128"/>
              <a:cs typeface="ＭＳ Ｐゴシック" charset="0"/>
            </a:endParaRPr>
          </a:p>
          <a:p>
            <a:pPr lvl="1"/>
            <a:r>
              <a:rPr lang="en-US" sz="1200" kern="1200" dirty="0" smtClean="0">
                <a:solidFill>
                  <a:schemeClr val="tx1"/>
                </a:solidFill>
                <a:latin typeface="Arial" charset="0"/>
                <a:ea typeface="MS PGothic" pitchFamily="34" charset="-128"/>
                <a:cs typeface="+mn-cs"/>
              </a:rPr>
              <a:t>We also conduct background checks prior to hiring employees, including contacting all prior correctional or detention employers.</a:t>
            </a:r>
          </a:p>
          <a:p>
            <a:pPr lvl="0"/>
            <a:r>
              <a:rPr lang="en-US" sz="1200" b="1" kern="1200" dirty="0" smtClean="0">
                <a:solidFill>
                  <a:schemeClr val="tx1"/>
                </a:solidFill>
                <a:latin typeface="Arial" charset="0"/>
                <a:ea typeface="MS PGothic" pitchFamily="34" charset="-128"/>
                <a:cs typeface="ＭＳ Ｐゴシック" charset="0"/>
              </a:rPr>
              <a:t>If you have engaged in . . .</a:t>
            </a:r>
            <a:endParaRPr lang="en-US" sz="1200" kern="1200" dirty="0" smtClean="0">
              <a:solidFill>
                <a:schemeClr val="tx1"/>
              </a:solidFill>
              <a:latin typeface="Arial" charset="0"/>
              <a:ea typeface="MS PGothic" pitchFamily="34" charset="-128"/>
              <a:cs typeface="ＭＳ Ｐゴシック" charset="0"/>
            </a:endParaRPr>
          </a:p>
          <a:p>
            <a:pPr lvl="1"/>
            <a:r>
              <a:rPr lang="en-US" sz="1200" b="1" kern="1200" dirty="0" smtClean="0">
                <a:solidFill>
                  <a:schemeClr val="tx1"/>
                </a:solidFill>
                <a:latin typeface="Arial" charset="0"/>
                <a:ea typeface="MS PGothic" pitchFamily="34" charset="-128"/>
                <a:cs typeface="+mn-cs"/>
              </a:rPr>
              <a:t>Sexual abuse in a custodial setting;</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Been convicted of engaging in or attempting to engage in sexual activity facilitated by force or coercion or without consent in the community; or </a:t>
            </a:r>
            <a:endParaRPr lang="en-US" sz="1200" kern="1200" dirty="0" smtClean="0">
              <a:solidFill>
                <a:schemeClr val="tx1"/>
              </a:solidFill>
              <a:latin typeface="Arial" charset="0"/>
              <a:ea typeface="MS PGothic" pitchFamily="34" charset="-128"/>
              <a:cs typeface="+mn-cs"/>
            </a:endParaRPr>
          </a:p>
          <a:p>
            <a:pPr lvl="1"/>
            <a:r>
              <a:rPr lang="en-US" sz="1200" b="1" kern="1200" dirty="0" smtClean="0">
                <a:solidFill>
                  <a:schemeClr val="tx1"/>
                </a:solidFill>
                <a:latin typeface="Arial" charset="0"/>
                <a:ea typeface="MS PGothic" pitchFamily="34" charset="-128"/>
                <a:cs typeface="+mn-cs"/>
              </a:rPr>
              <a:t>Been civilly or administratively adjudicated of the above, then</a:t>
            </a:r>
            <a:endParaRPr lang="en-US" sz="1200" kern="1200" dirty="0" smtClean="0">
              <a:solidFill>
                <a:schemeClr val="tx1"/>
              </a:solidFill>
              <a:latin typeface="Arial" charset="0"/>
              <a:ea typeface="MS PGothic" pitchFamily="34" charset="-128"/>
              <a:cs typeface="+mn-cs"/>
            </a:endParaRPr>
          </a:p>
          <a:p>
            <a:pPr lvl="0"/>
            <a:r>
              <a:rPr lang="en-US" sz="1200" b="1" kern="1200" dirty="0" smtClean="0">
                <a:solidFill>
                  <a:schemeClr val="tx1"/>
                </a:solidFill>
                <a:latin typeface="Arial" charset="0"/>
                <a:ea typeface="MS PGothic" pitchFamily="34" charset="-128"/>
                <a:cs typeface="ＭＳ Ｐゴシック" charset="0"/>
              </a:rPr>
              <a:t>. . . you have a duty to disclose as soon as it occurs, and are not eligible for hiring or promotion</a:t>
            </a:r>
            <a:endParaRPr lang="en-US" sz="1200" kern="1200" dirty="0" smtClean="0">
              <a:solidFill>
                <a:schemeClr val="tx1"/>
              </a:solidFill>
              <a:latin typeface="Arial" charset="0"/>
              <a:ea typeface="MS PGothic" pitchFamily="34" charset="-128"/>
              <a:cs typeface="ＭＳ Ｐゴシック" charset="0"/>
            </a:endParaRPr>
          </a:p>
          <a:p>
            <a:pPr lvl="0"/>
            <a:r>
              <a:rPr lang="en-US" sz="1200" b="1" kern="1200" dirty="0" smtClean="0">
                <a:solidFill>
                  <a:schemeClr val="tx1"/>
                </a:solidFill>
                <a:latin typeface="Arial" charset="0"/>
                <a:ea typeface="MS PGothic" pitchFamily="34" charset="-128"/>
                <a:cs typeface="ＭＳ Ｐゴシック" charset="0"/>
              </a:rPr>
              <a:t>Omissions and false information are grounds for termination.</a:t>
            </a:r>
            <a:endParaRPr lang="en-US" sz="1200" kern="1200" dirty="0" smtClean="0">
              <a:solidFill>
                <a:schemeClr val="tx1"/>
              </a:solidFill>
              <a:latin typeface="Arial" charset="0"/>
              <a:ea typeface="MS PGothic" pitchFamily="34" charset="-128"/>
              <a:cs typeface="ＭＳ Ｐゴシック" charset="0"/>
            </a:endParaRPr>
          </a:p>
          <a:p>
            <a:r>
              <a:rPr lang="en-US" sz="1200" kern="1200" dirty="0" smtClean="0">
                <a:solidFill>
                  <a:schemeClr val="tx1"/>
                </a:solidFill>
                <a:latin typeface="Arial" charset="0"/>
                <a:ea typeface="MS PGothic" pitchFamily="34" charset="-128"/>
                <a:cs typeface="ＭＳ Ｐゴシック" charset="0"/>
              </a:rPr>
              <a:t>This means that you have to report if you have been involved in a rape or sex with a minor or with someone who was drunk and couldn’t consent or was too mentally ill to consent.  Failure to report is enough to get someone fired.</a:t>
            </a:r>
            <a:endParaRPr lang="en-US" dirty="0"/>
          </a:p>
        </p:txBody>
      </p:sp>
      <p:sp>
        <p:nvSpPr>
          <p:cNvPr id="4" name="Slide Number Placeholder 3"/>
          <p:cNvSpPr>
            <a:spLocks noGrp="1"/>
          </p:cNvSpPr>
          <p:nvPr>
            <p:ph type="sldNum" sz="quarter" idx="10"/>
          </p:nvPr>
        </p:nvSpPr>
        <p:spPr/>
        <p:txBody>
          <a:bodyPr/>
          <a:lstStyle/>
          <a:p>
            <a:pPr>
              <a:defRPr/>
            </a:pPr>
            <a:fld id="{F6C22F81-D391-40D0-9D96-5D75803AF2BC}" type="slidenum">
              <a:rPr lang="en-US" smtClean="0"/>
              <a:pPr>
                <a:defRPr/>
              </a:pPr>
              <a:t>102</a:t>
            </a:fld>
            <a:endParaRPr lang="en-US"/>
          </a:p>
        </p:txBody>
      </p:sp>
    </p:spTree>
    <p:extLst>
      <p:ext uri="{BB962C8B-B14F-4D97-AF65-F5344CB8AC3E}">
        <p14:creationId xmlns:p14="http://schemas.microsoft.com/office/powerpoint/2010/main" val="2951005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EA13D455-D7EF-4A57-84C0-BC5F28595469}"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BA7E419F-BE28-4317-91C4-72D5146AFF4A}"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4325" y="277813"/>
            <a:ext cx="2068513"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54725"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B7D0D598-779E-44CB-B19A-0A1BD04E2088}"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bwMode="auto">
      <p:bgPr>
        <a:blipFill dpi="0" rotWithShape="0">
          <a:blip r:embed="rId2" cstate="email"/>
          <a:srcRect/>
          <a:stretch>
            <a:fillRect/>
          </a:stretch>
        </a:blip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ctrTitle"/>
          </p:nvPr>
        </p:nvSpPr>
        <p:spPr>
          <a:xfrm>
            <a:off x="2743200" y="1752600"/>
            <a:ext cx="5486400" cy="838200"/>
          </a:xfrm>
        </p:spPr>
        <p:txBody>
          <a:bodyPr/>
          <a:lstStyle>
            <a:lvl1pPr>
              <a:defRPr/>
            </a:lvl1pPr>
          </a:lstStyle>
          <a:p>
            <a:r>
              <a:rPr lang="en-US"/>
              <a:t>Click to edit Master title style</a:t>
            </a:r>
          </a:p>
        </p:txBody>
      </p:sp>
      <p:sp>
        <p:nvSpPr>
          <p:cNvPr id="113667" name="Rectangle 3"/>
          <p:cNvSpPr>
            <a:spLocks noGrp="1" noChangeArrowheads="1"/>
          </p:cNvSpPr>
          <p:nvPr>
            <p:ph type="subTitle" idx="1"/>
          </p:nvPr>
        </p:nvSpPr>
        <p:spPr>
          <a:xfrm>
            <a:off x="2743200" y="2743200"/>
            <a:ext cx="5486400" cy="457200"/>
          </a:xfrm>
        </p:spPr>
        <p:txBody>
          <a:bodyPr/>
          <a:lstStyle>
            <a:lvl1pPr marL="0" indent="0">
              <a:buFontTx/>
              <a:buNone/>
              <a:defRPr sz="20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0716FECD-9F8E-4A7B-90D3-58D705A8EF96}"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1DC171-7D4F-429F-964E-F6FAEB8E7E5E}"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4FA4B0-D658-4446-AEA9-4F3C08697457}"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41613" y="1828800"/>
            <a:ext cx="2665412"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59425" y="1828800"/>
            <a:ext cx="2667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6B1C3-18D3-480A-BBC5-6E3386FADDD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A816452-2344-433D-BE34-4729A2B5659D}"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32B69D2-7501-4DF0-87B7-546BC1840B1E}"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A74F194-E4DF-4B76-B1F0-9A740A179438}"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C3DBDEB-4344-4713-81AC-A08FC18C52E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61BE3E32-3051-4005-8BE4-B2A58584B28B}"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DC4737D-1AF2-4DD1-B0C1-CEF3DED3C226}"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021773A-A2E9-42EA-BEE9-79AABCAC0514}"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762000"/>
            <a:ext cx="1370012" cy="4953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41613" y="762000"/>
            <a:ext cx="3962400" cy="4953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C871E5-F856-4543-8013-B7CEB76322DD}"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048F6EAB-7DCA-4D4D-8BA5-EF72A993A5FF}"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D4BAC8A0-A448-409E-A806-000E39683DBC}" type="slidenum">
              <a:rPr lang="en-US"/>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80DC8011-5162-4D7A-85CF-28E63067FA16}" type="slidenum">
              <a:rPr lang="en-US"/>
              <a:pPr>
                <a:defRPr/>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4238"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a:ln/>
        </p:spPr>
        <p:txBody>
          <a:bodyPr/>
          <a:lstStyle>
            <a:lvl1pPr>
              <a:defRPr/>
            </a:lvl1pPr>
          </a:lstStyle>
          <a:p>
            <a:pPr>
              <a:defRPr/>
            </a:pPr>
            <a:endParaRPr lang="en-US"/>
          </a:p>
        </p:txBody>
      </p:sp>
      <p:sp>
        <p:nvSpPr>
          <p:cNvPr id="6" name="Rectangle 40"/>
          <p:cNvSpPr>
            <a:spLocks noGrp="1" noChangeArrowheads="1"/>
          </p:cNvSpPr>
          <p:nvPr>
            <p:ph type="ftr" sz="quarter" idx="11"/>
          </p:nvPr>
        </p:nvSpPr>
        <p:spPr>
          <a:ln/>
        </p:spPr>
        <p:txBody>
          <a:bodyPr/>
          <a:lstStyle>
            <a:lvl1pPr>
              <a:defRPr/>
            </a:lvl1pPr>
          </a:lstStyle>
          <a:p>
            <a:pPr>
              <a:defRPr/>
            </a:pPr>
            <a:endParaRPr lang="en-US"/>
          </a:p>
        </p:txBody>
      </p:sp>
      <p:sp>
        <p:nvSpPr>
          <p:cNvPr id="7" name="Rectangle 41"/>
          <p:cNvSpPr>
            <a:spLocks noGrp="1" noChangeArrowheads="1"/>
          </p:cNvSpPr>
          <p:nvPr>
            <p:ph type="sldNum" sz="quarter" idx="12"/>
          </p:nvPr>
        </p:nvSpPr>
        <p:spPr>
          <a:ln/>
        </p:spPr>
        <p:txBody>
          <a:bodyPr/>
          <a:lstStyle>
            <a:lvl1pPr>
              <a:defRPr/>
            </a:lvl1pPr>
          </a:lstStyle>
          <a:p>
            <a:pPr>
              <a:defRPr/>
            </a:pPr>
            <a:fld id="{1FD683D0-5CCB-4B85-B885-4DCEB892FEDC}" type="slidenum">
              <a:rPr lang="en-US"/>
              <a:pPr>
                <a:defRPr/>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a:ln/>
        </p:spPr>
        <p:txBody>
          <a:bodyPr/>
          <a:lstStyle>
            <a:lvl1pPr>
              <a:defRPr/>
            </a:lvl1pPr>
          </a:lstStyle>
          <a:p>
            <a:pPr>
              <a:defRPr/>
            </a:pPr>
            <a:endParaRPr lang="en-US"/>
          </a:p>
        </p:txBody>
      </p:sp>
      <p:sp>
        <p:nvSpPr>
          <p:cNvPr id="8" name="Rectangle 40"/>
          <p:cNvSpPr>
            <a:spLocks noGrp="1" noChangeArrowheads="1"/>
          </p:cNvSpPr>
          <p:nvPr>
            <p:ph type="ftr" sz="quarter" idx="11"/>
          </p:nvPr>
        </p:nvSpPr>
        <p:spPr>
          <a:ln/>
        </p:spPr>
        <p:txBody>
          <a:bodyPr/>
          <a:lstStyle>
            <a:lvl1pPr>
              <a:defRPr/>
            </a:lvl1pPr>
          </a:lstStyle>
          <a:p>
            <a:pPr>
              <a:defRPr/>
            </a:pPr>
            <a:endParaRPr lang="en-US"/>
          </a:p>
        </p:txBody>
      </p:sp>
      <p:sp>
        <p:nvSpPr>
          <p:cNvPr id="9" name="Rectangle 41"/>
          <p:cNvSpPr>
            <a:spLocks noGrp="1" noChangeArrowheads="1"/>
          </p:cNvSpPr>
          <p:nvPr>
            <p:ph type="sldNum" sz="quarter" idx="12"/>
          </p:nvPr>
        </p:nvSpPr>
        <p:spPr>
          <a:ln/>
        </p:spPr>
        <p:txBody>
          <a:bodyPr/>
          <a:lstStyle>
            <a:lvl1pPr>
              <a:defRPr/>
            </a:lvl1pPr>
          </a:lstStyle>
          <a:p>
            <a:pPr>
              <a:defRPr/>
            </a:pPr>
            <a:fld id="{52FECF2A-8D83-4383-B13D-282E50E11FB2}"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a:ln/>
        </p:spPr>
        <p:txBody>
          <a:bodyPr/>
          <a:lstStyle>
            <a:lvl1pPr>
              <a:defRPr/>
            </a:lvl1pPr>
          </a:lstStyle>
          <a:p>
            <a:pPr>
              <a:defRPr/>
            </a:pPr>
            <a:endParaRPr lang="en-US"/>
          </a:p>
        </p:txBody>
      </p:sp>
      <p:sp>
        <p:nvSpPr>
          <p:cNvPr id="4" name="Rectangle 40"/>
          <p:cNvSpPr>
            <a:spLocks noGrp="1" noChangeArrowheads="1"/>
          </p:cNvSpPr>
          <p:nvPr>
            <p:ph type="ftr" sz="quarter" idx="11"/>
          </p:nvPr>
        </p:nvSpPr>
        <p:spPr>
          <a:ln/>
        </p:spPr>
        <p:txBody>
          <a:bodyPr/>
          <a:lstStyle>
            <a:lvl1pPr>
              <a:defRPr/>
            </a:lvl1pPr>
          </a:lstStyle>
          <a:p>
            <a:pPr>
              <a:defRPr/>
            </a:pPr>
            <a:endParaRPr lang="en-US"/>
          </a:p>
        </p:txBody>
      </p:sp>
      <p:sp>
        <p:nvSpPr>
          <p:cNvPr id="5" name="Rectangle 41"/>
          <p:cNvSpPr>
            <a:spLocks noGrp="1" noChangeArrowheads="1"/>
          </p:cNvSpPr>
          <p:nvPr>
            <p:ph type="sldNum" sz="quarter" idx="12"/>
          </p:nvPr>
        </p:nvSpPr>
        <p:spPr>
          <a:ln/>
        </p:spPr>
        <p:txBody>
          <a:bodyPr/>
          <a:lstStyle>
            <a:lvl1pPr>
              <a:defRPr/>
            </a:lvl1pPr>
          </a:lstStyle>
          <a:p>
            <a:pPr>
              <a:defRPr/>
            </a:pPr>
            <a:fld id="{A940433C-1A07-42A6-BD2B-A20AB13A585A}" type="slidenum">
              <a:rPr lang="en-US"/>
              <a:pPr>
                <a:defRPr/>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a:ln/>
        </p:spPr>
        <p:txBody>
          <a:bodyPr/>
          <a:lstStyle>
            <a:lvl1pPr>
              <a:defRPr/>
            </a:lvl1pPr>
          </a:lstStyle>
          <a:p>
            <a:pPr>
              <a:defRPr/>
            </a:pPr>
            <a:endParaRPr lang="en-US"/>
          </a:p>
        </p:txBody>
      </p:sp>
      <p:sp>
        <p:nvSpPr>
          <p:cNvPr id="3" name="Rectangle 40"/>
          <p:cNvSpPr>
            <a:spLocks noGrp="1" noChangeArrowheads="1"/>
          </p:cNvSpPr>
          <p:nvPr>
            <p:ph type="ftr" sz="quarter" idx="11"/>
          </p:nvPr>
        </p:nvSpPr>
        <p:spPr>
          <a:ln/>
        </p:spPr>
        <p:txBody>
          <a:bodyPr/>
          <a:lstStyle>
            <a:lvl1pPr>
              <a:defRPr/>
            </a:lvl1pPr>
          </a:lstStyle>
          <a:p>
            <a:pPr>
              <a:defRPr/>
            </a:pPr>
            <a:endParaRPr lang="en-US"/>
          </a:p>
        </p:txBody>
      </p:sp>
      <p:sp>
        <p:nvSpPr>
          <p:cNvPr id="4" name="Rectangle 41"/>
          <p:cNvSpPr>
            <a:spLocks noGrp="1" noChangeArrowheads="1"/>
          </p:cNvSpPr>
          <p:nvPr>
            <p:ph type="sldNum" sz="quarter" idx="12"/>
          </p:nvPr>
        </p:nvSpPr>
        <p:spPr>
          <a:ln/>
        </p:spPr>
        <p:txBody>
          <a:bodyPr/>
          <a:lstStyle>
            <a:lvl1pPr>
              <a:defRPr/>
            </a:lvl1pPr>
          </a:lstStyle>
          <a:p>
            <a:pPr>
              <a:defRPr/>
            </a:pPr>
            <a:fld id="{13F482DC-F5D8-49A1-810A-3F4DCE21A7D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C675F369-430F-46BF-9EA5-DD05A51DF720}"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a:ln/>
        </p:spPr>
        <p:txBody>
          <a:bodyPr/>
          <a:lstStyle>
            <a:lvl1pPr>
              <a:defRPr/>
            </a:lvl1pPr>
          </a:lstStyle>
          <a:p>
            <a:pPr>
              <a:defRPr/>
            </a:pPr>
            <a:endParaRPr lang="en-US"/>
          </a:p>
        </p:txBody>
      </p:sp>
      <p:sp>
        <p:nvSpPr>
          <p:cNvPr id="6" name="Rectangle 40"/>
          <p:cNvSpPr>
            <a:spLocks noGrp="1" noChangeArrowheads="1"/>
          </p:cNvSpPr>
          <p:nvPr>
            <p:ph type="ftr" sz="quarter" idx="11"/>
          </p:nvPr>
        </p:nvSpPr>
        <p:spPr>
          <a:ln/>
        </p:spPr>
        <p:txBody>
          <a:bodyPr/>
          <a:lstStyle>
            <a:lvl1pPr>
              <a:defRPr/>
            </a:lvl1pPr>
          </a:lstStyle>
          <a:p>
            <a:pPr>
              <a:defRPr/>
            </a:pPr>
            <a:endParaRPr lang="en-US"/>
          </a:p>
        </p:txBody>
      </p:sp>
      <p:sp>
        <p:nvSpPr>
          <p:cNvPr id="7" name="Rectangle 41"/>
          <p:cNvSpPr>
            <a:spLocks noGrp="1" noChangeArrowheads="1"/>
          </p:cNvSpPr>
          <p:nvPr>
            <p:ph type="sldNum" sz="quarter" idx="12"/>
          </p:nvPr>
        </p:nvSpPr>
        <p:spPr>
          <a:ln/>
        </p:spPr>
        <p:txBody>
          <a:bodyPr/>
          <a:lstStyle>
            <a:lvl1pPr>
              <a:defRPr/>
            </a:lvl1pPr>
          </a:lstStyle>
          <a:p>
            <a:pPr>
              <a:defRPr/>
            </a:pPr>
            <a:fld id="{D2378325-DC60-4DDB-8F3E-AADF5ACEA359}" type="slidenum">
              <a:rPr lang="en-US"/>
              <a:pPr>
                <a:defRPr/>
              </a:pPr>
              <a:t>‹#›</a:t>
            </a:fld>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a:ln/>
        </p:spPr>
        <p:txBody>
          <a:bodyPr/>
          <a:lstStyle>
            <a:lvl1pPr>
              <a:defRPr/>
            </a:lvl1pPr>
          </a:lstStyle>
          <a:p>
            <a:pPr>
              <a:defRPr/>
            </a:pPr>
            <a:endParaRPr lang="en-US"/>
          </a:p>
        </p:txBody>
      </p:sp>
      <p:sp>
        <p:nvSpPr>
          <p:cNvPr id="6" name="Rectangle 40"/>
          <p:cNvSpPr>
            <a:spLocks noGrp="1" noChangeArrowheads="1"/>
          </p:cNvSpPr>
          <p:nvPr>
            <p:ph type="ftr" sz="quarter" idx="11"/>
          </p:nvPr>
        </p:nvSpPr>
        <p:spPr>
          <a:ln/>
        </p:spPr>
        <p:txBody>
          <a:bodyPr/>
          <a:lstStyle>
            <a:lvl1pPr>
              <a:defRPr/>
            </a:lvl1pPr>
          </a:lstStyle>
          <a:p>
            <a:pPr>
              <a:defRPr/>
            </a:pPr>
            <a:endParaRPr lang="en-US"/>
          </a:p>
        </p:txBody>
      </p:sp>
      <p:sp>
        <p:nvSpPr>
          <p:cNvPr id="7" name="Rectangle 41"/>
          <p:cNvSpPr>
            <a:spLocks noGrp="1" noChangeArrowheads="1"/>
          </p:cNvSpPr>
          <p:nvPr>
            <p:ph type="sldNum" sz="quarter" idx="12"/>
          </p:nvPr>
        </p:nvSpPr>
        <p:spPr>
          <a:ln/>
        </p:spPr>
        <p:txBody>
          <a:bodyPr/>
          <a:lstStyle>
            <a:lvl1pPr>
              <a:defRPr/>
            </a:lvl1pPr>
          </a:lstStyle>
          <a:p>
            <a:pPr>
              <a:defRPr/>
            </a:pPr>
            <a:fld id="{3217020E-FC50-4039-A20D-2E318F267FFB}" type="slidenum">
              <a:rPr lang="en-US"/>
              <a:pPr>
                <a:defRPr/>
              </a:pPr>
              <a:t>‹#›</a:t>
            </a:fld>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7D62D032-18B0-4F05-BAB8-A4FCE1AF0D7F}" type="slidenum">
              <a:rPr lang="en-US"/>
              <a:pPr>
                <a:defRPr/>
              </a:pPr>
              <a:t>‹#›</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4325" y="277813"/>
            <a:ext cx="2068513"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54725"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9"/>
          <p:cNvSpPr>
            <a:spLocks noGrp="1" noChangeArrowheads="1"/>
          </p:cNvSpPr>
          <p:nvPr>
            <p:ph type="dt" sz="half" idx="10"/>
          </p:nvPr>
        </p:nvSpPr>
        <p:spPr>
          <a:ln/>
        </p:spPr>
        <p:txBody>
          <a:bodyPr/>
          <a:lstStyle>
            <a:lvl1pPr>
              <a:defRPr/>
            </a:lvl1pPr>
          </a:lstStyle>
          <a:p>
            <a:pPr>
              <a:defRPr/>
            </a:pPr>
            <a:endParaRPr lang="en-US"/>
          </a:p>
        </p:txBody>
      </p:sp>
      <p:sp>
        <p:nvSpPr>
          <p:cNvPr id="5" name="Rectangle 40"/>
          <p:cNvSpPr>
            <a:spLocks noGrp="1" noChangeArrowheads="1"/>
          </p:cNvSpPr>
          <p:nvPr>
            <p:ph type="ftr" sz="quarter" idx="11"/>
          </p:nvPr>
        </p:nvSpPr>
        <p:spPr>
          <a:ln/>
        </p:spPr>
        <p:txBody>
          <a:bodyPr/>
          <a:lstStyle>
            <a:lvl1pPr>
              <a:defRPr/>
            </a:lvl1pPr>
          </a:lstStyle>
          <a:p>
            <a:pPr>
              <a:defRPr/>
            </a:pPr>
            <a:endParaRPr lang="en-US"/>
          </a:p>
        </p:txBody>
      </p:sp>
      <p:sp>
        <p:nvSpPr>
          <p:cNvPr id="6" name="Rectangle 41"/>
          <p:cNvSpPr>
            <a:spLocks noGrp="1" noChangeArrowheads="1"/>
          </p:cNvSpPr>
          <p:nvPr>
            <p:ph type="sldNum" sz="quarter" idx="12"/>
          </p:nvPr>
        </p:nvSpPr>
        <p:spPr>
          <a:ln/>
        </p:spPr>
        <p:txBody>
          <a:bodyPr/>
          <a:lstStyle>
            <a:lvl1pPr>
              <a:defRPr/>
            </a:lvl1pPr>
          </a:lstStyle>
          <a:p>
            <a:pPr>
              <a:defRPr/>
            </a:pPr>
            <a:fld id="{EF1428F1-EF47-4D17-8476-294CE9A0A06A}" type="slidenum">
              <a:rPr lang="en-US"/>
              <a:pPr>
                <a:defRPr/>
              </a:pPr>
              <a:t>‹#›</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0E4A7B-2921-40EF-892F-1C5081CB997B}" type="slidenum">
              <a:rPr lang="en-US"/>
              <a:pPr>
                <a:defRPr/>
              </a:pPr>
              <a:t>‹#›</a:t>
            </a:fld>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B842189-3408-43DE-BE2F-2F8116BE8448}" type="slidenum">
              <a:rPr lang="en-US"/>
              <a:pPr>
                <a:defRPr/>
              </a:pPr>
              <a:t>‹#›</a:t>
            </a:fld>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20059C-1A06-45CC-84FC-4D43733C6619}" type="slidenum">
              <a:rPr lang="en-US"/>
              <a:pPr>
                <a:defRPr/>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1330C6-8E50-40CF-B3AE-82223335DB8D}" type="slidenum">
              <a:rPr lang="en-US"/>
              <a:pPr>
                <a:defRPr/>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03609D4-1FCA-4527-90F2-83634523762D}" type="slidenum">
              <a:rPr lang="en-US"/>
              <a:pPr>
                <a:defRPr/>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48A10D9-A2F9-444D-AE14-DCD11902B9AC}"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94238"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9"/>
          <p:cNvSpPr>
            <a:spLocks noGrp="1" noChangeArrowheads="1"/>
          </p:cNvSpPr>
          <p:nvPr>
            <p:ph type="dt" sz="half" idx="10"/>
          </p:nvPr>
        </p:nvSpPr>
        <p:spPr>
          <a:ln/>
        </p:spPr>
        <p:txBody>
          <a:bodyPr/>
          <a:lstStyle>
            <a:lvl1pPr>
              <a:defRPr/>
            </a:lvl1pPr>
          </a:lstStyle>
          <a:p>
            <a:pPr>
              <a:defRPr/>
            </a:pPr>
            <a:endParaRPr lang="en-US"/>
          </a:p>
        </p:txBody>
      </p:sp>
      <p:sp>
        <p:nvSpPr>
          <p:cNvPr id="6" name="Rectangle 40"/>
          <p:cNvSpPr>
            <a:spLocks noGrp="1" noChangeArrowheads="1"/>
          </p:cNvSpPr>
          <p:nvPr>
            <p:ph type="ftr" sz="quarter" idx="11"/>
          </p:nvPr>
        </p:nvSpPr>
        <p:spPr>
          <a:ln/>
        </p:spPr>
        <p:txBody>
          <a:bodyPr/>
          <a:lstStyle>
            <a:lvl1pPr>
              <a:defRPr/>
            </a:lvl1pPr>
          </a:lstStyle>
          <a:p>
            <a:pPr>
              <a:defRPr/>
            </a:pPr>
            <a:endParaRPr lang="en-US"/>
          </a:p>
        </p:txBody>
      </p:sp>
      <p:sp>
        <p:nvSpPr>
          <p:cNvPr id="7" name="Rectangle 41"/>
          <p:cNvSpPr>
            <a:spLocks noGrp="1" noChangeArrowheads="1"/>
          </p:cNvSpPr>
          <p:nvPr>
            <p:ph type="sldNum" sz="quarter" idx="12"/>
          </p:nvPr>
        </p:nvSpPr>
        <p:spPr>
          <a:ln/>
        </p:spPr>
        <p:txBody>
          <a:bodyPr/>
          <a:lstStyle>
            <a:lvl1pPr>
              <a:defRPr/>
            </a:lvl1pPr>
          </a:lstStyle>
          <a:p>
            <a:pPr>
              <a:defRPr/>
            </a:pPr>
            <a:fld id="{CA3117B9-79E3-49D3-B124-D4868CA9C301}"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2B9CB6B-1C3D-4198-81E5-E4D509BC8EEF}" type="slidenum">
              <a:rPr lang="en-US"/>
              <a:pPr>
                <a:defRPr/>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68684B-0A64-4903-9C1C-CB5930C686C9}" type="slidenum">
              <a:rPr lang="en-US"/>
              <a:pPr>
                <a:defRPr/>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B1B8637-1810-44BD-AA0D-BC96804D3DB4}" type="slidenum">
              <a:rPr lang="en-US"/>
              <a:pPr>
                <a:defRPr/>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C13424-E8ED-4E05-88E9-7A9A88C23F55}" type="slidenum">
              <a:rPr lang="en-US"/>
              <a:pPr>
                <a:defRPr/>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CD667D-E5CC-45D5-A29F-93B0A7AABE5B}" type="slidenum">
              <a:rPr lang="en-US"/>
              <a:pPr>
                <a:defRPr/>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smtClean="0"/>
              <a:t>Click to edit Master subtitle style</a:t>
            </a:r>
            <a:endParaRPr lang="en-US" dirty="0"/>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5AD18702-F67D-46C6-A612-881914B0EC8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9BC930D-997E-4918-AC35-3B8B754001F4}"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lvl1pPr>
          </a:lstStyle>
          <a:p>
            <a:pPr>
              <a:defRPr/>
            </a:pPr>
            <a:fld id="{43685388-4D41-4B6D-A496-77199FDC8B51}"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endParaRPr lang="en-US"/>
          </a:p>
        </p:txBody>
      </p:sp>
      <p:sp>
        <p:nvSpPr>
          <p:cNvPr id="6" name="Slide Number Placeholder 9"/>
          <p:cNvSpPr>
            <a:spLocks noGrp="1"/>
          </p:cNvSpPr>
          <p:nvPr>
            <p:ph type="sldNum" sz="quarter" idx="11"/>
          </p:nvPr>
        </p:nvSpPr>
        <p:spPr/>
        <p:txBody>
          <a:bodyPr/>
          <a:lstStyle>
            <a:lvl1pPr>
              <a:defRPr/>
            </a:lvl1pPr>
          </a:lstStyle>
          <a:p>
            <a:pPr>
              <a:defRPr/>
            </a:pPr>
            <a:fld id="{A71D8EA4-FB04-4234-A898-8EA63D7A2DD4}"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endParaRPr lang="en-US"/>
          </a:p>
        </p:txBody>
      </p:sp>
      <p:sp>
        <p:nvSpPr>
          <p:cNvPr id="8" name="Slide Number Placeholder 11"/>
          <p:cNvSpPr>
            <a:spLocks noGrp="1"/>
          </p:cNvSpPr>
          <p:nvPr>
            <p:ph type="sldNum" sz="quarter" idx="11"/>
          </p:nvPr>
        </p:nvSpPr>
        <p:spPr/>
        <p:txBody>
          <a:bodyPr/>
          <a:lstStyle>
            <a:lvl1pPr>
              <a:defRPr/>
            </a:lvl1pPr>
          </a:lstStyle>
          <a:p>
            <a:pPr>
              <a:defRPr/>
            </a:pPr>
            <a:fld id="{86103BF4-B9D9-4A7A-BDC1-6702CDC0BD90}"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9"/>
          <p:cNvSpPr>
            <a:spLocks noGrp="1" noChangeArrowheads="1"/>
          </p:cNvSpPr>
          <p:nvPr>
            <p:ph type="dt" sz="half" idx="10"/>
          </p:nvPr>
        </p:nvSpPr>
        <p:spPr>
          <a:ln/>
        </p:spPr>
        <p:txBody>
          <a:bodyPr/>
          <a:lstStyle>
            <a:lvl1pPr>
              <a:defRPr/>
            </a:lvl1pPr>
          </a:lstStyle>
          <a:p>
            <a:pPr>
              <a:defRPr/>
            </a:pPr>
            <a:endParaRPr lang="en-US"/>
          </a:p>
        </p:txBody>
      </p:sp>
      <p:sp>
        <p:nvSpPr>
          <p:cNvPr id="8" name="Rectangle 40"/>
          <p:cNvSpPr>
            <a:spLocks noGrp="1" noChangeArrowheads="1"/>
          </p:cNvSpPr>
          <p:nvPr>
            <p:ph type="ftr" sz="quarter" idx="11"/>
          </p:nvPr>
        </p:nvSpPr>
        <p:spPr>
          <a:ln/>
        </p:spPr>
        <p:txBody>
          <a:bodyPr/>
          <a:lstStyle>
            <a:lvl1pPr>
              <a:defRPr/>
            </a:lvl1pPr>
          </a:lstStyle>
          <a:p>
            <a:pPr>
              <a:defRPr/>
            </a:pPr>
            <a:endParaRPr lang="en-US"/>
          </a:p>
        </p:txBody>
      </p:sp>
      <p:sp>
        <p:nvSpPr>
          <p:cNvPr id="9" name="Rectangle 41"/>
          <p:cNvSpPr>
            <a:spLocks noGrp="1" noChangeArrowheads="1"/>
          </p:cNvSpPr>
          <p:nvPr>
            <p:ph type="sldNum" sz="quarter" idx="12"/>
          </p:nvPr>
        </p:nvSpPr>
        <p:spPr>
          <a:ln/>
        </p:spPr>
        <p:txBody>
          <a:bodyPr/>
          <a:lstStyle>
            <a:lvl1pPr>
              <a:defRPr/>
            </a:lvl1pPr>
          </a:lstStyle>
          <a:p>
            <a:pPr>
              <a:defRPr/>
            </a:pPr>
            <a:fld id="{FB366774-61DD-41E0-80FE-7A31EEBA87AA}"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1C9FF9C5-A9F1-4061-BECF-38B57D266BE8}"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263DD28D-18A5-4D7C-9CBF-0F176AAD66A6}"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7AE622F-F8F6-4DC4-AE08-E6575DBE3706}"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endParaRPr lang="en-US"/>
          </a:p>
        </p:txBody>
      </p:sp>
      <p:sp>
        <p:nvSpPr>
          <p:cNvPr id="10" name="Slide Number Placeholder 12"/>
          <p:cNvSpPr>
            <a:spLocks noGrp="1"/>
          </p:cNvSpPr>
          <p:nvPr>
            <p:ph type="sldNum" sz="quarter" idx="11"/>
          </p:nvPr>
        </p:nvSpPr>
        <p:spPr>
          <a:xfrm>
            <a:off x="0" y="4667250"/>
            <a:ext cx="1447800" cy="663575"/>
          </a:xfrm>
        </p:spPr>
        <p:txBody>
          <a:bodyPr/>
          <a:lstStyle>
            <a:lvl1pPr>
              <a:defRPr sz="2800"/>
            </a:lvl1pPr>
          </a:lstStyle>
          <a:p>
            <a:pPr>
              <a:defRPr/>
            </a:pPr>
            <a:fld id="{9FFF1E3C-819A-49F3-896A-B79D52338261}"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AC280329-8DC8-4FE3-803B-8F8DCB7481C8}"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endParaRPr lang="en-US"/>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9A903609-7D54-45C2-BC96-89E622C52860}"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9"/>
          <p:cNvSpPr>
            <a:spLocks noGrp="1" noChangeArrowheads="1"/>
          </p:cNvSpPr>
          <p:nvPr>
            <p:ph type="dt" sz="half" idx="10"/>
          </p:nvPr>
        </p:nvSpPr>
        <p:spPr>
          <a:ln/>
        </p:spPr>
        <p:txBody>
          <a:bodyPr/>
          <a:lstStyle>
            <a:lvl1pPr>
              <a:defRPr/>
            </a:lvl1pPr>
          </a:lstStyle>
          <a:p>
            <a:pPr>
              <a:defRPr/>
            </a:pPr>
            <a:endParaRPr lang="en-US"/>
          </a:p>
        </p:txBody>
      </p:sp>
      <p:sp>
        <p:nvSpPr>
          <p:cNvPr id="4" name="Rectangle 40"/>
          <p:cNvSpPr>
            <a:spLocks noGrp="1" noChangeArrowheads="1"/>
          </p:cNvSpPr>
          <p:nvPr>
            <p:ph type="ftr" sz="quarter" idx="11"/>
          </p:nvPr>
        </p:nvSpPr>
        <p:spPr>
          <a:ln/>
        </p:spPr>
        <p:txBody>
          <a:bodyPr/>
          <a:lstStyle>
            <a:lvl1pPr>
              <a:defRPr/>
            </a:lvl1pPr>
          </a:lstStyle>
          <a:p>
            <a:pPr>
              <a:defRPr/>
            </a:pPr>
            <a:endParaRPr lang="en-US"/>
          </a:p>
        </p:txBody>
      </p:sp>
      <p:sp>
        <p:nvSpPr>
          <p:cNvPr id="5" name="Rectangle 41"/>
          <p:cNvSpPr>
            <a:spLocks noGrp="1" noChangeArrowheads="1"/>
          </p:cNvSpPr>
          <p:nvPr>
            <p:ph type="sldNum" sz="quarter" idx="12"/>
          </p:nvPr>
        </p:nvSpPr>
        <p:spPr>
          <a:ln/>
        </p:spPr>
        <p:txBody>
          <a:bodyPr/>
          <a:lstStyle>
            <a:lvl1pPr>
              <a:defRPr/>
            </a:lvl1pPr>
          </a:lstStyle>
          <a:p>
            <a:pPr>
              <a:defRPr/>
            </a:pPr>
            <a:fld id="{845A1A7C-D789-45A8-8EA4-092056171D55}"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a:ln/>
        </p:spPr>
        <p:txBody>
          <a:bodyPr/>
          <a:lstStyle>
            <a:lvl1pPr>
              <a:defRPr/>
            </a:lvl1pPr>
          </a:lstStyle>
          <a:p>
            <a:pPr>
              <a:defRPr/>
            </a:pPr>
            <a:endParaRPr lang="en-US"/>
          </a:p>
        </p:txBody>
      </p:sp>
      <p:sp>
        <p:nvSpPr>
          <p:cNvPr id="3" name="Rectangle 40"/>
          <p:cNvSpPr>
            <a:spLocks noGrp="1" noChangeArrowheads="1"/>
          </p:cNvSpPr>
          <p:nvPr>
            <p:ph type="ftr" sz="quarter" idx="11"/>
          </p:nvPr>
        </p:nvSpPr>
        <p:spPr>
          <a:ln/>
        </p:spPr>
        <p:txBody>
          <a:bodyPr/>
          <a:lstStyle>
            <a:lvl1pPr>
              <a:defRPr/>
            </a:lvl1pPr>
          </a:lstStyle>
          <a:p>
            <a:pPr>
              <a:defRPr/>
            </a:pPr>
            <a:endParaRPr lang="en-US"/>
          </a:p>
        </p:txBody>
      </p:sp>
      <p:sp>
        <p:nvSpPr>
          <p:cNvPr id="4" name="Rectangle 41"/>
          <p:cNvSpPr>
            <a:spLocks noGrp="1" noChangeArrowheads="1"/>
          </p:cNvSpPr>
          <p:nvPr>
            <p:ph type="sldNum" sz="quarter" idx="12"/>
          </p:nvPr>
        </p:nvSpPr>
        <p:spPr>
          <a:ln/>
        </p:spPr>
        <p:txBody>
          <a:bodyPr/>
          <a:lstStyle>
            <a:lvl1pPr>
              <a:defRPr/>
            </a:lvl1pPr>
          </a:lstStyle>
          <a:p>
            <a:pPr>
              <a:defRPr/>
            </a:pPr>
            <a:fld id="{8439662F-E95F-4456-A879-F6E5AD6FE7B9}"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a:ln/>
        </p:spPr>
        <p:txBody>
          <a:bodyPr/>
          <a:lstStyle>
            <a:lvl1pPr>
              <a:defRPr/>
            </a:lvl1pPr>
          </a:lstStyle>
          <a:p>
            <a:pPr>
              <a:defRPr/>
            </a:pPr>
            <a:endParaRPr lang="en-US"/>
          </a:p>
        </p:txBody>
      </p:sp>
      <p:sp>
        <p:nvSpPr>
          <p:cNvPr id="6" name="Rectangle 40"/>
          <p:cNvSpPr>
            <a:spLocks noGrp="1" noChangeArrowheads="1"/>
          </p:cNvSpPr>
          <p:nvPr>
            <p:ph type="ftr" sz="quarter" idx="11"/>
          </p:nvPr>
        </p:nvSpPr>
        <p:spPr>
          <a:ln/>
        </p:spPr>
        <p:txBody>
          <a:bodyPr/>
          <a:lstStyle>
            <a:lvl1pPr>
              <a:defRPr/>
            </a:lvl1pPr>
          </a:lstStyle>
          <a:p>
            <a:pPr>
              <a:defRPr/>
            </a:pPr>
            <a:endParaRPr lang="en-US"/>
          </a:p>
        </p:txBody>
      </p:sp>
      <p:sp>
        <p:nvSpPr>
          <p:cNvPr id="7" name="Rectangle 41"/>
          <p:cNvSpPr>
            <a:spLocks noGrp="1" noChangeArrowheads="1"/>
          </p:cNvSpPr>
          <p:nvPr>
            <p:ph type="sldNum" sz="quarter" idx="12"/>
          </p:nvPr>
        </p:nvSpPr>
        <p:spPr>
          <a:ln/>
        </p:spPr>
        <p:txBody>
          <a:bodyPr/>
          <a:lstStyle>
            <a:lvl1pPr>
              <a:defRPr/>
            </a:lvl1pPr>
          </a:lstStyle>
          <a:p>
            <a:pPr>
              <a:defRPr/>
            </a:pPr>
            <a:fld id="{0CC2F1FB-543B-47D9-A3C7-1398349036C8}"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9"/>
          <p:cNvSpPr>
            <a:spLocks noGrp="1" noChangeArrowheads="1"/>
          </p:cNvSpPr>
          <p:nvPr>
            <p:ph type="dt" sz="half" idx="10"/>
          </p:nvPr>
        </p:nvSpPr>
        <p:spPr>
          <a:ln/>
        </p:spPr>
        <p:txBody>
          <a:bodyPr/>
          <a:lstStyle>
            <a:lvl1pPr>
              <a:defRPr/>
            </a:lvl1pPr>
          </a:lstStyle>
          <a:p>
            <a:pPr>
              <a:defRPr/>
            </a:pPr>
            <a:endParaRPr lang="en-US"/>
          </a:p>
        </p:txBody>
      </p:sp>
      <p:sp>
        <p:nvSpPr>
          <p:cNvPr id="6" name="Rectangle 40"/>
          <p:cNvSpPr>
            <a:spLocks noGrp="1" noChangeArrowheads="1"/>
          </p:cNvSpPr>
          <p:nvPr>
            <p:ph type="ftr" sz="quarter" idx="11"/>
          </p:nvPr>
        </p:nvSpPr>
        <p:spPr>
          <a:ln/>
        </p:spPr>
        <p:txBody>
          <a:bodyPr/>
          <a:lstStyle>
            <a:lvl1pPr>
              <a:defRPr/>
            </a:lvl1pPr>
          </a:lstStyle>
          <a:p>
            <a:pPr>
              <a:defRPr/>
            </a:pPr>
            <a:endParaRPr lang="en-US"/>
          </a:p>
        </p:txBody>
      </p:sp>
      <p:sp>
        <p:nvSpPr>
          <p:cNvPr id="7" name="Rectangle 41"/>
          <p:cNvSpPr>
            <a:spLocks noGrp="1" noChangeArrowheads="1"/>
          </p:cNvSpPr>
          <p:nvPr>
            <p:ph type="sldNum" sz="quarter" idx="12"/>
          </p:nvPr>
        </p:nvSpPr>
        <p:spPr>
          <a:ln/>
        </p:spPr>
        <p:txBody>
          <a:bodyPr/>
          <a:lstStyle>
            <a:lvl1pPr>
              <a:defRPr/>
            </a:lvl1pPr>
          </a:lstStyle>
          <a:p>
            <a:pPr>
              <a:defRPr/>
            </a:pPr>
            <a:fld id="{389C0EFD-5C90-4626-974A-D958E2F3929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3800475" y="1789113"/>
            <a:ext cx="5340350" cy="5056187"/>
            <a:chOff x="2394" y="1127"/>
            <a:chExt cx="3364" cy="3185"/>
          </a:xfrm>
        </p:grpSpPr>
        <p:sp>
          <p:nvSpPr>
            <p:cNvPr id="61443" name="Rectangle 3"/>
            <p:cNvSpPr>
              <a:spLocks noChangeArrowheads="1"/>
            </p:cNvSpPr>
            <p:nvPr userDrawn="1"/>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44" name="Oval 4"/>
            <p:cNvSpPr>
              <a:spLocks noChangeArrowheads="1"/>
            </p:cNvSpPr>
            <p:nvPr userDrawn="1"/>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eaLnBrk="0" hangingPunct="0">
                <a:defRPr/>
              </a:pPr>
              <a:endParaRPr lang="en-US" sz="1800" dirty="0">
                <a:ea typeface="+mn-ea"/>
              </a:endParaRPr>
            </a:p>
          </p:txBody>
        </p:sp>
        <p:sp>
          <p:nvSpPr>
            <p:cNvPr id="61445" name="Rectangle 5"/>
            <p:cNvSpPr>
              <a:spLocks noChangeArrowheads="1"/>
            </p:cNvSpPr>
            <p:nvPr userDrawn="1"/>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46" name="Freeform 6"/>
            <p:cNvSpPr>
              <a:spLocks noEditPoints="1"/>
            </p:cNvSpPr>
            <p:nvPr userDrawn="1"/>
          </p:nvSpPr>
          <p:spPr bwMode="ltGray">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47" name="Rectangle 7"/>
            <p:cNvSpPr>
              <a:spLocks noChangeArrowheads="1"/>
            </p:cNvSpPr>
            <p:nvPr userDrawn="1"/>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48" name="Rectangle 8"/>
            <p:cNvSpPr>
              <a:spLocks noChangeArrowheads="1"/>
            </p:cNvSpPr>
            <p:nvPr userDrawn="1"/>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49" name="Rectangle 9"/>
            <p:cNvSpPr>
              <a:spLocks noChangeArrowheads="1"/>
            </p:cNvSpPr>
            <p:nvPr userDrawn="1"/>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50" name="Rectangle 10"/>
            <p:cNvSpPr>
              <a:spLocks noChangeArrowheads="1"/>
            </p:cNvSpPr>
            <p:nvPr userDrawn="1"/>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51" name="Rectangle 11"/>
            <p:cNvSpPr>
              <a:spLocks noChangeArrowheads="1"/>
            </p:cNvSpPr>
            <p:nvPr userDrawn="1"/>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52" name="Freeform 12"/>
            <p:cNvSpPr>
              <a:spLocks/>
            </p:cNvSpPr>
            <p:nvPr userDrawn="1"/>
          </p:nvSpPr>
          <p:spPr bwMode="ltGray">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53" name="Freeform 13"/>
            <p:cNvSpPr>
              <a:spLocks/>
            </p:cNvSpPr>
            <p:nvPr userDrawn="1"/>
          </p:nvSpPr>
          <p:spPr bwMode="ltGray">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54" name="Freeform 14"/>
            <p:cNvSpPr>
              <a:spLocks/>
            </p:cNvSpPr>
            <p:nvPr userDrawn="1"/>
          </p:nvSpPr>
          <p:spPr bwMode="ltGray">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pPr eaLnBrk="0" hangingPunct="0">
                <a:defRPr/>
              </a:pPr>
              <a:endParaRPr lang="en-US" sz="1800" dirty="0">
                <a:ea typeface="+mn-ea"/>
              </a:endParaRPr>
            </a:p>
          </p:txBody>
        </p:sp>
        <p:sp>
          <p:nvSpPr>
            <p:cNvPr id="61455" name="Freeform 15"/>
            <p:cNvSpPr>
              <a:spLocks/>
            </p:cNvSpPr>
            <p:nvPr userDrawn="1"/>
          </p:nvSpPr>
          <p:spPr bwMode="ltGray">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eaLnBrk="0" hangingPunct="0">
                <a:defRPr/>
              </a:pPr>
              <a:endParaRPr lang="en-US" sz="1800" dirty="0">
                <a:ea typeface="+mn-ea"/>
              </a:endParaRPr>
            </a:p>
          </p:txBody>
        </p:sp>
        <p:sp>
          <p:nvSpPr>
            <p:cNvPr id="61456" name="Freeform 16"/>
            <p:cNvSpPr>
              <a:spLocks/>
            </p:cNvSpPr>
            <p:nvPr userDrawn="1"/>
          </p:nvSpPr>
          <p:spPr bwMode="ltGray">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57" name="Freeform 17"/>
            <p:cNvSpPr>
              <a:spLocks noEditPoints="1"/>
            </p:cNvSpPr>
            <p:nvPr userDrawn="1"/>
          </p:nvSpPr>
          <p:spPr bwMode="ltGray">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58" name="Freeform 18"/>
            <p:cNvSpPr>
              <a:spLocks noEditPoints="1"/>
            </p:cNvSpPr>
            <p:nvPr userDrawn="1"/>
          </p:nvSpPr>
          <p:spPr bwMode="ltGray">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59" name="Freeform 19"/>
            <p:cNvSpPr>
              <a:spLocks/>
            </p:cNvSpPr>
            <p:nvPr userDrawn="1"/>
          </p:nvSpPr>
          <p:spPr bwMode="ltGray">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60" name="Freeform 20"/>
            <p:cNvSpPr>
              <a:spLocks noEditPoints="1"/>
            </p:cNvSpPr>
            <p:nvPr userDrawn="1"/>
          </p:nvSpPr>
          <p:spPr bwMode="ltGray">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61" name="Freeform 21"/>
            <p:cNvSpPr>
              <a:spLocks noEditPoints="1"/>
            </p:cNvSpPr>
            <p:nvPr userDrawn="1"/>
          </p:nvSpPr>
          <p:spPr bwMode="ltGray">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62" name="Freeform 22"/>
            <p:cNvSpPr>
              <a:spLocks noEditPoints="1"/>
            </p:cNvSpPr>
            <p:nvPr userDrawn="1"/>
          </p:nvSpPr>
          <p:spPr bwMode="ltGray">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63" name="Freeform 23"/>
            <p:cNvSpPr>
              <a:spLocks/>
            </p:cNvSpPr>
            <p:nvPr userDrawn="1"/>
          </p:nvSpPr>
          <p:spPr bwMode="ltGray">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eaLnBrk="0" hangingPunct="0">
                <a:defRPr/>
              </a:pPr>
              <a:endParaRPr lang="en-US" sz="1800" dirty="0">
                <a:ea typeface="+mn-ea"/>
              </a:endParaRPr>
            </a:p>
          </p:txBody>
        </p:sp>
        <p:sp>
          <p:nvSpPr>
            <p:cNvPr id="61464" name="Freeform 24"/>
            <p:cNvSpPr>
              <a:spLocks noEditPoints="1"/>
            </p:cNvSpPr>
            <p:nvPr userDrawn="1"/>
          </p:nvSpPr>
          <p:spPr bwMode="ltGray">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65" name="Freeform 25"/>
            <p:cNvSpPr>
              <a:spLocks noEditPoints="1"/>
            </p:cNvSpPr>
            <p:nvPr userDrawn="1"/>
          </p:nvSpPr>
          <p:spPr bwMode="ltGray">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66" name="Freeform 26"/>
            <p:cNvSpPr>
              <a:spLocks noEditPoints="1"/>
            </p:cNvSpPr>
            <p:nvPr userDrawn="1"/>
          </p:nvSpPr>
          <p:spPr bwMode="ltGray">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67" name="Oval 27"/>
            <p:cNvSpPr>
              <a:spLocks noChangeArrowheads="1"/>
            </p:cNvSpPr>
            <p:nvPr userDrawn="1"/>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pPr eaLnBrk="0" hangingPunct="0">
                <a:defRPr/>
              </a:pPr>
              <a:endParaRPr lang="en-US" sz="1800" dirty="0">
                <a:ea typeface="+mn-ea"/>
              </a:endParaRPr>
            </a:p>
          </p:txBody>
        </p:sp>
        <p:sp>
          <p:nvSpPr>
            <p:cNvPr id="61468" name="Oval 28"/>
            <p:cNvSpPr>
              <a:spLocks noChangeArrowheads="1"/>
            </p:cNvSpPr>
            <p:nvPr userDrawn="1"/>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eaLnBrk="0" hangingPunct="0">
                <a:defRPr/>
              </a:pPr>
              <a:endParaRPr lang="en-US" sz="1800" dirty="0">
                <a:ea typeface="+mn-ea"/>
              </a:endParaRPr>
            </a:p>
          </p:txBody>
        </p:sp>
        <p:sp>
          <p:nvSpPr>
            <p:cNvPr id="61469" name="Oval 29"/>
            <p:cNvSpPr>
              <a:spLocks noChangeArrowheads="1"/>
            </p:cNvSpPr>
            <p:nvPr userDrawn="1"/>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pPr eaLnBrk="0" hangingPunct="0">
                <a:defRPr/>
              </a:pPr>
              <a:endParaRPr lang="en-US" sz="1800" dirty="0">
                <a:ea typeface="+mn-ea"/>
              </a:endParaRPr>
            </a:p>
          </p:txBody>
        </p:sp>
        <p:sp>
          <p:nvSpPr>
            <p:cNvPr id="61470" name="Freeform 30"/>
            <p:cNvSpPr>
              <a:spLocks noEditPoints="1"/>
            </p:cNvSpPr>
            <p:nvPr userDrawn="1"/>
          </p:nvSpPr>
          <p:spPr bwMode="ltGray">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71" name="Freeform 31"/>
            <p:cNvSpPr>
              <a:spLocks noEditPoints="1"/>
            </p:cNvSpPr>
            <p:nvPr userDrawn="1"/>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eaLnBrk="0" hangingPunct="0">
                <a:defRPr/>
              </a:pPr>
              <a:endParaRPr lang="en-US" sz="1800" dirty="0">
                <a:ea typeface="+mn-ea"/>
              </a:endParaRPr>
            </a:p>
          </p:txBody>
        </p:sp>
        <p:sp>
          <p:nvSpPr>
            <p:cNvPr id="61472" name="Rectangle 32"/>
            <p:cNvSpPr>
              <a:spLocks noChangeArrowheads="1"/>
            </p:cNvSpPr>
            <p:nvPr userDrawn="1"/>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pPr eaLnBrk="0" hangingPunct="0">
                <a:defRPr/>
              </a:pPr>
              <a:endParaRPr lang="en-US" sz="1800" dirty="0">
                <a:ea typeface="+mn-ea"/>
              </a:endParaRPr>
            </a:p>
          </p:txBody>
        </p:sp>
        <p:sp>
          <p:nvSpPr>
            <p:cNvPr id="61473" name="Rectangle 33"/>
            <p:cNvSpPr>
              <a:spLocks noChangeArrowheads="1"/>
            </p:cNvSpPr>
            <p:nvPr userDrawn="1"/>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eaLnBrk="0" hangingPunct="0">
                <a:defRPr/>
              </a:pPr>
              <a:endParaRPr lang="en-US" sz="1800" dirty="0">
                <a:ea typeface="+mn-ea"/>
              </a:endParaRPr>
            </a:p>
          </p:txBody>
        </p:sp>
        <p:sp>
          <p:nvSpPr>
            <p:cNvPr id="61474" name="AutoShape 34"/>
            <p:cNvSpPr>
              <a:spLocks noChangeArrowheads="1"/>
            </p:cNvSpPr>
            <p:nvPr userDrawn="1"/>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eaLnBrk="0" hangingPunct="0">
                <a:defRPr/>
              </a:pPr>
              <a:endParaRPr lang="en-US" sz="1800" dirty="0">
                <a:ea typeface="+mn-ea"/>
              </a:endParaRPr>
            </a:p>
          </p:txBody>
        </p:sp>
        <p:sp>
          <p:nvSpPr>
            <p:cNvPr id="61475" name="Freeform 35"/>
            <p:cNvSpPr>
              <a:spLocks/>
            </p:cNvSpPr>
            <p:nvPr userDrawn="1"/>
          </p:nvSpPr>
          <p:spPr bwMode="ltGray">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eaLnBrk="0" hangingPunct="0">
                <a:defRPr/>
              </a:pPr>
              <a:endParaRPr lang="en-US" sz="1800" dirty="0">
                <a:ea typeface="+mn-ea"/>
              </a:endParaRPr>
            </a:p>
          </p:txBody>
        </p:sp>
        <p:sp>
          <p:nvSpPr>
            <p:cNvPr id="61476" name="Freeform 36"/>
            <p:cNvSpPr>
              <a:spLocks/>
            </p:cNvSpPr>
            <p:nvPr userDrawn="1"/>
          </p:nvSpPr>
          <p:spPr bwMode="ltGray">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eaLnBrk="0" hangingPunct="0">
                <a:defRPr/>
              </a:pPr>
              <a:endParaRPr lang="en-US" sz="1800" dirty="0">
                <a:ea typeface="+mn-ea"/>
              </a:endParaRPr>
            </a:p>
          </p:txBody>
        </p:sp>
      </p:grpSp>
      <p:sp>
        <p:nvSpPr>
          <p:cNvPr id="61477"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8" name="Rectangle 38"/>
          <p:cNvSpPr>
            <a:spLocks noGrp="1" noChangeArrowheads="1"/>
          </p:cNvSpPr>
          <p:nvPr>
            <p:ph type="body" idx="1"/>
          </p:nvPr>
        </p:nvSpPr>
        <p:spPr bwMode="auto">
          <a:xfrm>
            <a:off x="503238"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479"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ahoma" pitchFamily="34" charset="0"/>
                <a:ea typeface="+mn-ea"/>
                <a:cs typeface="+mn-cs"/>
              </a:defRPr>
            </a:lvl1pPr>
          </a:lstStyle>
          <a:p>
            <a:pPr>
              <a:defRPr/>
            </a:pPr>
            <a:endParaRPr lang="en-US"/>
          </a:p>
        </p:txBody>
      </p:sp>
      <p:sp>
        <p:nvSpPr>
          <p:cNvPr id="61480"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Tahoma" pitchFamily="34" charset="0"/>
                <a:ea typeface="+mn-ea"/>
                <a:cs typeface="+mn-cs"/>
              </a:defRPr>
            </a:lvl1pPr>
          </a:lstStyle>
          <a:p>
            <a:pPr>
              <a:defRPr/>
            </a:pPr>
            <a:endParaRPr lang="en-US"/>
          </a:p>
        </p:txBody>
      </p:sp>
      <p:sp>
        <p:nvSpPr>
          <p:cNvPr id="61481"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A6F4AA1-B1B7-49B2-9198-D1CB69E1C8C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5248" r:id="rId1"/>
    <p:sldLayoutId id="2147485249" r:id="rId2"/>
    <p:sldLayoutId id="2147485250" r:id="rId3"/>
    <p:sldLayoutId id="2147485251" r:id="rId4"/>
    <p:sldLayoutId id="2147485252" r:id="rId5"/>
    <p:sldLayoutId id="2147485253" r:id="rId6"/>
    <p:sldLayoutId id="2147485254" r:id="rId7"/>
    <p:sldLayoutId id="2147485255" r:id="rId8"/>
    <p:sldLayoutId id="2147485256" r:id="rId9"/>
    <p:sldLayoutId id="2147485257" r:id="rId10"/>
    <p:sldLayoutId id="2147485258" r:id="rId11"/>
  </p:sldLayoutIdLst>
  <p:hf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FFFFFF"/>
            </a:outerShdw>
          </a:effectLst>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chemeClr val="tx1"/>
        </a:buClr>
        <a:buSzPct val="65000"/>
        <a:buFont typeface="Wingdings" pitchFamily="2" charset="2"/>
        <a:buChar char="n"/>
        <a:defRPr sz="2800">
          <a:solidFill>
            <a:schemeClr val="tx1"/>
          </a:solidFill>
          <a:effectLst>
            <a:outerShdw blurRad="38100" dist="38100" dir="2700000" algn="tl">
              <a:srgbClr val="FFFFFF"/>
            </a:outerShdw>
          </a:effectLst>
          <a:latin typeface="+mn-lt"/>
          <a:ea typeface="MS PGothic" pitchFamily="34" charset="-128"/>
        </a:defRPr>
      </a:lvl2pPr>
      <a:lvl3pPr marL="1143000" indent="-228600" algn="l" rtl="0" eaLnBrk="0" fontAlgn="base" hangingPunct="0">
        <a:spcBef>
          <a:spcPct val="20000"/>
        </a:spcBef>
        <a:spcAft>
          <a:spcPct val="0"/>
        </a:spcAft>
        <a:buClr>
          <a:schemeClr val="accent2"/>
        </a:buClr>
        <a:buSzPct val="65000"/>
        <a:buFont typeface="Wingdings" pitchFamily="2" charset="2"/>
        <a:buChar char="n"/>
        <a:defRPr sz="2400">
          <a:solidFill>
            <a:schemeClr val="tx1"/>
          </a:solidFill>
          <a:effectLst>
            <a:outerShdw blurRad="38100" dist="38100" dir="2700000" algn="tl">
              <a:srgbClr val="FFFFFF"/>
            </a:outerShdw>
          </a:effectLst>
          <a:latin typeface="+mn-lt"/>
          <a:ea typeface="MS PGothic" pitchFamily="34" charset="-128"/>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FFFFFF"/>
            </a:outerShdw>
          </a:effectLst>
          <a:latin typeface="+mn-lt"/>
          <a:ea typeface="MS PGothic" pitchFamily="34" charset="-128"/>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ea typeface="MS PGothic" pitchFamily="34" charset="-128"/>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2741613" y="762000"/>
            <a:ext cx="5484812"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12643" name="Rectangle 3"/>
          <p:cNvSpPr>
            <a:spLocks noGrp="1" noChangeArrowheads="1"/>
          </p:cNvSpPr>
          <p:nvPr>
            <p:ph type="body" idx="1"/>
          </p:nvPr>
        </p:nvSpPr>
        <p:spPr bwMode="auto">
          <a:xfrm>
            <a:off x="2741613" y="1828800"/>
            <a:ext cx="5484812"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644" name="Rectangle 4"/>
          <p:cNvSpPr>
            <a:spLocks noGrp="1" noChangeArrowheads="1"/>
          </p:cNvSpPr>
          <p:nvPr>
            <p:ph type="dt" sz="half" idx="2"/>
          </p:nvPr>
        </p:nvSpPr>
        <p:spPr bwMode="auto">
          <a:xfrm>
            <a:off x="914400" y="5886450"/>
            <a:ext cx="1752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rgbClr val="79551B"/>
                </a:solidFill>
                <a:latin typeface="+mn-lt"/>
                <a:ea typeface="+mn-ea"/>
                <a:cs typeface="+mn-cs"/>
              </a:defRPr>
            </a:lvl1pPr>
          </a:lstStyle>
          <a:p>
            <a:pPr>
              <a:defRPr/>
            </a:pPr>
            <a:endParaRPr lang="en-US"/>
          </a:p>
        </p:txBody>
      </p:sp>
      <p:sp>
        <p:nvSpPr>
          <p:cNvPr id="112645" name="Rectangle 5"/>
          <p:cNvSpPr>
            <a:spLocks noGrp="1" noChangeArrowheads="1"/>
          </p:cNvSpPr>
          <p:nvPr>
            <p:ph type="ftr" sz="quarter" idx="3"/>
          </p:nvPr>
        </p:nvSpPr>
        <p:spPr bwMode="auto">
          <a:xfrm>
            <a:off x="3124200" y="588645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solidFill>
                  <a:srgbClr val="79551B"/>
                </a:solidFill>
                <a:latin typeface="+mn-lt"/>
                <a:ea typeface="+mn-ea"/>
                <a:cs typeface="+mn-cs"/>
              </a:defRPr>
            </a:lvl1pPr>
          </a:lstStyle>
          <a:p>
            <a:pPr>
              <a:defRPr/>
            </a:pPr>
            <a:endParaRPr lang="en-US"/>
          </a:p>
        </p:txBody>
      </p:sp>
      <p:sp>
        <p:nvSpPr>
          <p:cNvPr id="112646" name="Rectangle 6"/>
          <p:cNvSpPr>
            <a:spLocks noGrp="1" noChangeArrowheads="1"/>
          </p:cNvSpPr>
          <p:nvPr>
            <p:ph type="sldNum" sz="quarter" idx="4"/>
          </p:nvPr>
        </p:nvSpPr>
        <p:spPr bwMode="auto">
          <a:xfrm>
            <a:off x="6477000" y="5886450"/>
            <a:ext cx="1752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79551B"/>
                </a:solidFill>
                <a:latin typeface="Palatino Linotype" pitchFamily="18" charset="0"/>
              </a:defRPr>
            </a:lvl1pPr>
          </a:lstStyle>
          <a:p>
            <a:pPr>
              <a:defRPr/>
            </a:pPr>
            <a:fld id="{BE763B69-8C79-40F9-A0E4-633C890165D0}" type="slidenum">
              <a:rPr lang="en-US"/>
              <a:pPr>
                <a:defRPr/>
              </a:pPr>
              <a:t>‹#›</a:t>
            </a:fld>
            <a:endParaRPr lang="en-US" dirty="0"/>
          </a:p>
        </p:txBody>
      </p:sp>
    </p:spTree>
  </p:cSld>
  <p:clrMap bg1="dk2" tx1="lt1" bg2="dk1" tx2="lt2" accent1="accent1" accent2="accent2" accent3="accent3" accent4="accent4" accent5="accent5" accent6="accent6" hlink="hlink" folHlink="folHlink"/>
  <p:sldLayoutIdLst>
    <p:sldLayoutId id="2147485295" r:id="rId1"/>
    <p:sldLayoutId id="2147485259" r:id="rId2"/>
    <p:sldLayoutId id="2147485260" r:id="rId3"/>
    <p:sldLayoutId id="2147485261" r:id="rId4"/>
    <p:sldLayoutId id="2147485262" r:id="rId5"/>
    <p:sldLayoutId id="2147485263" r:id="rId6"/>
    <p:sldLayoutId id="2147485264" r:id="rId7"/>
    <p:sldLayoutId id="2147485265" r:id="rId8"/>
    <p:sldLayoutId id="2147485266" r:id="rId9"/>
    <p:sldLayoutId id="2147485267" r:id="rId10"/>
    <p:sldLayoutId id="2147485268" r:id="rId11"/>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43">
                                            <p:txEl>
                                              <p:pRg st="0" end="0"/>
                                            </p:txEl>
                                          </p:spTgt>
                                        </p:tgtEl>
                                        <p:attrNameLst>
                                          <p:attrName>style.visibility</p:attrName>
                                        </p:attrNameLst>
                                      </p:cBhvr>
                                      <p:to>
                                        <p:strVal val="visible"/>
                                      </p:to>
                                    </p:set>
                                    <p:animEffect transition="in" filter="fade">
                                      <p:cBhvr>
                                        <p:cTn id="7" dur="1000"/>
                                        <p:tgtEl>
                                          <p:spTgt spid="112643">
                                            <p:txEl>
                                              <p:pRg st="0" end="0"/>
                                            </p:txEl>
                                          </p:spTgt>
                                        </p:tgtEl>
                                      </p:cBhvr>
                                    </p:animEffect>
                                    <p:anim calcmode="lin" valueType="num">
                                      <p:cBhvr>
                                        <p:cTn id="8" dur="1000" fill="hold"/>
                                        <p:tgtEl>
                                          <p:spTgt spid="1126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264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2643">
                                            <p:txEl>
                                              <p:pRg st="1" end="1"/>
                                            </p:txEl>
                                          </p:spTgt>
                                        </p:tgtEl>
                                        <p:attrNameLst>
                                          <p:attrName>style.visibility</p:attrName>
                                        </p:attrNameLst>
                                      </p:cBhvr>
                                      <p:to>
                                        <p:strVal val="visible"/>
                                      </p:to>
                                    </p:set>
                                    <p:animEffect transition="in" filter="fade">
                                      <p:cBhvr>
                                        <p:cTn id="12" dur="1000"/>
                                        <p:tgtEl>
                                          <p:spTgt spid="112643">
                                            <p:txEl>
                                              <p:pRg st="1" end="1"/>
                                            </p:txEl>
                                          </p:spTgt>
                                        </p:tgtEl>
                                      </p:cBhvr>
                                    </p:animEffect>
                                    <p:anim calcmode="lin" valueType="num">
                                      <p:cBhvr>
                                        <p:cTn id="13" dur="1000" fill="hold"/>
                                        <p:tgtEl>
                                          <p:spTgt spid="11264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1264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2643">
                                            <p:txEl>
                                              <p:pRg st="2" end="2"/>
                                            </p:txEl>
                                          </p:spTgt>
                                        </p:tgtEl>
                                        <p:attrNameLst>
                                          <p:attrName>style.visibility</p:attrName>
                                        </p:attrNameLst>
                                      </p:cBhvr>
                                      <p:to>
                                        <p:strVal val="visible"/>
                                      </p:to>
                                    </p:set>
                                    <p:animEffect transition="in" filter="fade">
                                      <p:cBhvr>
                                        <p:cTn id="17" dur="1000"/>
                                        <p:tgtEl>
                                          <p:spTgt spid="112643">
                                            <p:txEl>
                                              <p:pRg st="2" end="2"/>
                                            </p:txEl>
                                          </p:spTgt>
                                        </p:tgtEl>
                                      </p:cBhvr>
                                    </p:animEffect>
                                    <p:anim calcmode="lin" valueType="num">
                                      <p:cBhvr>
                                        <p:cTn id="18" dur="1000" fill="hold"/>
                                        <p:tgtEl>
                                          <p:spTgt spid="11264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1264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2643">
                                            <p:txEl>
                                              <p:pRg st="3" end="3"/>
                                            </p:txEl>
                                          </p:spTgt>
                                        </p:tgtEl>
                                        <p:attrNameLst>
                                          <p:attrName>style.visibility</p:attrName>
                                        </p:attrNameLst>
                                      </p:cBhvr>
                                      <p:to>
                                        <p:strVal val="visible"/>
                                      </p:to>
                                    </p:set>
                                    <p:animEffect transition="in" filter="fade">
                                      <p:cBhvr>
                                        <p:cTn id="22" dur="1000"/>
                                        <p:tgtEl>
                                          <p:spTgt spid="112643">
                                            <p:txEl>
                                              <p:pRg st="3" end="3"/>
                                            </p:txEl>
                                          </p:spTgt>
                                        </p:tgtEl>
                                      </p:cBhvr>
                                    </p:animEffect>
                                    <p:anim calcmode="lin" valueType="num">
                                      <p:cBhvr>
                                        <p:cTn id="23" dur="1000" fill="hold"/>
                                        <p:tgtEl>
                                          <p:spTgt spid="11264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1264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2643">
                                            <p:txEl>
                                              <p:pRg st="4" end="4"/>
                                            </p:txEl>
                                          </p:spTgt>
                                        </p:tgtEl>
                                        <p:attrNameLst>
                                          <p:attrName>style.visibility</p:attrName>
                                        </p:attrNameLst>
                                      </p:cBhvr>
                                      <p:to>
                                        <p:strVal val="visible"/>
                                      </p:to>
                                    </p:set>
                                    <p:animEffect transition="in" filter="fade">
                                      <p:cBhvr>
                                        <p:cTn id="27" dur="1000"/>
                                        <p:tgtEl>
                                          <p:spTgt spid="112643">
                                            <p:txEl>
                                              <p:pRg st="4" end="4"/>
                                            </p:txEl>
                                          </p:spTgt>
                                        </p:tgtEl>
                                      </p:cBhvr>
                                    </p:animEffect>
                                    <p:anim calcmode="lin" valueType="num">
                                      <p:cBhvr>
                                        <p:cTn id="28" dur="1000" fill="hold"/>
                                        <p:tgtEl>
                                          <p:spTgt spid="11264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1264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uild="p">
        <p:tmplLst>
          <p:tmpl lvl="1">
            <p:tnLst>
              <p:par>
                <p:cTn presetID="42" presetClass="entr" presetSubtype="0" fill="hold" nodeType="clickEffect">
                  <p:stCondLst>
                    <p:cond delay="0"/>
                  </p:stCondLst>
                  <p:childTnLst>
                    <p:set>
                      <p:cBhvr>
                        <p:cTn dur="1" fill="hold">
                          <p:stCondLst>
                            <p:cond delay="0"/>
                          </p:stCondLst>
                        </p:cTn>
                        <p:tgtEl>
                          <p:spTgt spid="112643"/>
                        </p:tgtEl>
                        <p:attrNameLst>
                          <p:attrName>style.visibility</p:attrName>
                        </p:attrNameLst>
                      </p:cBhvr>
                      <p:to>
                        <p:strVal val="visible"/>
                      </p:to>
                    </p:set>
                    <p:animEffect transition="in" filter="fade">
                      <p:cBhvr>
                        <p:cTn dur="1000"/>
                        <p:tgtEl>
                          <p:spTgt spid="112643"/>
                        </p:tgtEl>
                      </p:cBhvr>
                    </p:animEffect>
                    <p:anim calcmode="lin" valueType="num">
                      <p:cBhvr>
                        <p:cTn dur="1000" fill="hold"/>
                        <p:tgtEl>
                          <p:spTgt spid="112643"/>
                        </p:tgtEl>
                        <p:attrNameLst>
                          <p:attrName>ppt_x</p:attrName>
                        </p:attrNameLst>
                      </p:cBhvr>
                      <p:tavLst>
                        <p:tav tm="0">
                          <p:val>
                            <p:strVal val="#ppt_x"/>
                          </p:val>
                        </p:tav>
                        <p:tav tm="100000">
                          <p:val>
                            <p:strVal val="#ppt_x"/>
                          </p:val>
                        </p:tav>
                      </p:tavLst>
                    </p:anim>
                    <p:anim calcmode="lin" valueType="num">
                      <p:cBhvr>
                        <p:cTn dur="1000" fill="hold"/>
                        <p:tgtEl>
                          <p:spTgt spid="112643"/>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0"/>
                  </p:stCondLst>
                  <p:childTnLst>
                    <p:set>
                      <p:cBhvr>
                        <p:cTn dur="1" fill="hold">
                          <p:stCondLst>
                            <p:cond delay="0"/>
                          </p:stCondLst>
                        </p:cTn>
                        <p:tgtEl>
                          <p:spTgt spid="112643"/>
                        </p:tgtEl>
                        <p:attrNameLst>
                          <p:attrName>style.visibility</p:attrName>
                        </p:attrNameLst>
                      </p:cBhvr>
                      <p:to>
                        <p:strVal val="visible"/>
                      </p:to>
                    </p:set>
                    <p:animEffect transition="in" filter="fade">
                      <p:cBhvr>
                        <p:cTn dur="1000"/>
                        <p:tgtEl>
                          <p:spTgt spid="112643"/>
                        </p:tgtEl>
                      </p:cBhvr>
                    </p:animEffect>
                    <p:anim calcmode="lin" valueType="num">
                      <p:cBhvr>
                        <p:cTn dur="1000" fill="hold"/>
                        <p:tgtEl>
                          <p:spTgt spid="112643"/>
                        </p:tgtEl>
                        <p:attrNameLst>
                          <p:attrName>ppt_x</p:attrName>
                        </p:attrNameLst>
                      </p:cBhvr>
                      <p:tavLst>
                        <p:tav tm="0">
                          <p:val>
                            <p:strVal val="#ppt_x"/>
                          </p:val>
                        </p:tav>
                        <p:tav tm="100000">
                          <p:val>
                            <p:strVal val="#ppt_x"/>
                          </p:val>
                        </p:tav>
                      </p:tavLst>
                    </p:anim>
                    <p:anim calcmode="lin" valueType="num">
                      <p:cBhvr>
                        <p:cTn dur="1000" fill="hold"/>
                        <p:tgtEl>
                          <p:spTgt spid="112643"/>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0"/>
                  </p:stCondLst>
                  <p:childTnLst>
                    <p:set>
                      <p:cBhvr>
                        <p:cTn dur="1" fill="hold">
                          <p:stCondLst>
                            <p:cond delay="0"/>
                          </p:stCondLst>
                        </p:cTn>
                        <p:tgtEl>
                          <p:spTgt spid="112643"/>
                        </p:tgtEl>
                        <p:attrNameLst>
                          <p:attrName>style.visibility</p:attrName>
                        </p:attrNameLst>
                      </p:cBhvr>
                      <p:to>
                        <p:strVal val="visible"/>
                      </p:to>
                    </p:set>
                    <p:animEffect transition="in" filter="fade">
                      <p:cBhvr>
                        <p:cTn dur="1000"/>
                        <p:tgtEl>
                          <p:spTgt spid="112643"/>
                        </p:tgtEl>
                      </p:cBhvr>
                    </p:animEffect>
                    <p:anim calcmode="lin" valueType="num">
                      <p:cBhvr>
                        <p:cTn dur="1000" fill="hold"/>
                        <p:tgtEl>
                          <p:spTgt spid="112643"/>
                        </p:tgtEl>
                        <p:attrNameLst>
                          <p:attrName>ppt_x</p:attrName>
                        </p:attrNameLst>
                      </p:cBhvr>
                      <p:tavLst>
                        <p:tav tm="0">
                          <p:val>
                            <p:strVal val="#ppt_x"/>
                          </p:val>
                        </p:tav>
                        <p:tav tm="100000">
                          <p:val>
                            <p:strVal val="#ppt_x"/>
                          </p:val>
                        </p:tav>
                      </p:tavLst>
                    </p:anim>
                    <p:anim calcmode="lin" valueType="num">
                      <p:cBhvr>
                        <p:cTn dur="1000" fill="hold"/>
                        <p:tgtEl>
                          <p:spTgt spid="112643"/>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0"/>
                  </p:stCondLst>
                  <p:childTnLst>
                    <p:set>
                      <p:cBhvr>
                        <p:cTn dur="1" fill="hold">
                          <p:stCondLst>
                            <p:cond delay="0"/>
                          </p:stCondLst>
                        </p:cTn>
                        <p:tgtEl>
                          <p:spTgt spid="112643"/>
                        </p:tgtEl>
                        <p:attrNameLst>
                          <p:attrName>style.visibility</p:attrName>
                        </p:attrNameLst>
                      </p:cBhvr>
                      <p:to>
                        <p:strVal val="visible"/>
                      </p:to>
                    </p:set>
                    <p:animEffect transition="in" filter="fade">
                      <p:cBhvr>
                        <p:cTn dur="1000"/>
                        <p:tgtEl>
                          <p:spTgt spid="112643"/>
                        </p:tgtEl>
                      </p:cBhvr>
                    </p:animEffect>
                    <p:anim calcmode="lin" valueType="num">
                      <p:cBhvr>
                        <p:cTn dur="1000" fill="hold"/>
                        <p:tgtEl>
                          <p:spTgt spid="112643"/>
                        </p:tgtEl>
                        <p:attrNameLst>
                          <p:attrName>ppt_x</p:attrName>
                        </p:attrNameLst>
                      </p:cBhvr>
                      <p:tavLst>
                        <p:tav tm="0">
                          <p:val>
                            <p:strVal val="#ppt_x"/>
                          </p:val>
                        </p:tav>
                        <p:tav tm="100000">
                          <p:val>
                            <p:strVal val="#ppt_x"/>
                          </p:val>
                        </p:tav>
                      </p:tavLst>
                    </p:anim>
                    <p:anim calcmode="lin" valueType="num">
                      <p:cBhvr>
                        <p:cTn dur="1000" fill="hold"/>
                        <p:tgtEl>
                          <p:spTgt spid="112643"/>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0"/>
                  </p:stCondLst>
                  <p:childTnLst>
                    <p:set>
                      <p:cBhvr>
                        <p:cTn dur="1" fill="hold">
                          <p:stCondLst>
                            <p:cond delay="0"/>
                          </p:stCondLst>
                        </p:cTn>
                        <p:tgtEl>
                          <p:spTgt spid="112643"/>
                        </p:tgtEl>
                        <p:attrNameLst>
                          <p:attrName>style.visibility</p:attrName>
                        </p:attrNameLst>
                      </p:cBhvr>
                      <p:to>
                        <p:strVal val="visible"/>
                      </p:to>
                    </p:set>
                    <p:animEffect transition="in" filter="fade">
                      <p:cBhvr>
                        <p:cTn dur="1000"/>
                        <p:tgtEl>
                          <p:spTgt spid="112643"/>
                        </p:tgtEl>
                      </p:cBhvr>
                    </p:animEffect>
                    <p:anim calcmode="lin" valueType="num">
                      <p:cBhvr>
                        <p:cTn dur="1000" fill="hold"/>
                        <p:tgtEl>
                          <p:spTgt spid="112643"/>
                        </p:tgtEl>
                        <p:attrNameLst>
                          <p:attrName>ppt_x</p:attrName>
                        </p:attrNameLst>
                      </p:cBhvr>
                      <p:tavLst>
                        <p:tav tm="0">
                          <p:val>
                            <p:strVal val="#ppt_x"/>
                          </p:val>
                        </p:tav>
                        <p:tav tm="100000">
                          <p:val>
                            <p:strVal val="#ppt_x"/>
                          </p:val>
                        </p:tav>
                      </p:tavLst>
                    </p:anim>
                    <p:anim calcmode="lin" valueType="num">
                      <p:cBhvr>
                        <p:cTn dur="1000" fill="hold"/>
                        <p:tgtEl>
                          <p:spTgt spid="112643"/>
                        </p:tgtEl>
                        <p:attrNameLst>
                          <p:attrName>ppt_y</p:attrName>
                        </p:attrNameLst>
                      </p:cBhvr>
                      <p:tavLst>
                        <p:tav tm="0">
                          <p:val>
                            <p:strVal val="#ppt_y+.1"/>
                          </p:val>
                        </p:tav>
                        <p:tav tm="100000">
                          <p:val>
                            <p:strVal val="#ppt_y"/>
                          </p:val>
                        </p:tav>
                      </p:tavLst>
                    </p:anim>
                  </p:childTnLst>
                </p:cTn>
              </p:par>
            </p:tnLst>
          </p:tmpl>
        </p:tmplLst>
      </p:bldP>
    </p:bldLst>
  </p:timing>
  <p:hf hdr="0" ftr="0" dt="0"/>
  <p:txStyles>
    <p:titleStyle>
      <a:lvl1pPr algn="l" rtl="0" eaLnBrk="0" fontAlgn="base" hangingPunct="0">
        <a:spcBef>
          <a:spcPct val="0"/>
        </a:spcBef>
        <a:spcAft>
          <a:spcPct val="0"/>
        </a:spcAft>
        <a:defRPr sz="3200">
          <a:solidFill>
            <a:srgbClr val="79551B"/>
          </a:solidFill>
          <a:latin typeface="+mj-lt"/>
          <a:ea typeface="MS PGothic" pitchFamily="34" charset="-128"/>
          <a:cs typeface="ＭＳ Ｐゴシック" charset="0"/>
        </a:defRPr>
      </a:lvl1pPr>
      <a:lvl2pPr algn="l" rtl="0" eaLnBrk="0" fontAlgn="base" hangingPunct="0">
        <a:spcBef>
          <a:spcPct val="0"/>
        </a:spcBef>
        <a:spcAft>
          <a:spcPct val="0"/>
        </a:spcAft>
        <a:defRPr sz="3200">
          <a:solidFill>
            <a:srgbClr val="79551B"/>
          </a:solidFill>
          <a:latin typeface="Palatino Linotype" pitchFamily="18" charset="0"/>
          <a:ea typeface="MS PGothic" pitchFamily="34" charset="-128"/>
          <a:cs typeface="ＭＳ Ｐゴシック" charset="0"/>
        </a:defRPr>
      </a:lvl2pPr>
      <a:lvl3pPr algn="l" rtl="0" eaLnBrk="0" fontAlgn="base" hangingPunct="0">
        <a:spcBef>
          <a:spcPct val="0"/>
        </a:spcBef>
        <a:spcAft>
          <a:spcPct val="0"/>
        </a:spcAft>
        <a:defRPr sz="3200">
          <a:solidFill>
            <a:srgbClr val="79551B"/>
          </a:solidFill>
          <a:latin typeface="Palatino Linotype" pitchFamily="18" charset="0"/>
          <a:ea typeface="MS PGothic" pitchFamily="34" charset="-128"/>
          <a:cs typeface="ＭＳ Ｐゴシック" charset="0"/>
        </a:defRPr>
      </a:lvl3pPr>
      <a:lvl4pPr algn="l" rtl="0" eaLnBrk="0" fontAlgn="base" hangingPunct="0">
        <a:spcBef>
          <a:spcPct val="0"/>
        </a:spcBef>
        <a:spcAft>
          <a:spcPct val="0"/>
        </a:spcAft>
        <a:defRPr sz="3200">
          <a:solidFill>
            <a:srgbClr val="79551B"/>
          </a:solidFill>
          <a:latin typeface="Palatino Linotype" pitchFamily="18" charset="0"/>
          <a:ea typeface="MS PGothic" pitchFamily="34" charset="-128"/>
          <a:cs typeface="ＭＳ Ｐゴシック" charset="0"/>
        </a:defRPr>
      </a:lvl4pPr>
      <a:lvl5pPr algn="l" rtl="0" eaLnBrk="0" fontAlgn="base" hangingPunct="0">
        <a:spcBef>
          <a:spcPct val="0"/>
        </a:spcBef>
        <a:spcAft>
          <a:spcPct val="0"/>
        </a:spcAft>
        <a:defRPr sz="3200">
          <a:solidFill>
            <a:srgbClr val="79551B"/>
          </a:solidFill>
          <a:latin typeface="Palatino Linotype" pitchFamily="18" charset="0"/>
          <a:ea typeface="MS PGothic" pitchFamily="34" charset="-128"/>
          <a:cs typeface="ＭＳ Ｐゴシック" charset="0"/>
        </a:defRPr>
      </a:lvl5pPr>
      <a:lvl6pPr marL="457200" algn="l" rtl="0" fontAlgn="base">
        <a:spcBef>
          <a:spcPct val="0"/>
        </a:spcBef>
        <a:spcAft>
          <a:spcPct val="0"/>
        </a:spcAft>
        <a:defRPr sz="3200">
          <a:solidFill>
            <a:srgbClr val="79551B"/>
          </a:solidFill>
          <a:latin typeface="Palatino Linotype" pitchFamily="18" charset="0"/>
        </a:defRPr>
      </a:lvl6pPr>
      <a:lvl7pPr marL="914400" algn="l" rtl="0" fontAlgn="base">
        <a:spcBef>
          <a:spcPct val="0"/>
        </a:spcBef>
        <a:spcAft>
          <a:spcPct val="0"/>
        </a:spcAft>
        <a:defRPr sz="3200">
          <a:solidFill>
            <a:srgbClr val="79551B"/>
          </a:solidFill>
          <a:latin typeface="Palatino Linotype" pitchFamily="18" charset="0"/>
        </a:defRPr>
      </a:lvl7pPr>
      <a:lvl8pPr marL="1371600" algn="l" rtl="0" fontAlgn="base">
        <a:spcBef>
          <a:spcPct val="0"/>
        </a:spcBef>
        <a:spcAft>
          <a:spcPct val="0"/>
        </a:spcAft>
        <a:defRPr sz="3200">
          <a:solidFill>
            <a:srgbClr val="79551B"/>
          </a:solidFill>
          <a:latin typeface="Palatino Linotype" pitchFamily="18" charset="0"/>
        </a:defRPr>
      </a:lvl8pPr>
      <a:lvl9pPr marL="1828800" algn="l" rtl="0" fontAlgn="base">
        <a:spcBef>
          <a:spcPct val="0"/>
        </a:spcBef>
        <a:spcAft>
          <a:spcPct val="0"/>
        </a:spcAft>
        <a:defRPr sz="3200">
          <a:solidFill>
            <a:srgbClr val="79551B"/>
          </a:solidFill>
          <a:latin typeface="Palatino Linotype" pitchFamily="18" charset="0"/>
        </a:defRPr>
      </a:lvl9pPr>
    </p:titleStyle>
    <p:bodyStyle>
      <a:lvl1pPr marL="342900" indent="-342900" algn="l" rtl="0" eaLnBrk="0" fontAlgn="base" hangingPunct="0">
        <a:spcBef>
          <a:spcPct val="20000"/>
        </a:spcBef>
        <a:spcAft>
          <a:spcPct val="0"/>
        </a:spcAft>
        <a:buChar char="•"/>
        <a:defRPr sz="2800">
          <a:solidFill>
            <a:srgbClr val="79551B"/>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har char="–"/>
        <a:defRPr sz="2400">
          <a:solidFill>
            <a:srgbClr val="79551B"/>
          </a:solidFill>
          <a:latin typeface="+mn-lt"/>
          <a:ea typeface="MS PGothic" pitchFamily="34" charset="-128"/>
        </a:defRPr>
      </a:lvl2pPr>
      <a:lvl3pPr marL="1143000" indent="-228600" algn="l" rtl="0" eaLnBrk="0" fontAlgn="base" hangingPunct="0">
        <a:spcBef>
          <a:spcPct val="20000"/>
        </a:spcBef>
        <a:spcAft>
          <a:spcPct val="0"/>
        </a:spcAft>
        <a:buChar char="•"/>
        <a:defRPr sz="2000">
          <a:solidFill>
            <a:srgbClr val="79551B"/>
          </a:solidFill>
          <a:latin typeface="+mn-lt"/>
          <a:ea typeface="MS PGothic" pitchFamily="34" charset="-128"/>
        </a:defRPr>
      </a:lvl3pPr>
      <a:lvl4pPr marL="1600200" indent="-228600" algn="l" rtl="0" eaLnBrk="0" fontAlgn="base" hangingPunct="0">
        <a:spcBef>
          <a:spcPct val="20000"/>
        </a:spcBef>
        <a:spcAft>
          <a:spcPct val="0"/>
        </a:spcAft>
        <a:buChar char="–"/>
        <a:defRPr>
          <a:solidFill>
            <a:srgbClr val="79551B"/>
          </a:solidFill>
          <a:latin typeface="+mn-lt"/>
          <a:ea typeface="MS PGothic" pitchFamily="34" charset="-128"/>
        </a:defRPr>
      </a:lvl4pPr>
      <a:lvl5pPr marL="2057400" indent="-228600" algn="l" rtl="0" eaLnBrk="0" fontAlgn="base" hangingPunct="0">
        <a:spcBef>
          <a:spcPct val="20000"/>
        </a:spcBef>
        <a:spcAft>
          <a:spcPct val="0"/>
        </a:spcAft>
        <a:buChar char="»"/>
        <a:defRPr sz="1600">
          <a:solidFill>
            <a:srgbClr val="79551B"/>
          </a:solidFill>
          <a:latin typeface="+mn-lt"/>
          <a:ea typeface="MS PGothic" pitchFamily="34" charset="-128"/>
        </a:defRPr>
      </a:lvl5pPr>
      <a:lvl6pPr marL="2514600" indent="-228600" algn="l" rtl="0" fontAlgn="base">
        <a:spcBef>
          <a:spcPct val="20000"/>
        </a:spcBef>
        <a:spcAft>
          <a:spcPct val="0"/>
        </a:spcAft>
        <a:buChar char="»"/>
        <a:defRPr sz="1600">
          <a:solidFill>
            <a:srgbClr val="79551B"/>
          </a:solidFill>
          <a:latin typeface="+mn-lt"/>
        </a:defRPr>
      </a:lvl6pPr>
      <a:lvl7pPr marL="2971800" indent="-228600" algn="l" rtl="0" fontAlgn="base">
        <a:spcBef>
          <a:spcPct val="20000"/>
        </a:spcBef>
        <a:spcAft>
          <a:spcPct val="0"/>
        </a:spcAft>
        <a:buChar char="»"/>
        <a:defRPr sz="1600">
          <a:solidFill>
            <a:srgbClr val="79551B"/>
          </a:solidFill>
          <a:latin typeface="+mn-lt"/>
        </a:defRPr>
      </a:lvl7pPr>
      <a:lvl8pPr marL="3429000" indent="-228600" algn="l" rtl="0" fontAlgn="base">
        <a:spcBef>
          <a:spcPct val="20000"/>
        </a:spcBef>
        <a:spcAft>
          <a:spcPct val="0"/>
        </a:spcAft>
        <a:buChar char="»"/>
        <a:defRPr sz="1600">
          <a:solidFill>
            <a:srgbClr val="79551B"/>
          </a:solidFill>
          <a:latin typeface="+mn-lt"/>
        </a:defRPr>
      </a:lvl8pPr>
      <a:lvl9pPr marL="3886200" indent="-228600" algn="l" rtl="0" fontAlgn="base">
        <a:spcBef>
          <a:spcPct val="20000"/>
        </a:spcBef>
        <a:spcAft>
          <a:spcPct val="0"/>
        </a:spcAft>
        <a:buChar char="»"/>
        <a:defRPr sz="1600">
          <a:solidFill>
            <a:srgbClr val="79551B"/>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62501"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2503"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ahoma" pitchFamily="34" charset="0"/>
                <a:ea typeface="+mn-ea"/>
                <a:cs typeface="+mn-cs"/>
              </a:defRPr>
            </a:lvl1pPr>
          </a:lstStyle>
          <a:p>
            <a:pPr>
              <a:defRPr/>
            </a:pPr>
            <a:endParaRPr lang="en-US"/>
          </a:p>
        </p:txBody>
      </p:sp>
      <p:sp>
        <p:nvSpPr>
          <p:cNvPr id="62504"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Tahoma" pitchFamily="34" charset="0"/>
                <a:ea typeface="+mn-ea"/>
                <a:cs typeface="+mn-cs"/>
              </a:defRPr>
            </a:lvl1pPr>
          </a:lstStyle>
          <a:p>
            <a:pPr>
              <a:defRPr/>
            </a:pPr>
            <a:endParaRPr lang="en-US"/>
          </a:p>
        </p:txBody>
      </p:sp>
      <p:sp>
        <p:nvSpPr>
          <p:cNvPr id="62505"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B40B3396-79F4-46CE-84AD-4F78B7DF6D54}" type="slidenum">
              <a:rPr lang="en-US"/>
              <a:pPr>
                <a:defRPr/>
              </a:pPr>
              <a:t>‹#›</a:t>
            </a:fld>
            <a:endParaRPr lang="en-US" dirty="0"/>
          </a:p>
        </p:txBody>
      </p:sp>
      <p:sp>
        <p:nvSpPr>
          <p:cNvPr id="62506" name="Rectangle 42"/>
          <p:cNvSpPr>
            <a:spLocks noGrp="1" noChangeArrowheads="1"/>
          </p:cNvSpPr>
          <p:nvPr>
            <p:ph type="body" idx="1"/>
          </p:nvPr>
        </p:nvSpPr>
        <p:spPr bwMode="auto">
          <a:xfrm>
            <a:off x="503238"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5269" r:id="rId1"/>
    <p:sldLayoutId id="2147485270" r:id="rId2"/>
    <p:sldLayoutId id="2147485271" r:id="rId3"/>
    <p:sldLayoutId id="2147485272" r:id="rId4"/>
    <p:sldLayoutId id="2147485273" r:id="rId5"/>
    <p:sldLayoutId id="2147485274" r:id="rId6"/>
    <p:sldLayoutId id="2147485275" r:id="rId7"/>
    <p:sldLayoutId id="2147485276" r:id="rId8"/>
    <p:sldLayoutId id="2147485277" r:id="rId9"/>
    <p:sldLayoutId id="2147485278" r:id="rId10"/>
    <p:sldLayoutId id="2147485279" r:id="rId11"/>
  </p:sldLayoutIdLst>
  <p:hf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S PGothic" pitchFamily="34" charset="-128"/>
          <a:cs typeface="ＭＳ Ｐゴシック"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FFFFFF"/>
            </a:outerShdw>
          </a:effectLst>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chemeClr val="tx1"/>
        </a:buClr>
        <a:buSzPct val="65000"/>
        <a:buFont typeface="Wingdings" pitchFamily="2" charset="2"/>
        <a:buChar char="n"/>
        <a:defRPr sz="2800">
          <a:solidFill>
            <a:schemeClr val="tx1"/>
          </a:solidFill>
          <a:effectLst>
            <a:outerShdw blurRad="38100" dist="38100" dir="2700000" algn="tl">
              <a:srgbClr val="FFFFFF"/>
            </a:outerShdw>
          </a:effectLst>
          <a:latin typeface="+mn-lt"/>
          <a:ea typeface="MS PGothic" pitchFamily="34" charset="-128"/>
        </a:defRPr>
      </a:lvl2pPr>
      <a:lvl3pPr marL="1143000" indent="-228600" algn="l" rtl="0" eaLnBrk="0" fontAlgn="base" hangingPunct="0">
        <a:spcBef>
          <a:spcPct val="20000"/>
        </a:spcBef>
        <a:spcAft>
          <a:spcPct val="0"/>
        </a:spcAft>
        <a:buClr>
          <a:schemeClr val="accent2"/>
        </a:buClr>
        <a:buSzPct val="65000"/>
        <a:buFont typeface="Wingdings" pitchFamily="2" charset="2"/>
        <a:buChar char="n"/>
        <a:defRPr sz="2400">
          <a:solidFill>
            <a:schemeClr val="tx1"/>
          </a:solidFill>
          <a:effectLst>
            <a:outerShdw blurRad="38100" dist="38100" dir="2700000" algn="tl">
              <a:srgbClr val="FFFFFF"/>
            </a:outerShdw>
          </a:effectLst>
          <a:latin typeface="+mn-lt"/>
          <a:ea typeface="MS PGothic" pitchFamily="34" charset="-128"/>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FFFFFF"/>
            </a:outerShdw>
          </a:effectLst>
          <a:latin typeface="+mn-lt"/>
          <a:ea typeface="MS PGothic" pitchFamily="34" charset="-128"/>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ea typeface="MS PGothic" pitchFamily="34" charset="-128"/>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FFFFFF"/>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680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ea typeface="+mn-ea"/>
                <a:cs typeface="+mn-cs"/>
              </a:defRPr>
            </a:lvl1pPr>
          </a:lstStyle>
          <a:p>
            <a:pPr>
              <a:defRPr/>
            </a:pPr>
            <a:endParaRPr lang="en-US"/>
          </a:p>
        </p:txBody>
      </p:sp>
      <p:sp>
        <p:nvSpPr>
          <p:cNvPr id="7680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ea typeface="+mn-ea"/>
                <a:cs typeface="+mn-cs"/>
              </a:defRPr>
            </a:lvl1pPr>
          </a:lstStyle>
          <a:p>
            <a:pPr>
              <a:defRPr/>
            </a:pPr>
            <a:endParaRPr lang="en-US"/>
          </a:p>
        </p:txBody>
      </p:sp>
      <p:sp>
        <p:nvSpPr>
          <p:cNvPr id="7680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EB3935D5-A454-4B74-85DC-1DD7ECA76CDD}" type="slidenum">
              <a:rPr lang="en-US"/>
              <a:pPr>
                <a:defRPr/>
              </a:pPr>
              <a:t>‹#›</a:t>
            </a:fld>
            <a:endParaRPr lang="en-US" dirty="0"/>
          </a:p>
        </p:txBody>
      </p:sp>
      <p:sp>
        <p:nvSpPr>
          <p:cNvPr id="37895" name="Line 7"/>
          <p:cNvSpPr>
            <a:spLocks noChangeShapeType="1"/>
          </p:cNvSpPr>
          <p:nvPr/>
        </p:nvSpPr>
        <p:spPr bwMode="auto">
          <a:xfrm>
            <a:off x="0" y="1143000"/>
            <a:ext cx="9144000" cy="0"/>
          </a:xfrm>
          <a:prstGeom prst="line">
            <a:avLst/>
          </a:prstGeom>
          <a:noFill/>
          <a:ln w="38100">
            <a:solidFill>
              <a:srgbClr val="FF9900"/>
            </a:solidFill>
            <a:round/>
            <a:headEnd/>
            <a:tailEnd/>
          </a:ln>
        </p:spPr>
        <p:txBody>
          <a:bodyPr/>
          <a:lstStyle/>
          <a:p>
            <a:pPr>
              <a:defRPr/>
            </a:pPr>
            <a:endParaRPr lang="en-US" dirty="0"/>
          </a:p>
        </p:txBody>
      </p:sp>
      <p:pic>
        <p:nvPicPr>
          <p:cNvPr id="4104" name="Picture 8"/>
          <p:cNvPicPr>
            <a:picLocks noChangeAspect="1" noChangeArrowheads="1"/>
          </p:cNvPicPr>
          <p:nvPr/>
        </p:nvPicPr>
        <p:blipFill>
          <a:blip r:embed="rId13" cstate="email"/>
          <a:srcRect/>
          <a:stretch>
            <a:fillRect/>
          </a:stretch>
        </p:blipFill>
        <p:spPr bwMode="auto">
          <a:xfrm>
            <a:off x="0" y="0"/>
            <a:ext cx="9144000" cy="1120775"/>
          </a:xfrm>
          <a:prstGeom prst="rect">
            <a:avLst/>
          </a:prstGeom>
          <a:noFill/>
          <a:ln w="9525">
            <a:noFill/>
            <a:miter lim="800000"/>
            <a:headEnd/>
            <a:tailEnd/>
          </a:ln>
        </p:spPr>
      </p:pic>
      <p:pic>
        <p:nvPicPr>
          <p:cNvPr id="4105" name="Picture 9"/>
          <p:cNvPicPr>
            <a:picLocks noChangeAspect="1" noChangeArrowheads="1"/>
          </p:cNvPicPr>
          <p:nvPr/>
        </p:nvPicPr>
        <p:blipFill>
          <a:blip r:embed="rId14" cstate="email"/>
          <a:srcRect/>
          <a:stretch>
            <a:fillRect/>
          </a:stretch>
        </p:blipFill>
        <p:spPr bwMode="auto">
          <a:xfrm>
            <a:off x="76200" y="28575"/>
            <a:ext cx="3876675" cy="1038225"/>
          </a:xfrm>
          <a:prstGeom prst="rect">
            <a:avLst/>
          </a:prstGeom>
          <a:noFill/>
          <a:ln w="9525">
            <a:noFill/>
            <a:miter lim="800000"/>
            <a:headEnd/>
            <a:tailEnd/>
          </a:ln>
        </p:spPr>
      </p:pic>
      <p:sp>
        <p:nvSpPr>
          <p:cNvPr id="37898" name="Rectangle 10"/>
          <p:cNvSpPr>
            <a:spLocks noChangeArrowheads="1"/>
          </p:cNvSpPr>
          <p:nvPr/>
        </p:nvSpPr>
        <p:spPr bwMode="auto">
          <a:xfrm>
            <a:off x="0" y="1098550"/>
            <a:ext cx="9144000" cy="5356225"/>
          </a:xfrm>
          <a:prstGeom prst="rect">
            <a:avLst/>
          </a:prstGeom>
          <a:noFill/>
          <a:ln w="9525">
            <a:noFill/>
            <a:miter lim="800000"/>
            <a:headEnd/>
            <a:tailEnd/>
          </a:ln>
        </p:spPr>
        <p:txBody>
          <a:bodyPr anchor="ctr">
            <a:spAutoFit/>
          </a:bodyPr>
          <a:lstStyle/>
          <a:p>
            <a:pPr>
              <a:lnSpc>
                <a:spcPct val="200000"/>
              </a:lnSpc>
              <a:defRPr/>
            </a:pPr>
            <a:r>
              <a:rPr lang="en-US" sz="900" dirty="0">
                <a:solidFill>
                  <a:srgbClr val="D2CEB2"/>
                </a:solidFill>
              </a:rPr>
              <a:t>In 13 states, youth are automatically tried and sentenced as adults no matter how minor their offense; this kind of policy sends thousands of youth to adult court for non-violent offenses.According to a 2007 nationwide Zogby poll, 92% of Americans believe that instead of a blanket policy about trying youth in adult court, these decisions should be made on a case-by-case basis.23 states have no minimum age for transferring a youth to adult court; in all other states, the minimum age is 10 to 15.Children of any age can be tried and sentenced as adults in almost two dozen states.Youth tried in adult criminal court are at greater risk of assault and death in adult jails and prisons with adult inmates, will receive an adult record, may never have access to student financial aid, and will lose their voting rights in many states.Every year, as many as 200,000 youth under 18 are prosecuted in adult criminal courts across the United States, despite overwhelming research demonstrating that these policies have failed.Justice Department research shows that youth incarcerated with adults are eight times more likely to commit suicide than in juvenile facilities. According to a 2007 nationwide Zogby poll, 89% of Americans believe that rehabilitative services and treatment for incarcerated youth can help prevent future crimes.Youth do not receive rehabilitation or treatment in the adult criminal justice system.The practice of trying youth as adults does not promote public safety or reduce crime. Youth are more likely to re-offend when they are tried and incarcerated in the adult justice system.National studies show that youth of color are treated more harshly than are white youth even when charged with similar offenses.New research on brain development shows that youth do not have all the same capacities as adults and should be treated differently.According to a 2007 nationwide </a:t>
            </a:r>
            <a:r>
              <a:rPr lang="en-US" sz="900" dirty="0" err="1">
                <a:solidFill>
                  <a:srgbClr val="D2CEB2"/>
                </a:solidFill>
              </a:rPr>
              <a:t>Zogby</a:t>
            </a:r>
            <a:r>
              <a:rPr lang="en-US" sz="900" dirty="0">
                <a:solidFill>
                  <a:srgbClr val="D2CEB2"/>
                </a:solidFill>
              </a:rPr>
              <a:t> poll, 95% of Americans believe that increasing education and job skills training for youth in the juvenile system will help reduce </a:t>
            </a:r>
            <a:r>
              <a:rPr lang="en-US" sz="900" dirty="0" err="1">
                <a:solidFill>
                  <a:srgbClr val="D2CEB2"/>
                </a:solidFill>
              </a:rPr>
              <a:t>crime.Human</a:t>
            </a:r>
            <a:r>
              <a:rPr lang="en-US" sz="900" dirty="0">
                <a:solidFill>
                  <a:srgbClr val="D2CEB2"/>
                </a:solidFill>
              </a:rPr>
              <a:t> Rights Watch reported in 2005 that an estimated 2,225 youth under 18 were serving life without </a:t>
            </a:r>
            <a:r>
              <a:rPr lang="en-US" sz="900" dirty="0" err="1">
                <a:solidFill>
                  <a:srgbClr val="D2CEB2"/>
                </a:solidFill>
              </a:rPr>
              <a:t>parole.Despite</a:t>
            </a:r>
            <a:r>
              <a:rPr lang="en-US" sz="900" dirty="0">
                <a:solidFill>
                  <a:srgbClr val="D2CEB2"/>
                </a:solidFill>
              </a:rPr>
              <a:t> the fact that juvenile crime is at a 30-year low and that youth crime constitutes only a small portion of a community</a:t>
            </a:r>
            <a:r>
              <a:rPr lang="en-US" altLang="en-US" sz="900" dirty="0">
                <a:solidFill>
                  <a:srgbClr val="D2CEB2"/>
                </a:solidFill>
              </a:rPr>
              <a:t>’</a:t>
            </a:r>
            <a:r>
              <a:rPr lang="en-US" sz="900" dirty="0">
                <a:solidFill>
                  <a:srgbClr val="D2CEB2"/>
                </a:solidFill>
              </a:rPr>
              <a:t>s public safety challenge, much of the public believes that young people are driving violent crime. The overwhelming majority of children who enter the adult court are not there for serious, violent </a:t>
            </a:r>
            <a:r>
              <a:rPr lang="en-US" sz="900" dirty="0" err="1">
                <a:solidFill>
                  <a:srgbClr val="D2CEB2"/>
                </a:solidFill>
              </a:rPr>
              <a:t>crimes.In</a:t>
            </a:r>
            <a:r>
              <a:rPr lang="en-US" sz="900" dirty="0">
                <a:solidFill>
                  <a:srgbClr val="D2CEB2"/>
                </a:solidFill>
              </a:rPr>
              <a:t> Connecticut, 96% of the 16- and 17-year-olds arrested are arrested for non-violent offenses, but Connecticut law makes trying them as adults </a:t>
            </a:r>
            <a:r>
              <a:rPr lang="en-US" sz="900" dirty="0" err="1">
                <a:solidFill>
                  <a:srgbClr val="D2CEB2"/>
                </a:solidFill>
              </a:rPr>
              <a:t>mandatory.On</a:t>
            </a:r>
            <a:r>
              <a:rPr lang="en-US" sz="900" dirty="0">
                <a:solidFill>
                  <a:srgbClr val="D2CEB2"/>
                </a:solidFill>
              </a:rPr>
              <a:t> any given day, more than 7,000 children are in adult </a:t>
            </a:r>
            <a:r>
              <a:rPr lang="en-US" sz="900" dirty="0" err="1">
                <a:solidFill>
                  <a:srgbClr val="D2CEB2"/>
                </a:solidFill>
              </a:rPr>
              <a:t>jails.The</a:t>
            </a:r>
            <a:r>
              <a:rPr lang="en-US" sz="900" dirty="0">
                <a:solidFill>
                  <a:srgbClr val="D2CEB2"/>
                </a:solidFill>
              </a:rPr>
              <a:t> number of youth placed in adult jails has increased by 208% since 1990.The decision to send children to adult court is most likely not made by a juvenile court judge, who would be a neutral player in the best position to determine the merits of the child</a:t>
            </a:r>
            <a:r>
              <a:rPr lang="en-US" altLang="en-US" sz="900" dirty="0">
                <a:solidFill>
                  <a:srgbClr val="D2CEB2"/>
                </a:solidFill>
              </a:rPr>
              <a:t>’</a:t>
            </a:r>
            <a:r>
              <a:rPr lang="en-US" sz="900" dirty="0">
                <a:solidFill>
                  <a:srgbClr val="D2CEB2"/>
                </a:solidFill>
              </a:rPr>
              <a:t>s </a:t>
            </a:r>
            <a:r>
              <a:rPr lang="en-US" sz="900" dirty="0" err="1">
                <a:solidFill>
                  <a:srgbClr val="D2CEB2"/>
                </a:solidFill>
              </a:rPr>
              <a:t>case.Youth</a:t>
            </a:r>
            <a:r>
              <a:rPr lang="en-US" sz="900" dirty="0">
                <a:solidFill>
                  <a:srgbClr val="D2CEB2"/>
                </a:solidFill>
              </a:rPr>
              <a:t> often are not provided with adequate counsel, which denies them a constitutional right that otherwise could help them stay out of the adult </a:t>
            </a:r>
            <a:r>
              <a:rPr lang="en-US" sz="900" dirty="0" err="1">
                <a:solidFill>
                  <a:srgbClr val="D2CEB2"/>
                </a:solidFill>
              </a:rPr>
              <a:t>system.Returning</a:t>
            </a:r>
            <a:r>
              <a:rPr lang="en-US" sz="900" dirty="0">
                <a:solidFill>
                  <a:srgbClr val="D2CEB2"/>
                </a:solidFill>
              </a:rPr>
              <a:t> all children to the juvenile court jurisdiction will actually save money. </a:t>
            </a:r>
          </a:p>
        </p:txBody>
      </p:sp>
    </p:spTree>
  </p:cSld>
  <p:clrMap bg1="lt1" tx1="dk1" bg2="lt2" tx2="dk2" accent1="accent1" accent2="accent2" accent3="accent3" accent4="accent4" accent5="accent5" accent6="accent6" hlink="hlink" folHlink="folHlink"/>
  <p:sldLayoutIdLst>
    <p:sldLayoutId id="2147485280" r:id="rId1"/>
    <p:sldLayoutId id="2147485281" r:id="rId2"/>
    <p:sldLayoutId id="2147485282" r:id="rId3"/>
    <p:sldLayoutId id="2147485283" r:id="rId4"/>
    <p:sldLayoutId id="2147485284" r:id="rId5"/>
    <p:sldLayoutId id="2147485285" r:id="rId6"/>
    <p:sldLayoutId id="2147485286" r:id="rId7"/>
    <p:sldLayoutId id="2147485287" r:id="rId8"/>
    <p:sldLayoutId id="2147485288" r:id="rId9"/>
    <p:sldLayoutId id="2147485289" r:id="rId10"/>
    <p:sldLayoutId id="2147485290"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charset="0"/>
        </a:defRPr>
      </a:lvl1pPr>
      <a:lvl2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2pPr>
      <a:lvl3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3pPr>
      <a:lvl4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4pPr>
      <a:lvl5pPr algn="ctr" rtl="0" eaLnBrk="0" fontAlgn="base" hangingPunct="0">
        <a:spcBef>
          <a:spcPct val="0"/>
        </a:spcBef>
        <a:spcAft>
          <a:spcPct val="0"/>
        </a:spcAft>
        <a:defRPr sz="4400">
          <a:solidFill>
            <a:schemeClr val="tx2"/>
          </a:solidFill>
          <a:latin typeface="Arial" charset="0"/>
          <a:ea typeface="MS PGothic" pitchFamily="34" charset="-128"/>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latin typeface="Tahoma" charset="0"/>
                <a:ea typeface="+mn-ea"/>
                <a:cs typeface="+mn-cs"/>
              </a:defRPr>
            </a:lvl1pPr>
          </a:lstStyle>
          <a:p>
            <a:pPr>
              <a:defRPr/>
            </a:pPr>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latin typeface="Tahoma" charset="0"/>
                <a:ea typeface="+mn-ea"/>
                <a:cs typeface="+mn-cs"/>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wrap="square" lIns="91440" tIns="45720" rIns="91440" bIns="45720" numCol="1" anchor="ctr" anchorCtr="0" compatLnSpc="1">
            <a:prstTxWarp prst="textNoShape">
              <a:avLst/>
            </a:prstTxWarp>
            <a:normAutofit/>
          </a:bodyPr>
          <a:lstStyle>
            <a:lvl1pPr algn="ctr">
              <a:defRPr sz="1400" b="1">
                <a:solidFill>
                  <a:srgbClr val="FFFFFF"/>
                </a:solidFill>
              </a:defRPr>
            </a:lvl1pPr>
          </a:lstStyle>
          <a:p>
            <a:pPr>
              <a:defRPr/>
            </a:pPr>
            <a:fld id="{A856E630-33D9-47A1-A896-4DBFD9FC9A1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296" r:id="rId1"/>
    <p:sldLayoutId id="2147485291" r:id="rId2"/>
    <p:sldLayoutId id="2147485297" r:id="rId3"/>
    <p:sldLayoutId id="2147485298" r:id="rId4"/>
    <p:sldLayoutId id="2147485299" r:id="rId5"/>
    <p:sldLayoutId id="2147485292" r:id="rId6"/>
    <p:sldLayoutId id="2147485300" r:id="rId7"/>
    <p:sldLayoutId id="2147485293" r:id="rId8"/>
    <p:sldLayoutId id="2147485301" r:id="rId9"/>
    <p:sldLayoutId id="2147485294" r:id="rId10"/>
    <p:sldLayoutId id="2147485302"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400" kern="1200">
          <a:solidFill>
            <a:schemeClr val="tx2"/>
          </a:solidFill>
          <a:latin typeface="+mj-lt"/>
          <a:ea typeface="MS PGothic" pitchFamily="34" charset="-128"/>
          <a:cs typeface="ＭＳ Ｐゴシック" charset="0"/>
        </a:defRPr>
      </a:lvl1pPr>
      <a:lvl2pPr algn="l" rtl="0" eaLnBrk="0" fontAlgn="base" hangingPunct="0">
        <a:spcBef>
          <a:spcPct val="0"/>
        </a:spcBef>
        <a:spcAft>
          <a:spcPct val="0"/>
        </a:spcAft>
        <a:defRPr sz="4400">
          <a:solidFill>
            <a:schemeClr val="tx2"/>
          </a:solidFill>
          <a:latin typeface="Tw Cen MT" charset="0"/>
          <a:ea typeface="MS PGothic" pitchFamily="34" charset="-128"/>
          <a:cs typeface="ＭＳ Ｐゴシック" charset="0"/>
        </a:defRPr>
      </a:lvl2pPr>
      <a:lvl3pPr algn="l" rtl="0" eaLnBrk="0" fontAlgn="base" hangingPunct="0">
        <a:spcBef>
          <a:spcPct val="0"/>
        </a:spcBef>
        <a:spcAft>
          <a:spcPct val="0"/>
        </a:spcAft>
        <a:defRPr sz="4400">
          <a:solidFill>
            <a:schemeClr val="tx2"/>
          </a:solidFill>
          <a:latin typeface="Tw Cen MT" charset="0"/>
          <a:ea typeface="MS PGothic" pitchFamily="34" charset="-128"/>
          <a:cs typeface="ＭＳ Ｐゴシック" charset="0"/>
        </a:defRPr>
      </a:lvl3pPr>
      <a:lvl4pPr algn="l" rtl="0" eaLnBrk="0" fontAlgn="base" hangingPunct="0">
        <a:spcBef>
          <a:spcPct val="0"/>
        </a:spcBef>
        <a:spcAft>
          <a:spcPct val="0"/>
        </a:spcAft>
        <a:defRPr sz="4400">
          <a:solidFill>
            <a:schemeClr val="tx2"/>
          </a:solidFill>
          <a:latin typeface="Tw Cen MT" charset="0"/>
          <a:ea typeface="MS PGothic" pitchFamily="34" charset="-128"/>
          <a:cs typeface="ＭＳ Ｐゴシック" charset="0"/>
        </a:defRPr>
      </a:lvl4pPr>
      <a:lvl5pPr algn="l" rtl="0" eaLnBrk="0" fontAlgn="base" hangingPunct="0">
        <a:spcBef>
          <a:spcPct val="0"/>
        </a:spcBef>
        <a:spcAft>
          <a:spcPct val="0"/>
        </a:spcAft>
        <a:defRPr sz="4400">
          <a:solidFill>
            <a:schemeClr val="tx2"/>
          </a:solidFill>
          <a:latin typeface="Tw Cen MT" charset="0"/>
          <a:ea typeface="MS PGothic" pitchFamily="34" charset="-128"/>
          <a:cs typeface="ＭＳ Ｐゴシック" charset="0"/>
        </a:defRPr>
      </a:lvl5pPr>
      <a:lvl6pPr marL="457200" algn="l" rtl="0" fontAlgn="base">
        <a:spcBef>
          <a:spcPct val="0"/>
        </a:spcBef>
        <a:spcAft>
          <a:spcPct val="0"/>
        </a:spcAft>
        <a:defRPr sz="4400">
          <a:solidFill>
            <a:schemeClr val="tx2"/>
          </a:solidFill>
          <a:latin typeface="Tw Cen MT" charset="0"/>
          <a:ea typeface="ＭＳ Ｐゴシック" charset="0"/>
          <a:cs typeface="ＭＳ Ｐゴシック" charset="0"/>
        </a:defRPr>
      </a:lvl6pPr>
      <a:lvl7pPr marL="914400" algn="l" rtl="0" fontAlgn="base">
        <a:spcBef>
          <a:spcPct val="0"/>
        </a:spcBef>
        <a:spcAft>
          <a:spcPct val="0"/>
        </a:spcAft>
        <a:defRPr sz="4400">
          <a:solidFill>
            <a:schemeClr val="tx2"/>
          </a:solidFill>
          <a:latin typeface="Tw Cen MT" charset="0"/>
          <a:ea typeface="ＭＳ Ｐゴシック" charset="0"/>
          <a:cs typeface="ＭＳ Ｐゴシック" charset="0"/>
        </a:defRPr>
      </a:lvl7pPr>
      <a:lvl8pPr marL="1371600" algn="l" rtl="0" fontAlgn="base">
        <a:spcBef>
          <a:spcPct val="0"/>
        </a:spcBef>
        <a:spcAft>
          <a:spcPct val="0"/>
        </a:spcAft>
        <a:defRPr sz="4400">
          <a:solidFill>
            <a:schemeClr val="tx2"/>
          </a:solidFill>
          <a:latin typeface="Tw Cen MT" charset="0"/>
          <a:ea typeface="ＭＳ Ｐゴシック" charset="0"/>
          <a:cs typeface="ＭＳ Ｐゴシック" charset="0"/>
        </a:defRPr>
      </a:lvl8pPr>
      <a:lvl9pPr marL="1828800" algn="l" rtl="0" fontAlgn="base">
        <a:spcBef>
          <a:spcPct val="0"/>
        </a:spcBef>
        <a:spcAft>
          <a:spcPct val="0"/>
        </a:spcAft>
        <a:defRPr sz="4400">
          <a:solidFill>
            <a:schemeClr val="tx2"/>
          </a:solidFill>
          <a:latin typeface="Tw Cen MT" charset="0"/>
          <a:ea typeface="ＭＳ Ｐゴシック" charset="0"/>
          <a:cs typeface="ＭＳ Ｐゴシック"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S PGothic" pitchFamily="34" charset="-128"/>
          <a:cs typeface="ＭＳ Ｐゴシック" charset="0"/>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S PGothic" pitchFamily="34" charset="-128"/>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S PGothic" pitchFamily="34" charset="-128"/>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S PGothic" pitchFamily="34" charset="-128"/>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S PGothic" pitchFamily="34" charset="-128"/>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10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7.xml"/><Relationship Id="rId1" Type="http://schemas.openxmlformats.org/officeDocument/2006/relationships/slideLayout" Target="../slideLayouts/slideLayout4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6.xml"/></Relationships>
</file>

<file path=ppt/slides/_rels/slide10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2.xml"/><Relationship Id="rId1" Type="http://schemas.openxmlformats.org/officeDocument/2006/relationships/slideLayout" Target="../slideLayouts/slideLayout46.xml"/></Relationships>
</file>

<file path=ppt/slides/_rels/slide10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3.xml"/><Relationship Id="rId1" Type="http://schemas.openxmlformats.org/officeDocument/2006/relationships/slideLayout" Target="../slideLayouts/slideLayout4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6.xml"/></Relationships>
</file>

<file path=ppt/slides/_rels/slide10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06.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6.xml"/></Relationships>
</file>

<file path=ppt/slides/_rels/slide11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8.xml"/><Relationship Id="rId1" Type="http://schemas.openxmlformats.org/officeDocument/2006/relationships/slideLayout" Target="../slideLayouts/slideLayout4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6.xml"/></Relationships>
</file>

<file path=ppt/slides/_rels/slide11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1.xml"/><Relationship Id="rId1" Type="http://schemas.openxmlformats.org/officeDocument/2006/relationships/slideLayout" Target="../slideLayouts/slideLayout4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6.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6.xml"/></Relationships>
</file>

<file path=ppt/slides/_rels/slide1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5.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6.xml"/></Relationships>
</file>

<file path=ppt/slides/_rels/slide12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17.xml"/><Relationship Id="rId1" Type="http://schemas.openxmlformats.org/officeDocument/2006/relationships/slideLayout" Target="../slideLayouts/slideLayout46.xml"/></Relationships>
</file>

<file path=ppt/slides/_rels/slide12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18.xml"/><Relationship Id="rId1" Type="http://schemas.openxmlformats.org/officeDocument/2006/relationships/slideLayout" Target="../slideLayouts/slideLayout4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6.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6.xml"/></Relationships>
</file>

<file path=ppt/slides/_rels/slide1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22.xml"/><Relationship Id="rId1" Type="http://schemas.openxmlformats.org/officeDocument/2006/relationships/slideLayout" Target="../slideLayouts/slideLayout4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6.xml"/></Relationships>
</file>

<file path=ppt/slides/_rels/slide1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24.xml"/><Relationship Id="rId1" Type="http://schemas.openxmlformats.org/officeDocument/2006/relationships/slideLayout" Target="../slideLayouts/slideLayout4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6.xml"/></Relationships>
</file>

<file path=ppt/slides/_rels/slide13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28.xml"/><Relationship Id="rId1" Type="http://schemas.openxmlformats.org/officeDocument/2006/relationships/slideLayout" Target="../slideLayouts/slideLayout4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6.xml"/></Relationships>
</file>

<file path=ppt/slides/_rels/slide1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31.xml"/><Relationship Id="rId1" Type="http://schemas.openxmlformats.org/officeDocument/2006/relationships/slideLayout" Target="../slideLayouts/slideLayout4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6.xml"/></Relationships>
</file>

<file path=ppt/slides/_rels/slide13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33.xml"/><Relationship Id="rId1" Type="http://schemas.openxmlformats.org/officeDocument/2006/relationships/slideLayout" Target="../slideLayouts/slideLayout4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6.xml"/></Relationships>
</file>

<file path=ppt/slides/_rels/slide13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35.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4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36.xml"/><Relationship Id="rId1" Type="http://schemas.openxmlformats.org/officeDocument/2006/relationships/slideLayout" Target="../slideLayouts/slideLayout46.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6.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6.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6.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6.xml"/></Relationships>
</file>

<file path=ppt/slides/_rels/slide14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41.xml"/><Relationship Id="rId1" Type="http://schemas.openxmlformats.org/officeDocument/2006/relationships/slideLayout" Target="../slideLayouts/slideLayout46.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7.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6.xml"/></Relationships>
</file>

<file path=ppt/slides/_rels/slide14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44.xml"/><Relationship Id="rId1" Type="http://schemas.openxmlformats.org/officeDocument/2006/relationships/slideLayout" Target="../slideLayouts/slideLayout46.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15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46.xml"/><Relationship Id="rId1" Type="http://schemas.openxmlformats.org/officeDocument/2006/relationships/slideLayout" Target="../slideLayouts/slideLayout46.xml"/></Relationships>
</file>

<file path=ppt/slides/_rels/slide15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47.xml"/><Relationship Id="rId1" Type="http://schemas.openxmlformats.org/officeDocument/2006/relationships/slideLayout" Target="../slideLayouts/slideLayout47.xml"/></Relationships>
</file>

<file path=ppt/slides/_rels/slide15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48.xml"/><Relationship Id="rId1" Type="http://schemas.openxmlformats.org/officeDocument/2006/relationships/slideLayout" Target="../slideLayouts/slideLayout53.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6.xml"/></Relationships>
</file>

<file path=ppt/slides/_rels/slide154.xml.rels><?xml version="1.0" encoding="UTF-8" standalone="yes"?>
<Relationships xmlns="http://schemas.openxmlformats.org/package/2006/relationships"><Relationship Id="rId3" Type="http://schemas.openxmlformats.org/officeDocument/2006/relationships/hyperlink" Target="http://www.prearesourcecenter.org/" TargetMode="External"/><Relationship Id="rId7" Type="http://schemas.openxmlformats.org/officeDocument/2006/relationships/hyperlink" Target="mailto:endsilence@wcl.american.edu" TargetMode="External"/><Relationship Id="rId2" Type="http://schemas.openxmlformats.org/officeDocument/2006/relationships/notesSlide" Target="../notesSlides/notesSlide150.xml"/><Relationship Id="rId1" Type="http://schemas.openxmlformats.org/officeDocument/2006/relationships/slideLayout" Target="../slideLayouts/slideLayout46.xml"/><Relationship Id="rId6" Type="http://schemas.openxmlformats.org/officeDocument/2006/relationships/hyperlink" Target="http://www.nicic.gov/" TargetMode="External"/><Relationship Id="rId5" Type="http://schemas.openxmlformats.org/officeDocument/2006/relationships/hyperlink" Target="http://www.cclp.org/prea.php" TargetMode="External"/><Relationship Id="rId4" Type="http://schemas.openxmlformats.org/officeDocument/2006/relationships/hyperlink" Target="http://www.nmcounties.or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hyperlink" Target="http://www.youtube.com/watch?v=R3j3Wk711zY"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2.xml"/><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hyperlink" Target="http://cclp.org/documents/Troy.wav"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5.xml"/><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1.xml"/><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2.xml"/><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5.xml"/><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6.xml"/><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7.xml"/><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6.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9.xml"/><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3.xml"/><Relationship Id="rId1" Type="http://schemas.openxmlformats.org/officeDocument/2006/relationships/slideLayout" Target="../slideLayouts/slideLayout4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7.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8.xml"/><Relationship Id="rId1" Type="http://schemas.openxmlformats.org/officeDocument/2006/relationships/slideLayout" Target="../slideLayouts/slideLayout4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9.xml"/></Relationships>
</file>

<file path=ppt/slides/_rels/slide6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2.xml"/><Relationship Id="rId1" Type="http://schemas.openxmlformats.org/officeDocument/2006/relationships/slideLayout" Target="../slideLayouts/slideLayout46.xml"/><Relationship Id="rId5" Type="http://schemas.openxmlformats.org/officeDocument/2006/relationships/image" Target="../media/image35.jpeg"/><Relationship Id="rId4" Type="http://schemas.openxmlformats.org/officeDocument/2006/relationships/image" Target="../media/image34.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6.xml"/></Relationships>
</file>

<file path=ppt/slides/_rels/slide6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6.xml"/><Relationship Id="rId1" Type="http://schemas.openxmlformats.org/officeDocument/2006/relationships/slideLayout" Target="../slideLayouts/slideLayout47.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6.xml"/></Relationships>
</file>

<file path=ppt/slides/_rels/slide7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2.xml"/><Relationship Id="rId1" Type="http://schemas.openxmlformats.org/officeDocument/2006/relationships/slideLayout" Target="../slideLayouts/slideLayout46.xml"/></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3.xml"/><Relationship Id="rId1" Type="http://schemas.openxmlformats.org/officeDocument/2006/relationships/slideLayout" Target="../slideLayouts/slideLayout46.xml"/></Relationships>
</file>

<file path=ppt/slides/_rels/slide7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4.xml"/><Relationship Id="rId1" Type="http://schemas.openxmlformats.org/officeDocument/2006/relationships/slideLayout" Target="../slideLayouts/slideLayout51.xml"/></Relationships>
</file>

<file path=ppt/slides/_rels/slide7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5.xml"/><Relationship Id="rId1" Type="http://schemas.openxmlformats.org/officeDocument/2006/relationships/slideLayout" Target="../slideLayouts/slideLayout46.xml"/></Relationships>
</file>

<file path=ppt/slides/_rels/slide7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6.xml"/><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9.xml"/></Relationships>
</file>

<file path=ppt/slides/_rels/slide8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79.xml"/><Relationship Id="rId1" Type="http://schemas.openxmlformats.org/officeDocument/2006/relationships/slideLayout" Target="../slideLayouts/slideLayout46.xml"/></Relationships>
</file>

<file path=ppt/slides/_rels/slide8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0.xml"/><Relationship Id="rId1" Type="http://schemas.openxmlformats.org/officeDocument/2006/relationships/slideLayout" Target="../slideLayouts/slideLayout4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6.xml"/></Relationships>
</file>

<file path=ppt/slides/_rels/slide8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82.xml"/><Relationship Id="rId1" Type="http://schemas.openxmlformats.org/officeDocument/2006/relationships/slideLayout" Target="../slideLayouts/slideLayout46.xml"/><Relationship Id="rId6" Type="http://schemas.openxmlformats.org/officeDocument/2006/relationships/hyperlink" Target="http://www.youtube.com/watch?v=FGrX8MOM_C4" TargetMode="External"/><Relationship Id="rId5" Type="http://schemas.openxmlformats.org/officeDocument/2006/relationships/image" Target="../media/image47.jpeg"/><Relationship Id="rId4" Type="http://schemas.openxmlformats.org/officeDocument/2006/relationships/image" Target="../media/image46.jpeg"/></Relationships>
</file>

<file path=ppt/slides/_rels/slide8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3.xml"/><Relationship Id="rId1" Type="http://schemas.openxmlformats.org/officeDocument/2006/relationships/slideLayout" Target="../slideLayouts/slideLayout4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6.xml"/></Relationships>
</file>

<file path=ppt/slides/_rels/slide8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5.xml"/><Relationship Id="rId1" Type="http://schemas.openxmlformats.org/officeDocument/2006/relationships/slideLayout" Target="../slideLayouts/slideLayout46.xml"/><Relationship Id="rId4" Type="http://schemas.openxmlformats.org/officeDocument/2006/relationships/hyperlink" Target="https://www.youtube.com/watch?v=fuZ7AlsTczI&amp;feature=youtu.be" TargetMode="Externa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6.xml"/></Relationships>
</file>

<file path=ppt/slides/_rels/slide8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7.xml"/><Relationship Id="rId1" Type="http://schemas.openxmlformats.org/officeDocument/2006/relationships/slideLayout" Target="../slideLayouts/slideLayout46.xml"/><Relationship Id="rId4" Type="http://schemas.openxmlformats.org/officeDocument/2006/relationships/hyperlink" Target="http://www.washingtonpost.com/posttv/local/raising-a-transgender-child/2012/05/12/gIQAjwy7MU_video.html"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6.xml"/></Relationships>
</file>

<file path=ppt/slides/_rels/slide9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89.xml"/><Relationship Id="rId1" Type="http://schemas.openxmlformats.org/officeDocument/2006/relationships/slideLayout" Target="../slideLayouts/slideLayout46.xml"/></Relationships>
</file>

<file path=ppt/slides/_rels/slide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0.xml"/><Relationship Id="rId1" Type="http://schemas.openxmlformats.org/officeDocument/2006/relationships/slideLayout" Target="../slideLayouts/slideLayout4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6.xml"/></Relationships>
</file>

<file path=ppt/slides/_rels/slide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93.xml"/><Relationship Id="rId1" Type="http://schemas.openxmlformats.org/officeDocument/2006/relationships/slideLayout" Target="../slideLayouts/slideLayout4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2240280" y="960438"/>
            <a:ext cx="6903720" cy="4906962"/>
          </a:xfrm>
        </p:spPr>
        <p:txBody>
          <a:bodyPr/>
          <a:lstStyle/>
          <a:p>
            <a:pPr eaLnBrk="1" hangingPunct="1"/>
            <a:r>
              <a:rPr lang="en-US" sz="4100" cap="none" dirty="0" smtClean="0">
                <a:latin typeface="Tahoma" pitchFamily="34" charset="0"/>
              </a:rPr>
              <a:t>Implementing the Prison Rape Elimination Act (PREA) </a:t>
            </a:r>
            <a:r>
              <a:rPr lang="en-US" sz="2000" cap="none" dirty="0" smtClean="0">
                <a:latin typeface="Tahoma" pitchFamily="34" charset="0"/>
              </a:rPr>
              <a:t/>
            </a:r>
            <a:br>
              <a:rPr lang="en-US" sz="2000" cap="none" dirty="0" smtClean="0">
                <a:latin typeface="Tahoma" pitchFamily="34" charset="0"/>
              </a:rPr>
            </a:br>
            <a:endParaRPr lang="en-US" sz="1750" cap="none" dirty="0" smtClean="0">
              <a:latin typeface="Tahoma" pitchFamily="34" charset="0"/>
            </a:endParaRPr>
          </a:p>
        </p:txBody>
      </p:sp>
    </p:spTree>
  </p:cSld>
  <p:clrMapOvr>
    <a:masterClrMapping/>
  </p:clrMapOvr>
  <p:transition advClick="0">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12775" y="228600"/>
            <a:ext cx="8153400" cy="990600"/>
          </a:xfrm>
        </p:spPr>
        <p:txBody>
          <a:bodyPr/>
          <a:lstStyle/>
          <a:p>
            <a:pPr eaLnBrk="1" hangingPunct="1"/>
            <a:r>
              <a:rPr lang="en-US" dirty="0" smtClean="0"/>
              <a:t>Main PREA Provisions</a:t>
            </a:r>
          </a:p>
        </p:txBody>
      </p:sp>
      <p:sp>
        <p:nvSpPr>
          <p:cNvPr id="22531" name="Slide Number Placeholder 3"/>
          <p:cNvSpPr>
            <a:spLocks noGrp="1"/>
          </p:cNvSpPr>
          <p:nvPr>
            <p:ph type="sldNum" sz="quarter" idx="12"/>
          </p:nvPr>
        </p:nvSpPr>
        <p:spPr bwMode="auto">
          <a:noFill/>
          <a:ln>
            <a:miter lim="800000"/>
            <a:headEnd/>
            <a:tailEnd/>
          </a:ln>
        </p:spPr>
        <p:txBody>
          <a:bodyPr/>
          <a:lstStyle/>
          <a:p>
            <a:pPr>
              <a:lnSpc>
                <a:spcPct val="80000"/>
              </a:lnSpc>
            </a:pPr>
            <a:fld id="{A82C79D5-B618-48AF-9393-B63A52B86406}" type="slidenum">
              <a:rPr lang="en-US" sz="1200" smtClean="0"/>
              <a:pPr>
                <a:lnSpc>
                  <a:spcPct val="80000"/>
                </a:lnSpc>
              </a:pPr>
              <a:t>10</a:t>
            </a:fld>
            <a:endParaRPr lang="en-US" sz="1200" dirty="0" smtClean="0"/>
          </a:p>
        </p:txBody>
      </p:sp>
      <p:sp>
        <p:nvSpPr>
          <p:cNvPr id="3" name="Content Placeholder 2"/>
          <p:cNvSpPr>
            <a:spLocks noGrp="1"/>
          </p:cNvSpPr>
          <p:nvPr>
            <p:ph sz="quarter" idx="1"/>
          </p:nvPr>
        </p:nvSpPr>
        <p:spPr>
          <a:xfrm>
            <a:off x="3657600" y="1600200"/>
            <a:ext cx="5108575" cy="4892675"/>
          </a:xfrm>
        </p:spPr>
        <p:txBody>
          <a:bodyPr>
            <a:normAutofit fontScale="92500"/>
          </a:bodyPr>
          <a:lstStyle/>
          <a:p>
            <a:pPr marL="320040" indent="-320040" eaLnBrk="1" fontAlgn="auto" hangingPunct="1">
              <a:spcAft>
                <a:spcPts val="0"/>
              </a:spcAft>
              <a:buFont typeface="Wingdings"/>
              <a:buChar char=""/>
              <a:defRPr/>
            </a:pPr>
            <a:r>
              <a:rPr lang="en-US" dirty="0" smtClean="0">
                <a:ea typeface="+mn-ea"/>
                <a:cs typeface="+mn-cs"/>
              </a:rPr>
              <a:t>Created the National </a:t>
            </a:r>
            <a:r>
              <a:rPr lang="en-US" dirty="0">
                <a:ea typeface="+mn-ea"/>
                <a:cs typeface="+mn-cs"/>
              </a:rPr>
              <a:t>Prison Rape Elimination </a:t>
            </a:r>
            <a:r>
              <a:rPr lang="en-US" dirty="0" smtClean="0">
                <a:ea typeface="+mn-ea"/>
                <a:cs typeface="+mn-cs"/>
              </a:rPr>
              <a:t>Commission (NPREC) </a:t>
            </a:r>
            <a:r>
              <a:rPr lang="en-US" dirty="0">
                <a:ea typeface="+mn-ea"/>
                <a:cs typeface="+mn-cs"/>
              </a:rPr>
              <a:t>to study the </a:t>
            </a:r>
            <a:r>
              <a:rPr lang="en-US" dirty="0" smtClean="0">
                <a:ea typeface="+mn-ea"/>
                <a:cs typeface="+mn-cs"/>
              </a:rPr>
              <a:t>issue and propose national standards</a:t>
            </a:r>
          </a:p>
          <a:p>
            <a:pPr marL="320040" indent="-320040" eaLnBrk="1" fontAlgn="auto" hangingPunct="1">
              <a:spcAft>
                <a:spcPts val="0"/>
              </a:spcAft>
              <a:buFont typeface="Wingdings"/>
              <a:buChar char=""/>
              <a:defRPr/>
            </a:pPr>
            <a:r>
              <a:rPr lang="en-US" dirty="0" smtClean="0">
                <a:ea typeface="+mn-ea"/>
                <a:cs typeface="+mn-cs"/>
              </a:rPr>
              <a:t>Increased available data </a:t>
            </a:r>
          </a:p>
          <a:p>
            <a:pPr marL="320040" indent="-320040" eaLnBrk="1" fontAlgn="auto" hangingPunct="1">
              <a:spcAft>
                <a:spcPts val="0"/>
              </a:spcAft>
              <a:buFont typeface="Wingdings"/>
              <a:buChar char=""/>
              <a:defRPr/>
            </a:pPr>
            <a:r>
              <a:rPr lang="en-US" dirty="0" smtClean="0">
                <a:ea typeface="+mn-ea"/>
                <a:cs typeface="+mn-cs"/>
              </a:rPr>
              <a:t>Provided funding and training (including the PREA Resource Center)</a:t>
            </a:r>
            <a:endParaRPr lang="en-US" dirty="0">
              <a:ea typeface="+mn-ea"/>
              <a:cs typeface="+mn-cs"/>
            </a:endParaRPr>
          </a:p>
          <a:p>
            <a:pPr marL="320040" indent="-320040" eaLnBrk="1" fontAlgn="auto" hangingPunct="1">
              <a:spcAft>
                <a:spcPts val="0"/>
              </a:spcAft>
              <a:buFont typeface="Wingdings"/>
              <a:buChar char=""/>
              <a:defRPr/>
            </a:pPr>
            <a:r>
              <a:rPr lang="en-US" dirty="0" smtClean="0">
                <a:ea typeface="+mn-ea"/>
                <a:cs typeface="+mn-cs"/>
              </a:rPr>
              <a:t>Required the Justice Department to issue binding national standards for custody settings</a:t>
            </a:r>
          </a:p>
        </p:txBody>
      </p:sp>
      <p:pic>
        <p:nvPicPr>
          <p:cNvPr id="22533" name="Picture 4" descr="Picture39.jpg"/>
          <p:cNvPicPr>
            <a:picLocks noChangeAspect="1"/>
          </p:cNvPicPr>
          <p:nvPr/>
        </p:nvPicPr>
        <p:blipFill>
          <a:blip r:embed="rId3" cstate="email"/>
          <a:srcRect/>
          <a:stretch>
            <a:fillRect/>
          </a:stretch>
        </p:blipFill>
        <p:spPr bwMode="auto">
          <a:xfrm>
            <a:off x="320675" y="2057400"/>
            <a:ext cx="3132138" cy="3932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Youth Education</a:t>
            </a:r>
            <a:endParaRPr lang="en-US" dirty="0"/>
          </a:p>
        </p:txBody>
      </p:sp>
      <p:sp>
        <p:nvSpPr>
          <p:cNvPr id="3" name="Content Placeholder 2"/>
          <p:cNvSpPr>
            <a:spLocks noGrp="1"/>
          </p:cNvSpPr>
          <p:nvPr>
            <p:ph sz="quarter" idx="1"/>
          </p:nvPr>
        </p:nvSpPr>
        <p:spPr>
          <a:xfrm>
            <a:off x="2011680" y="1600200"/>
            <a:ext cx="6754368" cy="4937760"/>
          </a:xfrm>
        </p:spPr>
        <p:txBody>
          <a:bodyPr>
            <a:normAutofit fontScale="92500" lnSpcReduction="20000"/>
          </a:bodyPr>
          <a:lstStyle/>
          <a:p>
            <a:pPr>
              <a:lnSpc>
                <a:spcPct val="120000"/>
              </a:lnSpc>
              <a:spcBef>
                <a:spcPts val="1200"/>
              </a:spcBef>
            </a:pPr>
            <a:r>
              <a:rPr lang="en-US" dirty="0" smtClean="0"/>
              <a:t>When admitted, [fill in] will provide youth brief information on our zero-tolerance policy on sexual misconduct and how to report problems.</a:t>
            </a:r>
          </a:p>
          <a:p>
            <a:pPr>
              <a:lnSpc>
                <a:spcPct val="120000"/>
              </a:lnSpc>
              <a:spcBef>
                <a:spcPts val="1200"/>
              </a:spcBef>
            </a:pPr>
            <a:r>
              <a:rPr lang="en-US" dirty="0" smtClean="0"/>
              <a:t>Within 10 days of admission, [fill in] will provide youth with more in-depth information on our policies on sexual misconduct prevention, detection, and response.</a:t>
            </a:r>
          </a:p>
          <a:p>
            <a:pPr>
              <a:lnSpc>
                <a:spcPct val="120000"/>
              </a:lnSpc>
              <a:spcBef>
                <a:spcPts val="1200"/>
              </a:spcBef>
            </a:pPr>
            <a:r>
              <a:rPr lang="en-US" dirty="0" smtClean="0"/>
              <a:t>We also provide written materials such as posters and handouts that contain this information. </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100</a:t>
            </a:fld>
            <a:endParaRPr lang="en-US"/>
          </a:p>
        </p:txBody>
      </p:sp>
      <p:pic>
        <p:nvPicPr>
          <p:cNvPr id="6" name="Picture 5" descr="outline-37469_6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8" y="1828800"/>
            <a:ext cx="2240280" cy="4480560"/>
          </a:xfrm>
          <a:prstGeom prst="rect">
            <a:avLst/>
          </a:prstGeom>
        </p:spPr>
      </p:pic>
      <p:sp>
        <p:nvSpPr>
          <p:cNvPr id="7" name="Rectangle 6"/>
          <p:cNvSpPr/>
          <p:nvPr/>
        </p:nvSpPr>
        <p:spPr>
          <a:xfrm>
            <a:off x="558308" y="6321312"/>
            <a:ext cx="1115077" cy="246221"/>
          </a:xfrm>
          <a:prstGeom prst="rect">
            <a:avLst/>
          </a:prstGeom>
        </p:spPr>
        <p:txBody>
          <a:bodyPr wrap="square">
            <a:spAutoFit/>
          </a:bodyPr>
          <a:lstStyle/>
          <a:p>
            <a:pPr>
              <a:spcAft>
                <a:spcPts val="1000"/>
              </a:spcAft>
            </a:pPr>
            <a:r>
              <a:rPr lang="en-US" sz="1000" dirty="0" smtClean="0">
                <a:latin typeface="Calibri" pitchFamily="34" charset="0"/>
                <a:cs typeface="Arial" charset="0"/>
              </a:rPr>
              <a:t>© </a:t>
            </a:r>
            <a:r>
              <a:rPr lang="en-US" sz="1000" dirty="0" err="1" smtClean="0">
                <a:latin typeface="Calibri" pitchFamily="34" charset="0"/>
                <a:cs typeface="Arial" charset="0"/>
              </a:rPr>
              <a:t>Pixabay.com</a:t>
            </a:r>
            <a:endParaRPr lang="en-US" sz="1000" dirty="0">
              <a:latin typeface="Arial" charset="0"/>
              <a:cs typeface="Arial" charset="0"/>
            </a:endParaRPr>
          </a:p>
        </p:txBody>
      </p:sp>
    </p:spTree>
    <p:extLst>
      <p:ext uri="{BB962C8B-B14F-4D97-AF65-F5344CB8AC3E}">
        <p14:creationId xmlns:p14="http://schemas.microsoft.com/office/powerpoint/2010/main" val="395045006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612775" y="228600"/>
            <a:ext cx="8153400" cy="990600"/>
          </a:xfrm>
        </p:spPr>
        <p:txBody>
          <a:bodyPr>
            <a:normAutofit fontScale="90000"/>
          </a:bodyPr>
          <a:lstStyle/>
          <a:p>
            <a:r>
              <a:rPr lang="en-US" dirty="0" smtClean="0"/>
              <a:t>Accommodations for Disabilities and Limited English Proficiency</a:t>
            </a:r>
          </a:p>
        </p:txBody>
      </p:sp>
      <p:sp>
        <p:nvSpPr>
          <p:cNvPr id="93187" name="Content Placeholder 2"/>
          <p:cNvSpPr>
            <a:spLocks noGrp="1"/>
          </p:cNvSpPr>
          <p:nvPr>
            <p:ph sz="quarter" idx="1"/>
          </p:nvPr>
        </p:nvSpPr>
        <p:spPr>
          <a:xfrm>
            <a:off x="612775" y="1600200"/>
            <a:ext cx="8153400" cy="4495800"/>
          </a:xfrm>
        </p:spPr>
        <p:txBody>
          <a:bodyPr/>
          <a:lstStyle/>
          <a:p>
            <a:r>
              <a:rPr lang="en-US" dirty="0" smtClean="0"/>
              <a:t>Interpreters when necessary</a:t>
            </a:r>
          </a:p>
          <a:p>
            <a:r>
              <a:rPr lang="en-US" dirty="0" smtClean="0"/>
              <a:t>Written materials that youth can understand</a:t>
            </a:r>
          </a:p>
          <a:p>
            <a:r>
              <a:rPr lang="en-US" dirty="0" smtClean="0"/>
              <a:t>No youth interpreters except when extended delay could compromise youth safety or investigation of a youth’s allegations</a:t>
            </a:r>
          </a:p>
          <a:p>
            <a:r>
              <a:rPr lang="en-US" dirty="0" smtClean="0"/>
              <a:t>[Add facility’s policies on </a:t>
            </a:r>
            <a:br>
              <a:rPr lang="en-US" dirty="0" smtClean="0"/>
            </a:br>
            <a:r>
              <a:rPr lang="en-US" dirty="0" smtClean="0"/>
              <a:t>the steps that staff must</a:t>
            </a:r>
            <a:br>
              <a:rPr lang="en-US" dirty="0" smtClean="0"/>
            </a:br>
            <a:r>
              <a:rPr lang="en-US" dirty="0" smtClean="0"/>
              <a:t>take to make </a:t>
            </a:r>
            <a:br>
              <a:rPr lang="en-US" dirty="0" smtClean="0"/>
            </a:br>
            <a:r>
              <a:rPr lang="en-US" dirty="0" smtClean="0"/>
              <a:t>accommodations.]</a:t>
            </a:r>
          </a:p>
        </p:txBody>
      </p:sp>
      <p:sp>
        <p:nvSpPr>
          <p:cNvPr id="4" name="Slide Number Placeholder 3"/>
          <p:cNvSpPr>
            <a:spLocks noGrp="1"/>
          </p:cNvSpPr>
          <p:nvPr>
            <p:ph type="sldNum" sz="quarter" idx="12"/>
          </p:nvPr>
        </p:nvSpPr>
        <p:spPr/>
        <p:txBody>
          <a:bodyPr>
            <a:normAutofit fontScale="85000" lnSpcReduction="20000"/>
          </a:bodyPr>
          <a:lstStyle/>
          <a:p>
            <a:pPr>
              <a:defRPr/>
            </a:pPr>
            <a:fld id="{5D476CFD-5381-4203-BB80-AF92FADE049C}" type="slidenum">
              <a:rPr lang="en-US" smtClean="0"/>
              <a:pPr>
                <a:defRPr/>
              </a:pPr>
              <a:t>101</a:t>
            </a:fld>
            <a:endParaRPr lang="en-US"/>
          </a:p>
        </p:txBody>
      </p:sp>
      <p:sp>
        <p:nvSpPr>
          <p:cNvPr id="5" name="Rectangular Callout 4"/>
          <p:cNvSpPr/>
          <p:nvPr/>
        </p:nvSpPr>
        <p:spPr>
          <a:xfrm>
            <a:off x="5074920" y="3840480"/>
            <a:ext cx="3566160" cy="2194560"/>
          </a:xfrm>
          <a:prstGeom prst="wedgeRectCallout">
            <a:avLst/>
          </a:prstGeom>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Lo </a:t>
            </a:r>
            <a:r>
              <a:rPr lang="en-US" sz="2800" dirty="0" err="1" smtClean="0"/>
              <a:t>que</a:t>
            </a:r>
            <a:r>
              <a:rPr lang="en-US" sz="2800" dirty="0" smtClean="0"/>
              <a:t> </a:t>
            </a:r>
            <a:r>
              <a:rPr lang="en-US" sz="2800" dirty="0" err="1" smtClean="0"/>
              <a:t>necesitas</a:t>
            </a:r>
            <a:r>
              <a:rPr lang="en-US" sz="2800" dirty="0" smtClean="0"/>
              <a:t> entender….</a:t>
            </a:r>
            <a:endParaRPr lang="en-US" sz="2800" dirty="0"/>
          </a:p>
        </p:txBody>
      </p:sp>
    </p:spTree>
    <p:extLst>
      <p:ext uri="{BB962C8B-B14F-4D97-AF65-F5344CB8AC3E}">
        <p14:creationId xmlns:p14="http://schemas.microsoft.com/office/powerpoint/2010/main" val="193814255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Disclosing Misconduct</a:t>
            </a:r>
            <a:endParaRPr lang="en-US" dirty="0"/>
          </a:p>
        </p:txBody>
      </p:sp>
      <p:sp>
        <p:nvSpPr>
          <p:cNvPr id="3" name="Content Placeholder 2"/>
          <p:cNvSpPr>
            <a:spLocks noGrp="1"/>
          </p:cNvSpPr>
          <p:nvPr>
            <p:ph sz="quarter" idx="1"/>
          </p:nvPr>
        </p:nvSpPr>
        <p:spPr>
          <a:xfrm>
            <a:off x="612648" y="1600200"/>
            <a:ext cx="8153400" cy="4754880"/>
          </a:xfrm>
        </p:spPr>
        <p:txBody>
          <a:bodyPr>
            <a:normAutofit lnSpcReduction="10000"/>
          </a:bodyPr>
          <a:lstStyle/>
          <a:p>
            <a:r>
              <a:rPr lang="en-US" sz="2800" dirty="0" smtClean="0"/>
              <a:t>We conduct background checks before hiring and every [fill in] years</a:t>
            </a:r>
          </a:p>
          <a:p>
            <a:r>
              <a:rPr lang="en-US" sz="2800" dirty="0" smtClean="0"/>
              <a:t>If you have engaged in . . .</a:t>
            </a:r>
          </a:p>
          <a:p>
            <a:pPr lvl="1"/>
            <a:r>
              <a:rPr lang="en-US" sz="2000" dirty="0" smtClean="0"/>
              <a:t>Sexual abuse in a custodial setting;</a:t>
            </a:r>
          </a:p>
          <a:p>
            <a:pPr lvl="1"/>
            <a:r>
              <a:rPr lang="en-US" sz="2000" dirty="0" smtClean="0"/>
              <a:t>Been convicted of engaging in or attempting to engage in sexual activity facilitated by force or coercion or without consent in the community; or </a:t>
            </a:r>
          </a:p>
          <a:p>
            <a:pPr lvl="1"/>
            <a:r>
              <a:rPr lang="en-US" sz="2000" dirty="0" smtClean="0"/>
              <a:t>Been civilly or administratively adjudicated of the above, then</a:t>
            </a:r>
          </a:p>
          <a:p>
            <a:pPr lvl="1">
              <a:buNone/>
            </a:pPr>
            <a:r>
              <a:rPr lang="en-US" sz="2800" dirty="0" smtClean="0"/>
              <a:t>. . . you have a </a:t>
            </a:r>
            <a:r>
              <a:rPr lang="en-US" sz="2800" b="1" dirty="0" smtClean="0"/>
              <a:t>duty to disclose </a:t>
            </a:r>
            <a:r>
              <a:rPr lang="en-US" sz="2800" dirty="0" smtClean="0"/>
              <a:t>as soon as it occurs, and are not eligible for hiring or promotion</a:t>
            </a:r>
          </a:p>
          <a:p>
            <a:r>
              <a:rPr lang="en-US" sz="2800" dirty="0" smtClean="0"/>
              <a:t>Omissions and false information are grounds for termination.</a:t>
            </a:r>
          </a:p>
          <a:p>
            <a:endParaRPr lang="en-US" sz="2800" dirty="0" smtClean="0"/>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102</a:t>
            </a:fld>
            <a:endParaRPr 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612775" y="228600"/>
            <a:ext cx="8153400" cy="990600"/>
          </a:xfrm>
        </p:spPr>
        <p:txBody>
          <a:bodyPr/>
          <a:lstStyle/>
          <a:p>
            <a:r>
              <a:rPr lang="en-US" smtClean="0"/>
              <a:t>Supervision</a:t>
            </a:r>
          </a:p>
        </p:txBody>
      </p:sp>
      <p:sp>
        <p:nvSpPr>
          <p:cNvPr id="89091" name="Content Placeholder 2"/>
          <p:cNvSpPr>
            <a:spLocks noGrp="1"/>
          </p:cNvSpPr>
          <p:nvPr>
            <p:ph sz="quarter" idx="1"/>
          </p:nvPr>
        </p:nvSpPr>
        <p:spPr>
          <a:xfrm>
            <a:off x="612775" y="1600200"/>
            <a:ext cx="8153400" cy="4495800"/>
          </a:xfrm>
        </p:spPr>
        <p:txBody>
          <a:bodyPr>
            <a:normAutofit/>
          </a:bodyPr>
          <a:lstStyle/>
          <a:p>
            <a:r>
              <a:rPr lang="en-US" dirty="0" smtClean="0"/>
              <a:t>No supervision of youth of the opposite sex while youth are showering, changing clothes or otherwise undressed</a:t>
            </a:r>
          </a:p>
          <a:p>
            <a:pPr lvl="1"/>
            <a:r>
              <a:rPr lang="en-US" dirty="0" smtClean="0"/>
              <a:t>[insert agency specifics about maintaining supervision  during times when youth are undressed]</a:t>
            </a:r>
          </a:p>
          <a:p>
            <a:pPr lvl="1"/>
            <a:r>
              <a:rPr lang="en-US" dirty="0" smtClean="0"/>
              <a:t>[insert specifics about how suicide watch will work]</a:t>
            </a:r>
          </a:p>
          <a:p>
            <a:r>
              <a:rPr lang="en-US" dirty="0" smtClean="0"/>
              <a:t>Announce presence in areas and during times when youth are performing bodily functions and allow time for youth to cover selves before entering</a:t>
            </a:r>
          </a:p>
        </p:txBody>
      </p:sp>
      <p:sp>
        <p:nvSpPr>
          <p:cNvPr id="4" name="Slide Number Placeholder 3"/>
          <p:cNvSpPr>
            <a:spLocks noGrp="1"/>
          </p:cNvSpPr>
          <p:nvPr>
            <p:ph type="sldNum" sz="quarter" idx="12"/>
          </p:nvPr>
        </p:nvSpPr>
        <p:spPr/>
        <p:txBody>
          <a:bodyPr>
            <a:normAutofit fontScale="85000" lnSpcReduction="20000"/>
          </a:bodyPr>
          <a:lstStyle/>
          <a:p>
            <a:pPr>
              <a:defRPr/>
            </a:pPr>
            <a:fld id="{091B98A0-ABD9-498D-BD1D-31ADA681EB39}" type="slidenum">
              <a:rPr lang="en-US" smtClean="0"/>
              <a:pPr>
                <a:defRPr/>
              </a:pPr>
              <a:t>103</a:t>
            </a:fld>
            <a:endParaRPr 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612775" y="228600"/>
            <a:ext cx="8153400" cy="990600"/>
          </a:xfrm>
        </p:spPr>
        <p:txBody>
          <a:bodyPr/>
          <a:lstStyle/>
          <a:p>
            <a:r>
              <a:rPr lang="en-US" smtClean="0"/>
              <a:t>Supervision</a:t>
            </a:r>
          </a:p>
        </p:txBody>
      </p:sp>
      <p:sp>
        <p:nvSpPr>
          <p:cNvPr id="89091" name="Content Placeholder 2"/>
          <p:cNvSpPr>
            <a:spLocks noGrp="1"/>
          </p:cNvSpPr>
          <p:nvPr>
            <p:ph sz="quarter" idx="1"/>
          </p:nvPr>
        </p:nvSpPr>
        <p:spPr>
          <a:xfrm>
            <a:off x="612775" y="1600200"/>
            <a:ext cx="8153400" cy="4495800"/>
          </a:xfrm>
        </p:spPr>
        <p:txBody>
          <a:bodyPr>
            <a:normAutofit/>
          </a:bodyPr>
          <a:lstStyle/>
          <a:p>
            <a:r>
              <a:rPr lang="en-US" dirty="0" smtClean="0"/>
              <a:t>Supervisors conduct and document unannounced rounds on all shifts</a:t>
            </a:r>
          </a:p>
          <a:p>
            <a:r>
              <a:rPr lang="en-US" b="1" dirty="0" smtClean="0"/>
              <a:t>Note: </a:t>
            </a:r>
            <a:r>
              <a:rPr lang="en-US" dirty="0" smtClean="0"/>
              <a:t>Staff are prohibited from alerting other staff about rounds unless related to legitimate operational functions of the facility</a:t>
            </a:r>
            <a:endParaRPr lang="en-US" b="1" dirty="0" smtClean="0"/>
          </a:p>
          <a:p>
            <a:pPr lvl="1"/>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091B98A0-ABD9-498D-BD1D-31ADA681EB39}" type="slidenum">
              <a:rPr lang="en-US" smtClean="0"/>
              <a:pPr>
                <a:defRPr/>
              </a:pPr>
              <a:t>104</a:t>
            </a:fld>
            <a:endParaRPr 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612775" y="228600"/>
            <a:ext cx="8153400" cy="990600"/>
          </a:xfrm>
        </p:spPr>
        <p:txBody>
          <a:bodyPr/>
          <a:lstStyle/>
          <a:p>
            <a:r>
              <a:rPr lang="en-US" dirty="0" smtClean="0"/>
              <a:t>Searches</a:t>
            </a:r>
          </a:p>
        </p:txBody>
      </p:sp>
      <p:sp>
        <p:nvSpPr>
          <p:cNvPr id="90115" name="Content Placeholder 2"/>
          <p:cNvSpPr>
            <a:spLocks noGrp="1"/>
          </p:cNvSpPr>
          <p:nvPr>
            <p:ph sz="quarter" idx="1"/>
          </p:nvPr>
        </p:nvSpPr>
        <p:spPr>
          <a:xfrm>
            <a:off x="3063240" y="1508760"/>
            <a:ext cx="5702934" cy="5120640"/>
          </a:xfrm>
        </p:spPr>
        <p:txBody>
          <a:bodyPr>
            <a:normAutofit fontScale="40000" lnSpcReduction="20000"/>
          </a:bodyPr>
          <a:lstStyle/>
          <a:p>
            <a:r>
              <a:rPr lang="en-US" sz="6000" dirty="0" smtClean="0"/>
              <a:t>No cross-gender searches (clothing, pat, or strip) except in exigent circumstances or by medical staff</a:t>
            </a:r>
          </a:p>
          <a:p>
            <a:pPr lvl="1"/>
            <a:r>
              <a:rPr lang="en-US" sz="6000" dirty="0" smtClean="0"/>
              <a:t>Exigent circumstances: any set of temporary and unforeseen circumstances that require immediate action in order to combat a threat to the security or institutional order of a facility</a:t>
            </a:r>
          </a:p>
          <a:p>
            <a:r>
              <a:rPr lang="en-US" sz="6000" dirty="0" smtClean="0"/>
              <a:t>Document cross-gender searches </a:t>
            </a:r>
          </a:p>
          <a:p>
            <a:r>
              <a:rPr lang="en-US" sz="6000" dirty="0" smtClean="0"/>
              <a:t>Strip </a:t>
            </a:r>
            <a:r>
              <a:rPr lang="en-US" sz="6000" dirty="0"/>
              <a:t>searches </a:t>
            </a:r>
            <a:r>
              <a:rPr lang="en-US" sz="6000" dirty="0" smtClean="0"/>
              <a:t>only in private locations when reasonable suspicion of contraband that cannot be detected by a pat search</a:t>
            </a:r>
          </a:p>
          <a:p>
            <a:pPr lvl="1"/>
            <a:r>
              <a:rPr lang="en-US" sz="6000" dirty="0" smtClean="0"/>
              <a:t>When possible, have two staff of the same gender as youth present</a:t>
            </a:r>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DC1AE80C-D4BC-4C26-942F-E9A0174987EC}" type="slidenum">
              <a:rPr lang="en-US" smtClean="0"/>
              <a:pPr>
                <a:defRPr/>
              </a:pPr>
              <a:t>105</a:t>
            </a:fld>
            <a:endParaRPr lang="en-US"/>
          </a:p>
        </p:txBody>
      </p:sp>
      <p:pic>
        <p:nvPicPr>
          <p:cNvPr id="5" name="Picture 4" descr="FL_MiamiDetention_1.jpg"/>
          <p:cNvPicPr>
            <a:picLocks noChangeAspect="1"/>
          </p:cNvPicPr>
          <p:nvPr/>
        </p:nvPicPr>
        <p:blipFill>
          <a:blip r:embed="rId3" cstate="email">
            <a:grayscl/>
          </a:blip>
          <a:srcRect/>
          <a:stretch>
            <a:fillRect/>
          </a:stretch>
        </p:blipFill>
        <p:spPr bwMode="auto">
          <a:xfrm>
            <a:off x="365760" y="1965960"/>
            <a:ext cx="2376488" cy="3841750"/>
          </a:xfrm>
          <a:prstGeom prst="rect">
            <a:avLst/>
          </a:prstGeom>
          <a:noFill/>
          <a:ln w="9525">
            <a:noFill/>
            <a:miter lim="800000"/>
            <a:headEnd/>
            <a:tailEnd/>
          </a:ln>
        </p:spPr>
      </p:pic>
      <p:sp>
        <p:nvSpPr>
          <p:cNvPr id="6" name="Text Box 2"/>
          <p:cNvSpPr txBox="1">
            <a:spLocks noChangeArrowheads="1"/>
          </p:cNvSpPr>
          <p:nvPr/>
        </p:nvSpPr>
        <p:spPr bwMode="auto">
          <a:xfrm>
            <a:off x="320040" y="5852160"/>
            <a:ext cx="1235075" cy="320675"/>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Richard Ross</a:t>
            </a:r>
            <a:endParaRPr lang="en-US" sz="1800" dirty="0">
              <a:latin typeface="Arial" charset="0"/>
              <a:cs typeface="Arial"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612775" y="228600"/>
            <a:ext cx="8153400" cy="990600"/>
          </a:xfrm>
        </p:spPr>
        <p:txBody>
          <a:bodyPr/>
          <a:lstStyle/>
          <a:p>
            <a:r>
              <a:rPr lang="en-US" smtClean="0"/>
              <a:t>Searches, cont.</a:t>
            </a:r>
          </a:p>
        </p:txBody>
      </p:sp>
      <p:sp>
        <p:nvSpPr>
          <p:cNvPr id="91139" name="Content Placeholder 2"/>
          <p:cNvSpPr>
            <a:spLocks noGrp="1"/>
          </p:cNvSpPr>
          <p:nvPr>
            <p:ph sz="quarter" idx="1"/>
          </p:nvPr>
        </p:nvSpPr>
        <p:spPr>
          <a:xfrm>
            <a:off x="320040" y="1600200"/>
            <a:ext cx="4937759" cy="4983480"/>
          </a:xfrm>
        </p:spPr>
        <p:txBody>
          <a:bodyPr>
            <a:normAutofit/>
          </a:bodyPr>
          <a:lstStyle/>
          <a:p>
            <a:r>
              <a:rPr lang="en-US" dirty="0" smtClean="0"/>
              <a:t>Professional and respectful searches of transgender and intersex youth </a:t>
            </a:r>
          </a:p>
          <a:p>
            <a:r>
              <a:rPr lang="en-US" dirty="0"/>
              <a:t>No searches or examination of transgender or intersex youth solely to determine genital status</a:t>
            </a:r>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C2CAD903-F65D-438A-81D6-DEF6303E3831}" type="slidenum">
              <a:rPr lang="en-US" smtClean="0"/>
              <a:pPr>
                <a:defRPr/>
              </a:pPr>
              <a:t>106</a:t>
            </a:fld>
            <a:endParaRPr lang="en-US"/>
          </a:p>
        </p:txBody>
      </p:sp>
      <p:pic>
        <p:nvPicPr>
          <p:cNvPr id="5" name="Picture 4" descr="Search.jpg"/>
          <p:cNvPicPr>
            <a:picLocks noChangeAspect="1"/>
          </p:cNvPicPr>
          <p:nvPr/>
        </p:nvPicPr>
        <p:blipFill>
          <a:blip r:embed="rId3" cstate="email"/>
          <a:stretch>
            <a:fillRect/>
          </a:stretch>
        </p:blipFill>
        <p:spPr>
          <a:xfrm>
            <a:off x="5440680" y="1691640"/>
            <a:ext cx="3394710" cy="4617720"/>
          </a:xfrm>
          <a:prstGeom prst="rect">
            <a:avLst/>
          </a:prstGeom>
        </p:spPr>
      </p:pic>
      <p:sp>
        <p:nvSpPr>
          <p:cNvPr id="6" name="Rectangle 5"/>
          <p:cNvSpPr/>
          <p:nvPr/>
        </p:nvSpPr>
        <p:spPr>
          <a:xfrm>
            <a:off x="7726680" y="6355080"/>
            <a:ext cx="1093761" cy="246221"/>
          </a:xfrm>
          <a:prstGeom prst="rect">
            <a:avLst/>
          </a:prstGeom>
        </p:spPr>
        <p:txBody>
          <a:bodyPr wrap="square">
            <a:spAutoFit/>
          </a:bodyPr>
          <a:lstStyle/>
          <a:p>
            <a:pPr algn="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The Missing Pencil</a:t>
            </a:r>
            <a:endParaRPr lang="en-US" dirty="0"/>
          </a:p>
        </p:txBody>
      </p:sp>
      <p:sp>
        <p:nvSpPr>
          <p:cNvPr id="3" name="Content Placeholder 2"/>
          <p:cNvSpPr>
            <a:spLocks noGrp="1"/>
          </p:cNvSpPr>
          <p:nvPr>
            <p:ph sz="quarter" idx="1"/>
          </p:nvPr>
        </p:nvSpPr>
        <p:spPr/>
        <p:txBody>
          <a:bodyPr/>
          <a:lstStyle/>
          <a:p>
            <a:r>
              <a:rPr lang="en-US" dirty="0" smtClean="0"/>
              <a:t>You are a female staff member working on the boys’ unit. You are supervising six male residents while they write letters or draw. As you collect pencils before dinner, you notice that one of the pencils that you had distributed is missing. The youth on the unit claim that they do not have the missing pencil. Your coworker, a male staff member, has just left the unit to respond to an incident in the gym. What can you do?</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107</a:t>
            </a:fld>
            <a:endParaRPr 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612775" y="228600"/>
            <a:ext cx="8153400" cy="990600"/>
          </a:xfrm>
        </p:spPr>
        <p:txBody>
          <a:bodyPr/>
          <a:lstStyle/>
          <a:p>
            <a:r>
              <a:rPr lang="en-US" sz="4000" dirty="0" smtClean="0"/>
              <a:t>Housing and Programming</a:t>
            </a:r>
          </a:p>
        </p:txBody>
      </p:sp>
      <p:sp>
        <p:nvSpPr>
          <p:cNvPr id="94211" name="Content Placeholder 2"/>
          <p:cNvSpPr>
            <a:spLocks noGrp="1"/>
          </p:cNvSpPr>
          <p:nvPr>
            <p:ph sz="quarter" idx="1"/>
          </p:nvPr>
        </p:nvSpPr>
        <p:spPr>
          <a:xfrm>
            <a:off x="612775" y="1600200"/>
            <a:ext cx="8153400" cy="4800600"/>
          </a:xfrm>
        </p:spPr>
        <p:txBody>
          <a:bodyPr>
            <a:normAutofit fontScale="92500" lnSpcReduction="20000"/>
          </a:bodyPr>
          <a:lstStyle/>
          <a:p>
            <a:r>
              <a:rPr lang="en-US" dirty="0" smtClean="0"/>
              <a:t>[Fill in who] will screen youth for potential vulnerability or the tendency to act out with sexually aggressive behavior within 24 hours of admission.</a:t>
            </a:r>
          </a:p>
          <a:p>
            <a:r>
              <a:rPr lang="en-US" dirty="0" smtClean="0"/>
              <a:t>[Fill in who] will use information gathered through screening to make classification, housing, and programming decisions.</a:t>
            </a:r>
          </a:p>
          <a:p>
            <a:r>
              <a:rPr lang="en-US" dirty="0" smtClean="0"/>
              <a:t>If you have concerns about a youth’s current housing arrangement, you should contact the shift supervisor.</a:t>
            </a:r>
          </a:p>
          <a:p>
            <a:r>
              <a:rPr lang="en-US" dirty="0" smtClean="0"/>
              <a:t>Any staff member may refer a youth for reclassification based on observation or the youth’s request.  Contact a shift supervisor to make the referral and document the referral [fill in].</a:t>
            </a:r>
          </a:p>
        </p:txBody>
      </p:sp>
      <p:sp>
        <p:nvSpPr>
          <p:cNvPr id="4" name="Slide Number Placeholder 3"/>
          <p:cNvSpPr>
            <a:spLocks noGrp="1"/>
          </p:cNvSpPr>
          <p:nvPr>
            <p:ph type="sldNum" sz="quarter" idx="12"/>
          </p:nvPr>
        </p:nvSpPr>
        <p:spPr/>
        <p:txBody>
          <a:bodyPr>
            <a:normAutofit fontScale="85000" lnSpcReduction="20000"/>
          </a:bodyPr>
          <a:lstStyle/>
          <a:p>
            <a:pPr>
              <a:defRPr/>
            </a:pPr>
            <a:fld id="{E15E10CF-7D84-40F5-963D-B7B6CB97A33D}" type="slidenum">
              <a:rPr lang="en-US" smtClean="0"/>
              <a:pPr>
                <a:defRPr/>
              </a:pPr>
              <a:t>108</a:t>
            </a:fld>
            <a:endParaRPr 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612775" y="228600"/>
            <a:ext cx="8153400" cy="990600"/>
          </a:xfrm>
        </p:spPr>
        <p:txBody>
          <a:bodyPr/>
          <a:lstStyle/>
          <a:p>
            <a:r>
              <a:rPr lang="en-US" sz="4000" dirty="0" smtClean="0"/>
              <a:t>Housing and Programming (cont’d)</a:t>
            </a:r>
          </a:p>
        </p:txBody>
      </p:sp>
      <p:sp>
        <p:nvSpPr>
          <p:cNvPr id="94211" name="Content Placeholder 2"/>
          <p:cNvSpPr>
            <a:spLocks noGrp="1"/>
          </p:cNvSpPr>
          <p:nvPr>
            <p:ph sz="quarter" idx="1"/>
          </p:nvPr>
        </p:nvSpPr>
        <p:spPr>
          <a:xfrm>
            <a:off x="612775" y="1600200"/>
            <a:ext cx="8153400" cy="4800600"/>
          </a:xfrm>
        </p:spPr>
        <p:txBody>
          <a:bodyPr>
            <a:normAutofit/>
          </a:bodyPr>
          <a:lstStyle/>
          <a:p>
            <a:r>
              <a:rPr lang="en-US" dirty="0" smtClean="0"/>
              <a:t>If youth was victimized or engaged in abuse in past, offer follow-up with medical or mental health within 14 days</a:t>
            </a:r>
          </a:p>
          <a:p>
            <a:r>
              <a:rPr lang="en-US" dirty="0" smtClean="0"/>
              <a:t>Do not use segregation to keep a youth safe </a:t>
            </a:r>
          </a:p>
          <a:p>
            <a:r>
              <a:rPr lang="en-US" dirty="0" smtClean="0"/>
              <a:t>Reassess if youth is identified </a:t>
            </a:r>
          </a:p>
          <a:p>
            <a:pPr>
              <a:lnSpc>
                <a:spcPct val="80000"/>
              </a:lnSpc>
              <a:buNone/>
            </a:pPr>
            <a:r>
              <a:rPr lang="en-US" dirty="0" smtClean="0"/>
              <a:t>	later as an aggressor or </a:t>
            </a:r>
          </a:p>
          <a:p>
            <a:pPr>
              <a:lnSpc>
                <a:spcPct val="80000"/>
              </a:lnSpc>
              <a:buNone/>
            </a:pPr>
            <a:r>
              <a:rPr lang="en-US" dirty="0" smtClean="0"/>
              <a:t>	potential victim</a:t>
            </a:r>
          </a:p>
        </p:txBody>
      </p:sp>
      <p:sp>
        <p:nvSpPr>
          <p:cNvPr id="4" name="Slide Number Placeholder 3"/>
          <p:cNvSpPr>
            <a:spLocks noGrp="1"/>
          </p:cNvSpPr>
          <p:nvPr>
            <p:ph type="sldNum" sz="quarter" idx="12"/>
          </p:nvPr>
        </p:nvSpPr>
        <p:spPr/>
        <p:txBody>
          <a:bodyPr>
            <a:normAutofit fontScale="85000" lnSpcReduction="20000"/>
          </a:bodyPr>
          <a:lstStyle/>
          <a:p>
            <a:pPr>
              <a:defRPr/>
            </a:pPr>
            <a:fld id="{E15E10CF-7D84-40F5-963D-B7B6CB97A33D}" type="slidenum">
              <a:rPr lang="en-US" smtClean="0"/>
              <a:pPr>
                <a:defRPr/>
              </a:pPr>
              <a:t>109</a:t>
            </a:fld>
            <a:endParaRPr lang="en-US"/>
          </a:p>
        </p:txBody>
      </p:sp>
      <p:pic>
        <p:nvPicPr>
          <p:cNvPr id="3" name="Picture 2" descr="DL_FerrisSchool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4920" y="4206240"/>
            <a:ext cx="3611880" cy="2410930"/>
          </a:xfrm>
          <a:prstGeom prst="rect">
            <a:avLst/>
          </a:prstGeom>
        </p:spPr>
      </p:pic>
      <p:sp>
        <p:nvSpPr>
          <p:cNvPr id="7" name="Text Box 2"/>
          <p:cNvSpPr txBox="1">
            <a:spLocks noChangeArrowheads="1"/>
          </p:cNvSpPr>
          <p:nvPr/>
        </p:nvSpPr>
        <p:spPr bwMode="auto">
          <a:xfrm>
            <a:off x="3703320" y="6309360"/>
            <a:ext cx="1235075" cy="320675"/>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Richard Ross</a:t>
            </a:r>
            <a:endParaRPr lang="en-US" sz="1800" dirty="0">
              <a:latin typeface="Arial" charset="0"/>
              <a:cs typeface="Arial" charset="0"/>
            </a:endParaRPr>
          </a:p>
        </p:txBody>
      </p:sp>
    </p:spTree>
    <p:extLst>
      <p:ext uri="{BB962C8B-B14F-4D97-AF65-F5344CB8AC3E}">
        <p14:creationId xmlns:p14="http://schemas.microsoft.com/office/powerpoint/2010/main" val="24381556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12775" y="228600"/>
            <a:ext cx="8153400" cy="990600"/>
          </a:xfrm>
        </p:spPr>
        <p:txBody>
          <a:bodyPr/>
          <a:lstStyle/>
          <a:p>
            <a:r>
              <a:rPr lang="en-US" sz="3600" dirty="0">
                <a:latin typeface="Tw Cen MT" charset="0"/>
                <a:ea typeface="MS PGothic" charset="0"/>
              </a:rPr>
              <a:t>What is the status of the PREA standards?</a:t>
            </a:r>
          </a:p>
        </p:txBody>
      </p:sp>
      <p:sp>
        <p:nvSpPr>
          <p:cNvPr id="3" name="Content Placeholder 2"/>
          <p:cNvSpPr>
            <a:spLocks noGrp="1"/>
          </p:cNvSpPr>
          <p:nvPr>
            <p:ph sz="quarter" idx="1"/>
          </p:nvPr>
        </p:nvSpPr>
        <p:spPr>
          <a:xfrm>
            <a:off x="612775" y="1600200"/>
            <a:ext cx="8153400" cy="4846638"/>
          </a:xfrm>
        </p:spPr>
        <p:txBody>
          <a:bodyPr>
            <a:normAutofit/>
          </a:bodyPr>
          <a:lstStyle/>
          <a:p>
            <a:pPr>
              <a:buFont typeface="Wingdings" pitchFamily="2" charset="2"/>
              <a:buChar char=""/>
              <a:defRPr/>
            </a:pPr>
            <a:r>
              <a:rPr lang="en-US" sz="2800" dirty="0" smtClean="0">
                <a:cs typeface="ＭＳ Ｐゴシック" charset="0"/>
              </a:rPr>
              <a:t>Took effect on August 20, 2012</a:t>
            </a:r>
          </a:p>
          <a:p>
            <a:pPr marL="320040" indent="-320040" eaLnBrk="1" fontAlgn="auto" hangingPunct="1">
              <a:spcAft>
                <a:spcPts val="0"/>
              </a:spcAft>
              <a:buFont typeface="Wingdings"/>
              <a:buChar char=""/>
              <a:defRPr/>
            </a:pPr>
            <a:r>
              <a:rPr lang="en-US" sz="2800" dirty="0" smtClean="0">
                <a:cs typeface="ＭＳ Ｐゴシック" charset="0"/>
              </a:rPr>
              <a:t>Four sets of standards for different types of facilities:</a:t>
            </a:r>
          </a:p>
          <a:p>
            <a:pPr marL="640080" lvl="1" indent="-274320" eaLnBrk="1" fontAlgn="auto" hangingPunct="1">
              <a:spcAft>
                <a:spcPts val="0"/>
              </a:spcAft>
              <a:buFont typeface="Wingdings 2"/>
              <a:buChar char=""/>
              <a:defRPr/>
            </a:pPr>
            <a:r>
              <a:rPr lang="en-US" sz="2400" dirty="0" smtClean="0">
                <a:cs typeface="+mn-cs"/>
              </a:rPr>
              <a:t>Juvenile </a:t>
            </a:r>
          </a:p>
          <a:p>
            <a:pPr marL="640080" lvl="1" indent="-274320" eaLnBrk="1" fontAlgn="auto" hangingPunct="1">
              <a:spcAft>
                <a:spcPts val="0"/>
              </a:spcAft>
              <a:buFont typeface="Wingdings 2"/>
              <a:buChar char=""/>
              <a:defRPr/>
            </a:pPr>
            <a:r>
              <a:rPr lang="en-US" sz="2400" dirty="0" smtClean="0">
                <a:cs typeface="+mn-cs"/>
              </a:rPr>
              <a:t>Adult prisons and jails</a:t>
            </a:r>
          </a:p>
          <a:p>
            <a:pPr marL="640080" lvl="1" indent="-274320" eaLnBrk="1" fontAlgn="auto" hangingPunct="1">
              <a:spcAft>
                <a:spcPts val="0"/>
              </a:spcAft>
              <a:buFont typeface="Wingdings 2"/>
              <a:buChar char=""/>
              <a:defRPr/>
            </a:pPr>
            <a:r>
              <a:rPr lang="en-US" sz="2400" dirty="0" smtClean="0">
                <a:cs typeface="+mn-cs"/>
              </a:rPr>
              <a:t>Lockups</a:t>
            </a:r>
          </a:p>
          <a:p>
            <a:pPr marL="640080" lvl="1" indent="-274320" eaLnBrk="1" fontAlgn="auto" hangingPunct="1">
              <a:spcAft>
                <a:spcPts val="0"/>
              </a:spcAft>
              <a:buFont typeface="Wingdings 2"/>
              <a:buChar char=""/>
              <a:defRPr/>
            </a:pPr>
            <a:r>
              <a:rPr lang="en-US" sz="2400" dirty="0" smtClean="0">
                <a:cs typeface="+mn-cs"/>
              </a:rPr>
              <a:t>Community confinement </a:t>
            </a:r>
          </a:p>
          <a:p>
            <a:pPr marL="320040" indent="-320040" eaLnBrk="1" fontAlgn="auto" hangingPunct="1">
              <a:spcAft>
                <a:spcPts val="0"/>
              </a:spcAft>
              <a:buFont typeface="Wingdings"/>
              <a:buChar char=""/>
              <a:defRPr/>
            </a:pPr>
            <a:r>
              <a:rPr lang="en-US" sz="2800" dirty="0" smtClean="0">
                <a:cs typeface="ＭＳ Ｐゴシック" charset="0"/>
              </a:rPr>
              <a:t>Youth in adult facilities are protected by </a:t>
            </a:r>
            <a:r>
              <a:rPr lang="en-US" sz="2800" dirty="0" smtClean="0"/>
              <a:t>parts of the prison and jail </a:t>
            </a:r>
            <a:r>
              <a:rPr lang="en-US" sz="2800" dirty="0" smtClean="0">
                <a:cs typeface="ＭＳ Ｐゴシック" charset="0"/>
              </a:rPr>
              <a:t>standards</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MS PGothic" charset="0"/>
                <a:cs typeface="MS PGothic" charset="0"/>
              </a:defRPr>
            </a:lvl1pPr>
            <a:lvl2pPr marL="742950" indent="-285750" eaLnBrk="0" hangingPunct="0">
              <a:defRPr sz="2400">
                <a:solidFill>
                  <a:schemeClr val="tx1"/>
                </a:solidFill>
                <a:latin typeface="Tahoma" charset="0"/>
                <a:ea typeface="MS PGothic" charset="0"/>
                <a:cs typeface="MS PGothic" charset="0"/>
              </a:defRPr>
            </a:lvl2pPr>
            <a:lvl3pPr marL="1143000" indent="-228600" eaLnBrk="0" hangingPunct="0">
              <a:defRPr sz="2400">
                <a:solidFill>
                  <a:schemeClr val="tx1"/>
                </a:solidFill>
                <a:latin typeface="Tahoma" charset="0"/>
                <a:ea typeface="MS PGothic" charset="0"/>
                <a:cs typeface="MS PGothic" charset="0"/>
              </a:defRPr>
            </a:lvl3pPr>
            <a:lvl4pPr marL="1600200" indent="-228600" eaLnBrk="0" hangingPunct="0">
              <a:defRPr sz="2400">
                <a:solidFill>
                  <a:schemeClr val="tx1"/>
                </a:solidFill>
                <a:latin typeface="Tahoma" charset="0"/>
                <a:ea typeface="MS PGothic" charset="0"/>
                <a:cs typeface="MS PGothic" charset="0"/>
              </a:defRPr>
            </a:lvl4pPr>
            <a:lvl5pPr marL="2057400" indent="-228600" eaLnBrk="0" hangingPunct="0">
              <a:defRPr sz="2400">
                <a:solidFill>
                  <a:schemeClr val="tx1"/>
                </a:solidFill>
                <a:latin typeface="Tahoma"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ahoma"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ahoma"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ahoma"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ahoma" charset="0"/>
                <a:ea typeface="MS PGothic" charset="0"/>
                <a:cs typeface="MS PGothic" charset="0"/>
              </a:defRPr>
            </a:lvl9pPr>
          </a:lstStyle>
          <a:p>
            <a:pPr eaLnBrk="1" hangingPunct="1">
              <a:lnSpc>
                <a:spcPct val="80000"/>
              </a:lnSpc>
            </a:pPr>
            <a:fld id="{545337F2-68A7-144D-89AF-018A1D153EA4}" type="slidenum">
              <a:rPr lang="en-US" sz="1200">
                <a:solidFill>
                  <a:srgbClr val="FFFFFF"/>
                </a:solidFill>
              </a:rPr>
              <a:pPr eaLnBrk="1" hangingPunct="1">
                <a:lnSpc>
                  <a:spcPct val="80000"/>
                </a:lnSpc>
              </a:pPr>
              <a:t>11</a:t>
            </a:fld>
            <a:endParaRPr lang="en-US" sz="1200" dirty="0">
              <a:solidFill>
                <a:srgbClr val="FFFFFF"/>
              </a:solidFill>
            </a:endParaRPr>
          </a:p>
        </p:txBody>
      </p:sp>
    </p:spTree>
    <p:extLst>
      <p:ext uri="{BB962C8B-B14F-4D97-AF65-F5344CB8AC3E}">
        <p14:creationId xmlns:p14="http://schemas.microsoft.com/office/powerpoint/2010/main" val="389390780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to Supportive Services</a:t>
            </a:r>
            <a:endParaRPr lang="en-US" dirty="0"/>
          </a:p>
        </p:txBody>
      </p:sp>
      <p:sp>
        <p:nvSpPr>
          <p:cNvPr id="3" name="Content Placeholder 2"/>
          <p:cNvSpPr>
            <a:spLocks noGrp="1"/>
          </p:cNvSpPr>
          <p:nvPr>
            <p:ph sz="quarter" idx="1"/>
          </p:nvPr>
        </p:nvSpPr>
        <p:spPr/>
        <p:txBody>
          <a:bodyPr/>
          <a:lstStyle/>
          <a:p>
            <a:r>
              <a:rPr lang="en-US" dirty="0" smtClean="0"/>
              <a:t>The facility must provide residents with access to outside victim support persons for emotional support services.</a:t>
            </a:r>
          </a:p>
          <a:p>
            <a:r>
              <a:rPr lang="en-US" dirty="0" smtClean="0"/>
              <a:t>We provide and post numbers for these services [fill in how]</a:t>
            </a:r>
          </a:p>
          <a:p>
            <a:r>
              <a:rPr lang="en-US" dirty="0" smtClean="0"/>
              <a:t>You must allow youth to call or write to these organizations by [fill in procedure for allowing reasonable communications in as confidential a manner as possible]</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110</a:t>
            </a:fld>
            <a:endParaRPr 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normAutofit fontScale="90000"/>
          </a:bodyPr>
          <a:lstStyle/>
          <a:p>
            <a:r>
              <a:rPr lang="en-US" dirty="0" smtClean="0"/>
              <a:t>Why Segregation Is Not the Right Response</a:t>
            </a:r>
          </a:p>
        </p:txBody>
      </p:sp>
      <p:sp>
        <p:nvSpPr>
          <p:cNvPr id="81923" name="Content Placeholder 2"/>
          <p:cNvSpPr>
            <a:spLocks noGrp="1"/>
          </p:cNvSpPr>
          <p:nvPr>
            <p:ph sz="quarter" idx="1"/>
          </p:nvPr>
        </p:nvSpPr>
        <p:spPr>
          <a:xfrm>
            <a:off x="609600" y="1589088"/>
            <a:ext cx="3886200" cy="4572000"/>
          </a:xfrm>
        </p:spPr>
        <p:txBody>
          <a:bodyPr/>
          <a:lstStyle/>
          <a:p>
            <a:r>
              <a:rPr lang="en-US" dirty="0" smtClean="0"/>
              <a:t>May increase trauma or trigger memories</a:t>
            </a:r>
          </a:p>
          <a:p>
            <a:r>
              <a:rPr lang="en-US" dirty="0" smtClean="0"/>
              <a:t>Can exacerbate mental health symptoms</a:t>
            </a:r>
          </a:p>
          <a:p>
            <a:r>
              <a:rPr lang="en-US" dirty="0" smtClean="0"/>
              <a:t>Leaves survivor vulnerable and alone</a:t>
            </a:r>
          </a:p>
          <a:p>
            <a:r>
              <a:rPr lang="en-US" dirty="0" smtClean="0"/>
              <a:t>Feels like a punishment for reporting or disclosing status</a:t>
            </a:r>
          </a:p>
        </p:txBody>
      </p:sp>
      <p:sp>
        <p:nvSpPr>
          <p:cNvPr id="81924" name="Content Placeholder 8"/>
          <p:cNvSpPr>
            <a:spLocks noGrp="1"/>
          </p:cNvSpPr>
          <p:nvPr>
            <p:ph sz="quarter" idx="2"/>
          </p:nvPr>
        </p:nvSpPr>
        <p:spPr>
          <a:xfrm>
            <a:off x="4845050" y="1589088"/>
            <a:ext cx="3886200" cy="4572000"/>
          </a:xfrm>
        </p:spPr>
        <p:txBody>
          <a:bodyPr/>
          <a:lstStyle/>
          <a:p>
            <a:endParaRPr lang="en-US" smtClean="0"/>
          </a:p>
        </p:txBody>
      </p:sp>
      <p:sp>
        <p:nvSpPr>
          <p:cNvPr id="4" name="Slide Number Placeholder 3"/>
          <p:cNvSpPr>
            <a:spLocks noGrp="1"/>
          </p:cNvSpPr>
          <p:nvPr>
            <p:ph type="sldNum" sz="quarter" idx="11"/>
          </p:nvPr>
        </p:nvSpPr>
        <p:spPr/>
        <p:txBody>
          <a:bodyPr>
            <a:normAutofit fontScale="85000" lnSpcReduction="20000"/>
          </a:bodyPr>
          <a:lstStyle/>
          <a:p>
            <a:pPr>
              <a:defRPr/>
            </a:pPr>
            <a:fld id="{D4C9E4D9-5AD7-4EB2-8BDF-3FADCB6FB622}" type="slidenum">
              <a:rPr lang="en-US" smtClean="0"/>
              <a:pPr>
                <a:defRPr/>
              </a:pPr>
              <a:t>111</a:t>
            </a:fld>
            <a:endParaRPr lang="en-US"/>
          </a:p>
        </p:txBody>
      </p:sp>
      <p:pic>
        <p:nvPicPr>
          <p:cNvPr id="5" name="Picture 2"/>
          <p:cNvPicPr>
            <a:picLocks noChangeAspect="1" noChangeArrowheads="1"/>
          </p:cNvPicPr>
          <p:nvPr/>
        </p:nvPicPr>
        <p:blipFill>
          <a:blip r:embed="rId3" cstate="email">
            <a:grayscl/>
          </a:blip>
          <a:srcRect/>
          <a:stretch>
            <a:fillRect/>
          </a:stretch>
        </p:blipFill>
        <p:spPr>
          <a:xfrm>
            <a:off x="4892040" y="1645920"/>
            <a:ext cx="3709508" cy="467736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Rectangle 6"/>
          <p:cNvSpPr/>
          <p:nvPr/>
        </p:nvSpPr>
        <p:spPr>
          <a:xfrm>
            <a:off x="7132320" y="6355080"/>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Richard Ross </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612775" y="228600"/>
            <a:ext cx="8153400" cy="990600"/>
          </a:xfrm>
        </p:spPr>
        <p:txBody>
          <a:bodyPr/>
          <a:lstStyle/>
          <a:p>
            <a:r>
              <a:rPr lang="en-US" sz="4000" dirty="0" smtClean="0"/>
              <a:t>Housing and Programming (cont’d)</a:t>
            </a:r>
          </a:p>
        </p:txBody>
      </p:sp>
      <p:sp>
        <p:nvSpPr>
          <p:cNvPr id="94211" name="Content Placeholder 2"/>
          <p:cNvSpPr>
            <a:spLocks noGrp="1"/>
          </p:cNvSpPr>
          <p:nvPr>
            <p:ph sz="quarter" idx="1"/>
          </p:nvPr>
        </p:nvSpPr>
        <p:spPr>
          <a:xfrm>
            <a:off x="612775" y="1600200"/>
            <a:ext cx="8153400" cy="4800600"/>
          </a:xfrm>
        </p:spPr>
        <p:txBody>
          <a:bodyPr>
            <a:normAutofit/>
          </a:bodyPr>
          <a:lstStyle/>
          <a:p>
            <a:r>
              <a:rPr lang="en-US" sz="3200" dirty="0" smtClean="0"/>
              <a:t>Regardless of where they are housed, all youth shall have:</a:t>
            </a:r>
          </a:p>
          <a:p>
            <a:pPr lvl="1"/>
            <a:r>
              <a:rPr lang="en-US" dirty="0" smtClean="0"/>
              <a:t>daily large-muscle exercise; </a:t>
            </a:r>
          </a:p>
          <a:p>
            <a:pPr lvl="1"/>
            <a:r>
              <a:rPr lang="en-US" dirty="0" smtClean="0"/>
              <a:t>any legally required educational programming or special education services; and</a:t>
            </a:r>
          </a:p>
          <a:p>
            <a:pPr lvl="1"/>
            <a:r>
              <a:rPr lang="en-US" dirty="0" smtClean="0"/>
              <a:t>opportunities to participate in all programming available to general population juveniles.</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E15E10CF-7D84-40F5-963D-B7B6CB97A33D}" type="slidenum">
              <a:rPr lang="en-US" smtClean="0"/>
              <a:pPr>
                <a:defRPr/>
              </a:pPr>
              <a:t>112</a:t>
            </a:fld>
            <a:endParaRPr lang="en-US"/>
          </a:p>
        </p:txBody>
      </p:sp>
    </p:spTree>
    <p:extLst>
      <p:ext uri="{BB962C8B-B14F-4D97-AF65-F5344CB8AC3E}">
        <p14:creationId xmlns:p14="http://schemas.microsoft.com/office/powerpoint/2010/main" val="379118661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612775" y="228600"/>
            <a:ext cx="8153400" cy="990600"/>
          </a:xfrm>
        </p:spPr>
        <p:txBody>
          <a:bodyPr>
            <a:normAutofit fontScale="90000"/>
          </a:bodyPr>
          <a:lstStyle/>
          <a:p>
            <a:r>
              <a:rPr lang="en-US" dirty="0" smtClean="0"/>
              <a:t>Protections for LGBTQI, Gender Non-Conforming, and Two Spirit Youth</a:t>
            </a:r>
          </a:p>
        </p:txBody>
      </p:sp>
      <p:sp>
        <p:nvSpPr>
          <p:cNvPr id="95235" name="Content Placeholder 2"/>
          <p:cNvSpPr>
            <a:spLocks noGrp="1"/>
          </p:cNvSpPr>
          <p:nvPr>
            <p:ph sz="quarter" idx="1"/>
          </p:nvPr>
        </p:nvSpPr>
        <p:spPr>
          <a:xfrm>
            <a:off x="612775" y="1600200"/>
            <a:ext cx="8153400" cy="4495800"/>
          </a:xfrm>
        </p:spPr>
        <p:txBody>
          <a:bodyPr/>
          <a:lstStyle/>
          <a:p>
            <a:r>
              <a:rPr lang="en-US" dirty="0" smtClean="0"/>
              <a:t>Staff model respectful, accepting behavior and choice of language when interacting with all youth</a:t>
            </a:r>
          </a:p>
          <a:p>
            <a:r>
              <a:rPr lang="en-US" dirty="0" smtClean="0"/>
              <a:t>No tolerance for harassment, violence, disrespect or discrimination</a:t>
            </a:r>
          </a:p>
          <a:p>
            <a:r>
              <a:rPr lang="en-US" dirty="0" smtClean="0"/>
              <a:t>Equal access to activities and programming</a:t>
            </a:r>
          </a:p>
          <a:p>
            <a:r>
              <a:rPr lang="en-US" dirty="0" smtClean="0"/>
              <a:t>No predetermined housing or isolation, housing can be reviewed at youth’s request</a:t>
            </a:r>
          </a:p>
        </p:txBody>
      </p:sp>
      <p:sp>
        <p:nvSpPr>
          <p:cNvPr id="4" name="Slide Number Placeholder 3"/>
          <p:cNvSpPr>
            <a:spLocks noGrp="1"/>
          </p:cNvSpPr>
          <p:nvPr>
            <p:ph type="sldNum" sz="quarter" idx="12"/>
          </p:nvPr>
        </p:nvSpPr>
        <p:spPr/>
        <p:txBody>
          <a:bodyPr>
            <a:normAutofit fontScale="85000" lnSpcReduction="20000"/>
          </a:bodyPr>
          <a:lstStyle/>
          <a:p>
            <a:pPr>
              <a:defRPr/>
            </a:pPr>
            <a:fld id="{B527C228-2A09-45F3-8DF7-2BB4F92C2789}" type="slidenum">
              <a:rPr lang="en-US" smtClean="0"/>
              <a:pPr>
                <a:defRPr/>
              </a:pPr>
              <a:t>113</a:t>
            </a:fld>
            <a:endParaRPr 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a:xfrm>
            <a:off x="612775" y="228600"/>
            <a:ext cx="8153400" cy="990600"/>
          </a:xfrm>
        </p:spPr>
        <p:txBody>
          <a:bodyPr/>
          <a:lstStyle/>
          <a:p>
            <a:r>
              <a:rPr lang="en-US" dirty="0" smtClean="0"/>
              <a:t>LGBTQI, Gender Non-Conforming, and Two Spirit Youth (cont’d)</a:t>
            </a:r>
          </a:p>
        </p:txBody>
      </p:sp>
      <p:sp>
        <p:nvSpPr>
          <p:cNvPr id="96259" name="Content Placeholder 2"/>
          <p:cNvSpPr>
            <a:spLocks noGrp="1"/>
          </p:cNvSpPr>
          <p:nvPr>
            <p:ph sz="quarter" idx="1"/>
          </p:nvPr>
        </p:nvSpPr>
        <p:spPr>
          <a:xfrm>
            <a:off x="612775" y="1600200"/>
            <a:ext cx="4736465" cy="4495800"/>
          </a:xfrm>
        </p:spPr>
        <p:txBody>
          <a:bodyPr>
            <a:noAutofit/>
          </a:bodyPr>
          <a:lstStyle/>
          <a:p>
            <a:r>
              <a:rPr lang="en-US" dirty="0" smtClean="0"/>
              <a:t>No disclosure of youths’ status unless legally required or necessary to access programs and services</a:t>
            </a:r>
          </a:p>
          <a:p>
            <a:r>
              <a:rPr lang="en-US" dirty="0" smtClean="0"/>
              <a:t>[Fill in what shower, changing clothes and toileting rules are – transgender and intersex youth must be allowed to shower separately from other youth]</a:t>
            </a:r>
          </a:p>
        </p:txBody>
      </p:sp>
      <p:sp>
        <p:nvSpPr>
          <p:cNvPr id="4" name="Slide Number Placeholder 3"/>
          <p:cNvSpPr>
            <a:spLocks noGrp="1"/>
          </p:cNvSpPr>
          <p:nvPr>
            <p:ph type="sldNum" sz="quarter" idx="12"/>
          </p:nvPr>
        </p:nvSpPr>
        <p:spPr/>
        <p:txBody>
          <a:bodyPr>
            <a:normAutofit fontScale="85000" lnSpcReduction="20000"/>
          </a:bodyPr>
          <a:lstStyle/>
          <a:p>
            <a:pPr>
              <a:defRPr/>
            </a:pPr>
            <a:fld id="{EF160ED0-868B-4B6D-A250-0516892F4CBC}" type="slidenum">
              <a:rPr lang="en-US" smtClean="0"/>
              <a:pPr>
                <a:defRPr/>
              </a:pPr>
              <a:t>114</a:t>
            </a:fld>
            <a:endParaRPr lang="en-US"/>
          </a:p>
        </p:txBody>
      </p:sp>
      <p:pic>
        <p:nvPicPr>
          <p:cNvPr id="5" name="Picture 4" descr="Coordination.jpg"/>
          <p:cNvPicPr>
            <a:picLocks noChangeAspect="1"/>
          </p:cNvPicPr>
          <p:nvPr/>
        </p:nvPicPr>
        <p:blipFill>
          <a:blip r:embed="rId3" cstate="email"/>
          <a:stretch>
            <a:fillRect/>
          </a:stretch>
        </p:blipFill>
        <p:spPr>
          <a:xfrm>
            <a:off x="5943600" y="1691640"/>
            <a:ext cx="2943454" cy="4409668"/>
          </a:xfrm>
          <a:prstGeom prst="rect">
            <a:avLst/>
          </a:prstGeom>
        </p:spPr>
      </p:pic>
      <p:sp>
        <p:nvSpPr>
          <p:cNvPr id="6" name="Rectangle 5"/>
          <p:cNvSpPr/>
          <p:nvPr/>
        </p:nvSpPr>
        <p:spPr>
          <a:xfrm>
            <a:off x="6035040" y="6172200"/>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Lola</a:t>
            </a:r>
            <a:endParaRPr lang="en-US" dirty="0"/>
          </a:p>
        </p:txBody>
      </p:sp>
      <p:sp>
        <p:nvSpPr>
          <p:cNvPr id="3" name="Content Placeholder 2"/>
          <p:cNvSpPr>
            <a:spLocks noGrp="1"/>
          </p:cNvSpPr>
          <p:nvPr>
            <p:ph sz="quarter" idx="1"/>
          </p:nvPr>
        </p:nvSpPr>
        <p:spPr/>
        <p:txBody>
          <a:bodyPr/>
          <a:lstStyle/>
          <a:p>
            <a:pPr marL="52388" indent="4763">
              <a:buNone/>
            </a:pPr>
            <a:r>
              <a:rPr lang="en-US" dirty="0" smtClean="0"/>
              <a:t>You are an intake worker, and the police bring in Lola, a 16-year-old, tall Hispanic youth with long braids and delicate features, wearing a tightly fitting top that shows her mid-section and a short skirt.  As you ask her the typical intake questions, you notice that she has an Adam’s apple.  What are your responsibilities?  How will her housing and programming be determined?</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115</a:t>
            </a:fld>
            <a:endParaRPr lang="en-US"/>
          </a:p>
        </p:txBody>
      </p:sp>
    </p:spTree>
    <p:extLst>
      <p:ext uri="{BB962C8B-B14F-4D97-AF65-F5344CB8AC3E}">
        <p14:creationId xmlns:p14="http://schemas.microsoft.com/office/powerpoint/2010/main" val="113703293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Reporting, Investigation, Survivor Support, and Discipline</a:t>
            </a:r>
            <a:endParaRPr lang="en-US" dirty="0"/>
          </a:p>
        </p:txBody>
      </p:sp>
      <p:sp>
        <p:nvSpPr>
          <p:cNvPr id="3" name="Title 2"/>
          <p:cNvSpPr>
            <a:spLocks noGrp="1"/>
          </p:cNvSpPr>
          <p:nvPr>
            <p:ph type="title"/>
          </p:nvPr>
        </p:nvSpPr>
        <p:spPr/>
        <p:txBody>
          <a:bodyPr/>
          <a:lstStyle/>
          <a:p>
            <a:r>
              <a:rPr lang="en-US" dirty="0" smtClean="0"/>
              <a:t>Module 5</a:t>
            </a:r>
            <a:endParaRPr lang="en-US" dirty="0"/>
          </a:p>
        </p:txBody>
      </p:sp>
      <p:sp>
        <p:nvSpPr>
          <p:cNvPr id="4" name="Slide Number Placeholder 3"/>
          <p:cNvSpPr>
            <a:spLocks noGrp="1"/>
          </p:cNvSpPr>
          <p:nvPr>
            <p:ph type="sldNum" sz="quarter" idx="11"/>
          </p:nvPr>
        </p:nvSpPr>
        <p:spPr/>
        <p:txBody>
          <a:bodyPr/>
          <a:lstStyle/>
          <a:p>
            <a:pPr>
              <a:defRPr/>
            </a:pPr>
            <a:fld id="{43685388-4D41-4B6D-A496-77199FDC8B51}" type="slidenum">
              <a:rPr lang="en-US" smtClean="0"/>
              <a:pPr>
                <a:defRPr/>
              </a:pPr>
              <a:t>116</a:t>
            </a:fld>
            <a:endParaRPr lang="en-US"/>
          </a:p>
        </p:txBody>
      </p:sp>
    </p:spTree>
    <p:extLst>
      <p:ext uri="{BB962C8B-B14F-4D97-AF65-F5344CB8AC3E}">
        <p14:creationId xmlns:p14="http://schemas.microsoft.com/office/powerpoint/2010/main" val="278938195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this Module</a:t>
            </a:r>
            <a:endParaRPr lang="en-US" dirty="0"/>
          </a:p>
        </p:txBody>
      </p:sp>
      <p:sp>
        <p:nvSpPr>
          <p:cNvPr id="3" name="Content Placeholder 2"/>
          <p:cNvSpPr>
            <a:spLocks noGrp="1"/>
          </p:cNvSpPr>
          <p:nvPr>
            <p:ph sz="quarter" idx="1"/>
          </p:nvPr>
        </p:nvSpPr>
        <p:spPr/>
        <p:txBody>
          <a:bodyPr/>
          <a:lstStyle/>
          <a:p>
            <a:r>
              <a:rPr lang="en-US" dirty="0" smtClean="0"/>
              <a:t>Help you understand the agency’s responsibilities and your responsibilities under PREA and the policies we have adopted to comply with PREA</a:t>
            </a:r>
          </a:p>
          <a:p>
            <a:r>
              <a:rPr lang="en-US" dirty="0" smtClean="0"/>
              <a:t>Discuss some scenarios that help you apply the new policies in the context of your work</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117</a:t>
            </a:fld>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a:xfrm>
            <a:off x="612775" y="228600"/>
            <a:ext cx="8153400" cy="990600"/>
          </a:xfrm>
        </p:spPr>
        <p:txBody>
          <a:bodyPr>
            <a:normAutofit/>
          </a:bodyPr>
          <a:lstStyle/>
          <a:p>
            <a:r>
              <a:rPr lang="en-US" sz="3600" dirty="0" smtClean="0"/>
              <a:t>Ways Youth Can Report Sexual Misconduct</a:t>
            </a:r>
          </a:p>
        </p:txBody>
      </p:sp>
      <p:sp>
        <p:nvSpPr>
          <p:cNvPr id="97283" name="Content Placeholder 2"/>
          <p:cNvSpPr>
            <a:spLocks noGrp="1"/>
          </p:cNvSpPr>
          <p:nvPr>
            <p:ph sz="quarter" idx="1"/>
          </p:nvPr>
        </p:nvSpPr>
        <p:spPr>
          <a:xfrm>
            <a:off x="612775" y="1600200"/>
            <a:ext cx="8153400" cy="4495800"/>
          </a:xfrm>
        </p:spPr>
        <p:txBody>
          <a:bodyPr/>
          <a:lstStyle/>
          <a:p>
            <a:r>
              <a:rPr lang="en-US" dirty="0" smtClean="0"/>
              <a:t>Youth can report by:</a:t>
            </a:r>
          </a:p>
          <a:p>
            <a:pPr lvl="1"/>
            <a:r>
              <a:rPr lang="en-US" dirty="0" smtClean="0"/>
              <a:t>[FILL IN the multiple ways in which youth can report sexual misconduct, such as filing a written grievance, making a verbal report to a staff member, or telling a third party such as a parent or attorney, the outside reporting mechanism that youth can use to report sexual misconduct, and the emergency grievance procedure for youth who are at risk of imminent sexual abuse.]</a:t>
            </a:r>
          </a:p>
        </p:txBody>
      </p:sp>
      <p:sp>
        <p:nvSpPr>
          <p:cNvPr id="4" name="Slide Number Placeholder 3"/>
          <p:cNvSpPr>
            <a:spLocks noGrp="1"/>
          </p:cNvSpPr>
          <p:nvPr>
            <p:ph type="sldNum" sz="quarter" idx="12"/>
          </p:nvPr>
        </p:nvSpPr>
        <p:spPr/>
        <p:txBody>
          <a:bodyPr>
            <a:normAutofit fontScale="85000" lnSpcReduction="20000"/>
          </a:bodyPr>
          <a:lstStyle/>
          <a:p>
            <a:pPr>
              <a:defRPr/>
            </a:pPr>
            <a:fld id="{F5C16A4C-4A8F-4C0F-BCBA-D2AE17B45332}" type="slidenum">
              <a:rPr lang="en-US" smtClean="0"/>
              <a:pPr>
                <a:defRPr/>
              </a:pPr>
              <a:t>118</a:t>
            </a:fld>
            <a:endParaRPr 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612775" y="228600"/>
            <a:ext cx="8153400" cy="990600"/>
          </a:xfrm>
        </p:spPr>
        <p:txBody>
          <a:bodyPr>
            <a:normAutofit fontScale="90000"/>
          </a:bodyPr>
          <a:lstStyle/>
          <a:p>
            <a:r>
              <a:rPr lang="en-US" dirty="0" smtClean="0"/>
              <a:t>Rules about Youth Reports of Sexual Misconduct</a:t>
            </a:r>
          </a:p>
        </p:txBody>
      </p:sp>
      <p:sp>
        <p:nvSpPr>
          <p:cNvPr id="99331" name="Content Placeholder 2"/>
          <p:cNvSpPr>
            <a:spLocks noGrp="1"/>
          </p:cNvSpPr>
          <p:nvPr>
            <p:ph sz="quarter" idx="1"/>
          </p:nvPr>
        </p:nvSpPr>
        <p:spPr>
          <a:xfrm>
            <a:off x="4160520" y="1600200"/>
            <a:ext cx="4605654" cy="4663440"/>
          </a:xfrm>
        </p:spPr>
        <p:txBody>
          <a:bodyPr>
            <a:normAutofit fontScale="92500" lnSpcReduction="20000"/>
          </a:bodyPr>
          <a:lstStyle/>
          <a:p>
            <a:r>
              <a:rPr lang="en-US" sz="3200" dirty="0" smtClean="0"/>
              <a:t>For grievances involving sexual abuse, no requirement to attempt to resolve the issue informally</a:t>
            </a:r>
          </a:p>
          <a:p>
            <a:r>
              <a:rPr lang="en-US" sz="3200" dirty="0" smtClean="0"/>
              <a:t>No time limit on filing grievances involving sexual abuse</a:t>
            </a:r>
          </a:p>
          <a:p>
            <a:r>
              <a:rPr lang="en-US" sz="3200" dirty="0" smtClean="0"/>
              <a:t>Youth cannot be disciplined for filing grievances alleging sexual abuse unless filed in bad faith</a:t>
            </a:r>
          </a:p>
          <a:p>
            <a:endParaRPr lang="en-US" dirty="0" smtClean="0"/>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84C879A4-1417-44F8-A93A-5BE9F8C820EA}" type="slidenum">
              <a:rPr lang="en-US" smtClean="0"/>
              <a:pPr>
                <a:defRPr/>
              </a:pPr>
              <a:t>119</a:t>
            </a:fld>
            <a:endParaRPr lang="en-US"/>
          </a:p>
        </p:txBody>
      </p:sp>
      <p:pic>
        <p:nvPicPr>
          <p:cNvPr id="5" name="Picture 2" descr="Liss Oregon 060"/>
          <p:cNvPicPr>
            <a:picLocks noChangeAspect="1" noChangeArrowheads="1"/>
          </p:cNvPicPr>
          <p:nvPr/>
        </p:nvPicPr>
        <p:blipFill>
          <a:blip r:embed="rId3" cstate="email"/>
          <a:srcRect/>
          <a:stretch>
            <a:fillRect/>
          </a:stretch>
        </p:blipFill>
        <p:spPr bwMode="auto">
          <a:xfrm>
            <a:off x="411480" y="1737360"/>
            <a:ext cx="3419157" cy="2449948"/>
          </a:xfrm>
          <a:prstGeom prst="rect">
            <a:avLst/>
          </a:prstGeom>
          <a:noFill/>
          <a:ln w="9525">
            <a:noFill/>
            <a:miter lim="800000"/>
            <a:headEnd/>
            <a:tailEnd/>
          </a:ln>
        </p:spPr>
      </p:pic>
      <p:sp>
        <p:nvSpPr>
          <p:cNvPr id="6" name="Text Box 2"/>
          <p:cNvSpPr txBox="1">
            <a:spLocks noChangeArrowheads="1"/>
          </p:cNvSpPr>
          <p:nvPr/>
        </p:nvSpPr>
        <p:spPr bwMode="auto">
          <a:xfrm>
            <a:off x="411480" y="4297680"/>
            <a:ext cx="1235075" cy="320675"/>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a:t>
            </a:r>
            <a:r>
              <a:rPr lang="en-US" sz="1000" dirty="0" smtClean="0">
                <a:latin typeface="Calibri" pitchFamily="34" charset="0"/>
                <a:cs typeface="Arial" charset="0"/>
              </a:rPr>
              <a:t>Steve </a:t>
            </a:r>
            <a:r>
              <a:rPr lang="en-US" sz="1000" dirty="0" err="1" smtClean="0">
                <a:latin typeface="Calibri" pitchFamily="34" charset="0"/>
                <a:cs typeface="Arial" charset="0"/>
              </a:rPr>
              <a:t>Liss</a:t>
            </a:r>
            <a:endParaRPr lang="en-US" sz="1800" dirty="0">
              <a:latin typeface="Arial" charset="0"/>
              <a:cs typeface="Arial" charset="0"/>
            </a:endParaRPr>
          </a:p>
        </p:txBody>
      </p:sp>
    </p:spTree>
    <p:extLst>
      <p:ext uri="{BB962C8B-B14F-4D97-AF65-F5344CB8AC3E}">
        <p14:creationId xmlns:p14="http://schemas.microsoft.com/office/powerpoint/2010/main" val="16947964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eaLnBrk="1" fontAlgn="auto" hangingPunct="1">
              <a:spcAft>
                <a:spcPts val="0"/>
              </a:spcAft>
              <a:defRPr/>
            </a:pPr>
            <a:r>
              <a:rPr lang="en-US" sz="3600" dirty="0" smtClean="0">
                <a:ea typeface="+mj-ea"/>
                <a:cs typeface="+mj-cs"/>
              </a:rPr>
              <a:t>How Do the PREA Standards Begin to Address the Problem of Sexual Misconduct?</a:t>
            </a:r>
            <a:endParaRPr lang="en-US" sz="3600" dirty="0">
              <a:ea typeface="+mj-ea"/>
              <a:cs typeface="+mj-cs"/>
            </a:endParaRPr>
          </a:p>
        </p:txBody>
      </p:sp>
      <p:sp>
        <p:nvSpPr>
          <p:cNvPr id="36867" name="Slide Number Placeholder 3"/>
          <p:cNvSpPr>
            <a:spLocks noGrp="1"/>
          </p:cNvSpPr>
          <p:nvPr>
            <p:ph type="sldNum" sz="quarter" idx="12"/>
          </p:nvPr>
        </p:nvSpPr>
        <p:spPr bwMode="auto">
          <a:noFill/>
          <a:ln>
            <a:miter lim="800000"/>
            <a:headEnd/>
            <a:tailEnd/>
          </a:ln>
        </p:spPr>
        <p:txBody>
          <a:bodyPr/>
          <a:lstStyle/>
          <a:p>
            <a:pPr>
              <a:lnSpc>
                <a:spcPct val="80000"/>
              </a:lnSpc>
            </a:pPr>
            <a:fld id="{88310356-C440-42A1-AB85-7BE70C41114B}" type="slidenum">
              <a:rPr lang="en-US" sz="1200" smtClean="0"/>
              <a:pPr>
                <a:lnSpc>
                  <a:spcPct val="80000"/>
                </a:lnSpc>
              </a:pPr>
              <a:t>12</a:t>
            </a:fld>
            <a:endParaRPr lang="en-US" sz="1200" dirty="0" smtClean="0"/>
          </a:p>
        </p:txBody>
      </p:sp>
      <p:sp>
        <p:nvSpPr>
          <p:cNvPr id="3" name="Content Placeholder 2"/>
          <p:cNvSpPr>
            <a:spLocks noGrp="1"/>
          </p:cNvSpPr>
          <p:nvPr>
            <p:ph sz="quarter" idx="1"/>
          </p:nvPr>
        </p:nvSpPr>
        <p:spPr>
          <a:xfrm>
            <a:off x="612775" y="1722438"/>
            <a:ext cx="8153400" cy="4403725"/>
          </a:xfrm>
        </p:spPr>
        <p:txBody>
          <a:bodyPr>
            <a:normAutofit/>
          </a:bodyPr>
          <a:lstStyle/>
          <a:p>
            <a:pPr marL="514350" indent="-514350" eaLnBrk="1" fontAlgn="auto" hangingPunct="1">
              <a:spcAft>
                <a:spcPts val="0"/>
              </a:spcAft>
              <a:buFont typeface="Wingdings"/>
              <a:buChar char=""/>
              <a:defRPr/>
            </a:pPr>
            <a:r>
              <a:rPr lang="en-US" sz="2800" dirty="0" smtClean="0">
                <a:ea typeface="+mn-ea"/>
                <a:cs typeface="+mn-cs"/>
              </a:rPr>
              <a:t>Equipping agencies and staff with knowledge and skills to prevent and detect problems</a:t>
            </a:r>
          </a:p>
          <a:p>
            <a:pPr marL="514350" indent="-514350" eaLnBrk="1" fontAlgn="auto" hangingPunct="1">
              <a:spcAft>
                <a:spcPts val="0"/>
              </a:spcAft>
              <a:buFont typeface="Wingdings"/>
              <a:buChar char=""/>
              <a:defRPr/>
            </a:pPr>
            <a:r>
              <a:rPr lang="en-US" sz="2800" dirty="0" smtClean="0">
                <a:ea typeface="+mn-ea"/>
                <a:cs typeface="+mn-cs"/>
              </a:rPr>
              <a:t>Minimizing opportunities for victimization</a:t>
            </a:r>
          </a:p>
          <a:p>
            <a:pPr marL="514350" indent="-514350" eaLnBrk="1" fontAlgn="auto" hangingPunct="1">
              <a:spcAft>
                <a:spcPts val="0"/>
              </a:spcAft>
              <a:buFont typeface="Wingdings"/>
              <a:buChar char=""/>
              <a:defRPr/>
            </a:pPr>
            <a:r>
              <a:rPr lang="en-US" sz="2800" dirty="0" smtClean="0">
                <a:ea typeface="+mn-ea"/>
                <a:cs typeface="+mn-cs"/>
              </a:rPr>
              <a:t>Creating effective reporting channels</a:t>
            </a:r>
          </a:p>
          <a:p>
            <a:pPr marL="514350" indent="-514350" eaLnBrk="1" fontAlgn="auto" hangingPunct="1">
              <a:spcAft>
                <a:spcPts val="0"/>
              </a:spcAft>
              <a:buFont typeface="Wingdings"/>
              <a:buChar char=""/>
              <a:defRPr/>
            </a:pPr>
            <a:r>
              <a:rPr lang="en-US" sz="2800" dirty="0" smtClean="0">
                <a:ea typeface="+mn-ea"/>
                <a:cs typeface="+mn-cs"/>
              </a:rPr>
              <a:t>Coordinating responses to alleged misconduct, including appropriate medical and mental health services </a:t>
            </a:r>
          </a:p>
          <a:p>
            <a:pPr marL="514350" indent="-514350" eaLnBrk="1" fontAlgn="auto" hangingPunct="1">
              <a:spcAft>
                <a:spcPts val="0"/>
              </a:spcAft>
              <a:buFont typeface="Wingdings"/>
              <a:buChar char=""/>
              <a:defRPr/>
            </a:pPr>
            <a:r>
              <a:rPr lang="en-US" sz="2800" dirty="0" smtClean="0">
                <a:ea typeface="+mn-ea"/>
                <a:cs typeface="+mn-cs"/>
              </a:rPr>
              <a:t>Monitoring efforts to reduce victimization</a:t>
            </a:r>
            <a:endParaRPr lang="en-US" sz="2800" b="1" dirty="0" smtClean="0">
              <a:ea typeface="+mn-ea"/>
              <a:cs typeface="+mn-cs"/>
            </a:endParaRPr>
          </a:p>
        </p:txBody>
      </p:sp>
      <p:sp>
        <p:nvSpPr>
          <p:cNvPr id="5" name="Flowchart: Alternate Process 4"/>
          <p:cNvSpPr/>
          <p:nvPr/>
        </p:nvSpPr>
        <p:spPr>
          <a:xfrm>
            <a:off x="457200" y="5943600"/>
            <a:ext cx="8138160" cy="64008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Understanding the Prison Rape Elimination Act Quick Reference Guide</a:t>
            </a:r>
            <a:endParaRPr lang="en-US" sz="2000" b="1" dirty="0">
              <a:solidFill>
                <a:schemeClr val="tx1"/>
              </a:solidFill>
            </a:endParaRPr>
          </a:p>
        </p:txBody>
      </p:sp>
    </p:spTree>
    <p:extLst>
      <p:ext uri="{BB962C8B-B14F-4D97-AF65-F5344CB8AC3E}">
        <p14:creationId xmlns:p14="http://schemas.microsoft.com/office/powerpoint/2010/main" val="5208283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a:xfrm>
            <a:off x="612775" y="228600"/>
            <a:ext cx="8153400" cy="990600"/>
          </a:xfrm>
        </p:spPr>
        <p:txBody>
          <a:bodyPr/>
          <a:lstStyle/>
          <a:p>
            <a:r>
              <a:rPr lang="en-US" dirty="0" smtClean="0"/>
              <a:t>Protection against Retaliation</a:t>
            </a:r>
          </a:p>
        </p:txBody>
      </p:sp>
      <p:sp>
        <p:nvSpPr>
          <p:cNvPr id="106499" name="Content Placeholder 2"/>
          <p:cNvSpPr>
            <a:spLocks noGrp="1"/>
          </p:cNvSpPr>
          <p:nvPr>
            <p:ph sz="quarter" idx="1"/>
          </p:nvPr>
        </p:nvSpPr>
        <p:spPr>
          <a:xfrm>
            <a:off x="612775" y="1600200"/>
            <a:ext cx="8153400" cy="4937760"/>
          </a:xfrm>
        </p:spPr>
        <p:txBody>
          <a:bodyPr>
            <a:normAutofit fontScale="62500" lnSpcReduction="20000"/>
          </a:bodyPr>
          <a:lstStyle/>
          <a:p>
            <a:r>
              <a:rPr lang="en-US" sz="3800" dirty="0"/>
              <a:t>Youth and staff have a right to be free from retaliation for reporting or </a:t>
            </a:r>
            <a:r>
              <a:rPr lang="en-US" sz="3800" dirty="0" smtClean="0"/>
              <a:t>helping with </a:t>
            </a:r>
            <a:r>
              <a:rPr lang="en-US" sz="3800" dirty="0"/>
              <a:t>investigations, and retaliation is prohibited</a:t>
            </a:r>
          </a:p>
          <a:p>
            <a:r>
              <a:rPr lang="en-US" sz="3800" dirty="0" smtClean="0"/>
              <a:t>Retaliation or failure to report knowledge of retaliation is cause for disciplinary action up to and including termination</a:t>
            </a:r>
          </a:p>
          <a:p>
            <a:r>
              <a:rPr lang="en-US" sz="3800" dirty="0" smtClean="0"/>
              <a:t>[Fill in who] will monitor for 90 days to see if anyone who reported sexual misconduct experiences retaliation</a:t>
            </a:r>
          </a:p>
          <a:p>
            <a:r>
              <a:rPr lang="en-US" sz="3800" dirty="0" smtClean="0"/>
              <a:t>[</a:t>
            </a:r>
            <a:r>
              <a:rPr lang="en-US" sz="3800" dirty="0"/>
              <a:t>O</a:t>
            </a:r>
            <a:r>
              <a:rPr lang="en-US" sz="3800" dirty="0" smtClean="0"/>
              <a:t>utline </a:t>
            </a:r>
            <a:r>
              <a:rPr lang="en-US" sz="3800" dirty="0"/>
              <a:t>the steps that the facility will take to prevent retaliation against youth and staff.]</a:t>
            </a:r>
          </a:p>
          <a:p>
            <a:pPr marL="0" indent="0">
              <a:buNone/>
            </a:pPr>
            <a:endParaRPr lang="en-US" sz="2800" dirty="0"/>
          </a:p>
          <a:p>
            <a:r>
              <a:rPr lang="en-US" sz="2700" b="1" u="sng" dirty="0"/>
              <a:t>Retaliation</a:t>
            </a:r>
            <a:r>
              <a:rPr lang="en-US" sz="2700" b="1" dirty="0"/>
              <a:t>- </a:t>
            </a:r>
            <a:r>
              <a:rPr lang="en-US" sz="2700" dirty="0"/>
              <a:t>Any act of vengeance, covert or overt action or threat of action taken against an individual in response to the person’s participation directly or indirectly in the grievance process. Prohibited retaliation includes action or threat of action taken against an individual in response to his or her claim of sexual misconduct, sexual contact or sexual abuse or cooperation in the reporting or investigation of sexual misconduct, regardless of the disposition of the complaint</a:t>
            </a:r>
            <a:r>
              <a:rPr lang="en-US" sz="2700" dirty="0" smtClean="0"/>
              <a:t>. [This is from the model policy.  If your facility has altered the policy, please adjust this definition.]</a:t>
            </a:r>
            <a:endParaRPr lang="en-US" sz="2700" dirty="0"/>
          </a:p>
          <a:p>
            <a:endParaRPr lang="en-US" sz="2800" dirty="0" smtClean="0"/>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FF8DA2C0-080E-4DE9-AD73-955D215269FD}" type="slidenum">
              <a:rPr lang="en-US" smtClean="0"/>
              <a:pPr>
                <a:defRPr/>
              </a:pPr>
              <a:t>120</a:t>
            </a:fld>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612775" y="228600"/>
            <a:ext cx="8153400" cy="990600"/>
          </a:xfrm>
        </p:spPr>
        <p:txBody>
          <a:bodyPr/>
          <a:lstStyle/>
          <a:p>
            <a:r>
              <a:rPr lang="en-US" dirty="0" smtClean="0"/>
              <a:t>Third-Party Reporting</a:t>
            </a:r>
          </a:p>
        </p:txBody>
      </p:sp>
      <p:sp>
        <p:nvSpPr>
          <p:cNvPr id="99331" name="Content Placeholder 2"/>
          <p:cNvSpPr>
            <a:spLocks noGrp="1"/>
          </p:cNvSpPr>
          <p:nvPr>
            <p:ph sz="quarter" idx="1"/>
          </p:nvPr>
        </p:nvSpPr>
        <p:spPr>
          <a:xfrm>
            <a:off x="3931920" y="1874520"/>
            <a:ext cx="4834254" cy="4754880"/>
          </a:xfrm>
        </p:spPr>
        <p:txBody>
          <a:bodyPr>
            <a:normAutofit fontScale="85000" lnSpcReduction="10000"/>
          </a:bodyPr>
          <a:lstStyle/>
          <a:p>
            <a:r>
              <a:rPr lang="en-US" sz="3200" dirty="0" smtClean="0"/>
              <a:t>Family members, attorneys and guardians may file written grievances on youth’s behalf</a:t>
            </a:r>
          </a:p>
          <a:p>
            <a:r>
              <a:rPr lang="en-US" sz="3200" dirty="0" smtClean="0"/>
              <a:t>In our county, parents, attorneys and other third parties can [FILL IN how third parties access the process]</a:t>
            </a:r>
          </a:p>
          <a:p>
            <a:r>
              <a:rPr lang="en-US" sz="3200" dirty="0"/>
              <a:t>[Fill in how staff should handle grievances that they receive from third parties, including how to document verbal reports.]</a:t>
            </a:r>
          </a:p>
          <a:p>
            <a:endParaRPr lang="en-US" sz="3200" dirty="0" smtClean="0"/>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84C879A4-1417-44F8-A93A-5BE9F8C820EA}" type="slidenum">
              <a:rPr lang="en-US" smtClean="0"/>
              <a:pPr>
                <a:defRPr/>
              </a:pPr>
              <a:t>121</a:t>
            </a:fld>
            <a:endParaRPr lang="en-US"/>
          </a:p>
        </p:txBody>
      </p:sp>
      <p:pic>
        <p:nvPicPr>
          <p:cNvPr id="2" name="Picture 1" descr="people-220284_640.jpg"/>
          <p:cNvPicPr>
            <a:picLocks noChangeAspect="1"/>
          </p:cNvPicPr>
          <p:nvPr/>
        </p:nvPicPr>
        <p:blipFill rotWithShape="1">
          <a:blip r:embed="rId3">
            <a:extLst>
              <a:ext uri="{28A0092B-C50C-407E-A947-70E740481C1C}">
                <a14:useLocalDpi xmlns:a14="http://schemas.microsoft.com/office/drawing/2010/main" val="0"/>
              </a:ext>
            </a:extLst>
          </a:blip>
          <a:srcRect l="61639" t="16159" b="9329"/>
          <a:stretch/>
        </p:blipFill>
        <p:spPr>
          <a:xfrm>
            <a:off x="822960" y="1737360"/>
            <a:ext cx="2765045" cy="4607112"/>
          </a:xfrm>
          <a:prstGeom prst="rect">
            <a:avLst/>
          </a:prstGeom>
        </p:spPr>
      </p:pic>
      <p:sp>
        <p:nvSpPr>
          <p:cNvPr id="7" name="Rectangle 6"/>
          <p:cNvSpPr/>
          <p:nvPr/>
        </p:nvSpPr>
        <p:spPr>
          <a:xfrm>
            <a:off x="1508760" y="6355080"/>
            <a:ext cx="1115077" cy="246221"/>
          </a:xfrm>
          <a:prstGeom prst="rect">
            <a:avLst/>
          </a:prstGeom>
        </p:spPr>
        <p:txBody>
          <a:bodyPr wrap="square">
            <a:spAutoFit/>
          </a:bodyPr>
          <a:lstStyle/>
          <a:p>
            <a:pPr>
              <a:spcAft>
                <a:spcPts val="1000"/>
              </a:spcAft>
            </a:pPr>
            <a:r>
              <a:rPr lang="en-US" sz="1000" dirty="0" smtClean="0">
                <a:latin typeface="Calibri" pitchFamily="34" charset="0"/>
                <a:cs typeface="Arial" charset="0"/>
              </a:rPr>
              <a:t>© </a:t>
            </a:r>
            <a:r>
              <a:rPr lang="en-US" sz="1000" dirty="0" err="1" smtClean="0">
                <a:latin typeface="Calibri" pitchFamily="34" charset="0"/>
                <a:cs typeface="Arial" charset="0"/>
              </a:rPr>
              <a:t>Pixabay.com</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Aunt Betty</a:t>
            </a:r>
            <a:endParaRPr lang="en-US" dirty="0"/>
          </a:p>
        </p:txBody>
      </p:sp>
      <p:sp>
        <p:nvSpPr>
          <p:cNvPr id="3" name="Content Placeholder 2"/>
          <p:cNvSpPr>
            <a:spLocks noGrp="1"/>
          </p:cNvSpPr>
          <p:nvPr>
            <p:ph sz="quarter" idx="1"/>
          </p:nvPr>
        </p:nvSpPr>
        <p:spPr>
          <a:xfrm>
            <a:off x="2834640" y="1600200"/>
            <a:ext cx="5931408" cy="4846320"/>
          </a:xfrm>
        </p:spPr>
        <p:txBody>
          <a:bodyPr>
            <a:normAutofit fontScale="92500" lnSpcReduction="20000"/>
          </a:bodyPr>
          <a:lstStyle/>
          <a:p>
            <a:r>
              <a:rPr lang="en-US" dirty="0" smtClean="0"/>
              <a:t>You are working visitation. Jamal, a 14-year-old youth who arrived at the facility three days ago, has a visit with his Aunt Betty. After he is escorted back to his room, Aunt Betty approaches you and describes in a whisper that Jamal told her how a bigger boy in his unit is pressuring him to “be his boyfriend” and promising to “protect him.”  She says he didn’t want to tell a staff member because the bigger boy seems very friendly with the staff, and he doesn’t know who he can trust.  What will you do?</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122</a:t>
            </a:fld>
            <a:endParaRPr lang="en-US"/>
          </a:p>
        </p:txBody>
      </p:sp>
      <p:pic>
        <p:nvPicPr>
          <p:cNvPr id="5" name="Picture 4" descr="Picture6.jpg"/>
          <p:cNvPicPr>
            <a:picLocks noChangeAspect="1"/>
          </p:cNvPicPr>
          <p:nvPr/>
        </p:nvPicPr>
        <p:blipFill>
          <a:blip r:embed="rId3" cstate="email"/>
          <a:srcRect/>
          <a:stretch>
            <a:fillRect/>
          </a:stretch>
        </p:blipFill>
        <p:spPr>
          <a:xfrm>
            <a:off x="320040" y="1645919"/>
            <a:ext cx="2468880" cy="3960495"/>
          </a:xfrm>
          <a:prstGeom prst="rect">
            <a:avLst/>
          </a:prstGeom>
          <a:ln w="0">
            <a:solidFill>
              <a:schemeClr val="bg1"/>
            </a:solidFill>
          </a:ln>
          <a:effectLst/>
        </p:spPr>
      </p:pic>
      <p:sp>
        <p:nvSpPr>
          <p:cNvPr id="6" name="Rectangle 5"/>
          <p:cNvSpPr/>
          <p:nvPr/>
        </p:nvSpPr>
        <p:spPr>
          <a:xfrm>
            <a:off x="1737360" y="5669280"/>
            <a:ext cx="1093761" cy="246221"/>
          </a:xfrm>
          <a:prstGeom prst="rect">
            <a:avLst/>
          </a:prstGeom>
        </p:spPr>
        <p:txBody>
          <a:bodyPr wrap="square">
            <a:spAutoFit/>
          </a:bodyPr>
          <a:lstStyle/>
          <a:p>
            <a:pPr algn="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273583195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612775" y="228600"/>
            <a:ext cx="8153400" cy="990600"/>
          </a:xfrm>
        </p:spPr>
        <p:txBody>
          <a:bodyPr>
            <a:normAutofit fontScale="90000"/>
          </a:bodyPr>
          <a:lstStyle/>
          <a:p>
            <a:r>
              <a:rPr lang="en-US" dirty="0" smtClean="0"/>
              <a:t>Can Youth In Our Facilities Ever Consent to Sexual Activity?</a:t>
            </a:r>
          </a:p>
        </p:txBody>
      </p:sp>
      <p:sp>
        <p:nvSpPr>
          <p:cNvPr id="57347" name="Content Placeholder 2"/>
          <p:cNvSpPr>
            <a:spLocks noGrp="1"/>
          </p:cNvSpPr>
          <p:nvPr>
            <p:ph sz="quarter" idx="1"/>
          </p:nvPr>
        </p:nvSpPr>
        <p:spPr>
          <a:xfrm>
            <a:off x="594361" y="1600200"/>
            <a:ext cx="8171814" cy="4800600"/>
          </a:xfrm>
        </p:spPr>
        <p:txBody>
          <a:bodyPr>
            <a:normAutofit fontScale="92500" lnSpcReduction="10000"/>
          </a:bodyPr>
          <a:lstStyle/>
          <a:p>
            <a:r>
              <a:rPr lang="en-US" sz="3200" dirty="0" smtClean="0"/>
              <a:t>Under New Mexico law, </a:t>
            </a:r>
            <a:r>
              <a:rPr lang="en-US" sz="3200" b="1" dirty="0" smtClean="0"/>
              <a:t>sexual activity between staff and youth in a </a:t>
            </a:r>
            <a:r>
              <a:rPr lang="en-US" sz="3200" b="1" dirty="0"/>
              <a:t>c</a:t>
            </a:r>
            <a:r>
              <a:rPr lang="en-US" sz="3200" b="1" dirty="0" smtClean="0"/>
              <a:t>ustodial setting is never allowed and is never considered consensual</a:t>
            </a:r>
            <a:r>
              <a:rPr lang="en-US" sz="3200" dirty="0" smtClean="0"/>
              <a:t>, regardless of the relative ages and the type of conduct involved</a:t>
            </a:r>
          </a:p>
          <a:p>
            <a:pPr lvl="1"/>
            <a:r>
              <a:rPr lang="en-US" sz="2800" i="1" dirty="0" smtClean="0"/>
              <a:t>See </a:t>
            </a:r>
            <a:r>
              <a:rPr lang="en-US" sz="2800" dirty="0" smtClean="0"/>
              <a:t>N.M. Stat. Ann. § 30-9-11 and N.M. Stat. Ann. § 30-9-13</a:t>
            </a:r>
          </a:p>
          <a:p>
            <a:r>
              <a:rPr lang="en-US" sz="3100" dirty="0" smtClean="0"/>
              <a:t>Whether youth can consent to sexual activity with other youth depends on the relative ages of the youth, the type of conduct involved, and other factors</a:t>
            </a:r>
          </a:p>
        </p:txBody>
      </p:sp>
      <p:sp>
        <p:nvSpPr>
          <p:cNvPr id="4" name="Slide Number Placeholder 3"/>
          <p:cNvSpPr>
            <a:spLocks noGrp="1"/>
          </p:cNvSpPr>
          <p:nvPr>
            <p:ph type="sldNum" sz="quarter" idx="12"/>
          </p:nvPr>
        </p:nvSpPr>
        <p:spPr/>
        <p:txBody>
          <a:bodyPr>
            <a:normAutofit fontScale="85000" lnSpcReduction="20000"/>
          </a:bodyPr>
          <a:lstStyle/>
          <a:p>
            <a:pPr>
              <a:defRPr/>
            </a:pPr>
            <a:fld id="{EFB9F6F6-4D8E-4BD9-BF1E-2E664FB9E36B}" type="slidenum">
              <a:rPr lang="en-US" smtClean="0"/>
              <a:pPr>
                <a:defRPr/>
              </a:pPr>
              <a:t>123</a:t>
            </a:fld>
            <a:endParaRPr lang="en-US"/>
          </a:p>
        </p:txBody>
      </p:sp>
    </p:spTree>
    <p:extLst>
      <p:ext uri="{BB962C8B-B14F-4D97-AF65-F5344CB8AC3E}">
        <p14:creationId xmlns:p14="http://schemas.microsoft.com/office/powerpoint/2010/main" val="200262916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Reporting Procedures</a:t>
            </a:r>
            <a:endParaRPr lang="en-US" dirty="0"/>
          </a:p>
        </p:txBody>
      </p:sp>
      <p:sp>
        <p:nvSpPr>
          <p:cNvPr id="3" name="Content Placeholder 2"/>
          <p:cNvSpPr>
            <a:spLocks noGrp="1"/>
          </p:cNvSpPr>
          <p:nvPr>
            <p:ph sz="quarter" idx="1"/>
          </p:nvPr>
        </p:nvSpPr>
        <p:spPr>
          <a:xfrm>
            <a:off x="612648" y="1600200"/>
            <a:ext cx="8153400" cy="4846320"/>
          </a:xfrm>
        </p:spPr>
        <p:txBody>
          <a:bodyPr>
            <a:normAutofit fontScale="92500"/>
          </a:bodyPr>
          <a:lstStyle/>
          <a:p>
            <a:r>
              <a:rPr lang="en-US" sz="2800" dirty="0" smtClean="0"/>
              <a:t>The way to report information about sexual misconduct depends on the type of misconduct involved</a:t>
            </a:r>
          </a:p>
          <a:p>
            <a:r>
              <a:rPr lang="en-US" sz="2800" dirty="0" smtClean="0"/>
              <a:t>We will talk about how to report each of the following:</a:t>
            </a:r>
          </a:p>
          <a:p>
            <a:pPr lvl="1"/>
            <a:r>
              <a:rPr lang="en-US" sz="2500" dirty="0" smtClean="0"/>
              <a:t>Staff-on-youth sexual abuse</a:t>
            </a:r>
          </a:p>
          <a:p>
            <a:pPr lvl="1"/>
            <a:r>
              <a:rPr lang="en-US" sz="2500" dirty="0" smtClean="0"/>
              <a:t>Staff-on-youth sexual harassment</a:t>
            </a:r>
          </a:p>
          <a:p>
            <a:pPr lvl="1"/>
            <a:r>
              <a:rPr lang="en-US" sz="2500" dirty="0" smtClean="0"/>
              <a:t>Youth-on-youth sexual abuse</a:t>
            </a:r>
          </a:p>
          <a:p>
            <a:pPr lvl="1"/>
            <a:r>
              <a:rPr lang="en-US" sz="2500" dirty="0" smtClean="0"/>
              <a:t>Youth-on-youth sexual harassment</a:t>
            </a:r>
          </a:p>
          <a:p>
            <a:pPr lvl="1"/>
            <a:r>
              <a:rPr lang="en-US" sz="2500" dirty="0" smtClean="0"/>
              <a:t>Willing sexual activity among youth</a:t>
            </a:r>
          </a:p>
          <a:p>
            <a:r>
              <a:rPr lang="en-US" sz="2800" b="1" dirty="0" smtClean="0"/>
              <a:t>Remember: </a:t>
            </a:r>
            <a:r>
              <a:rPr lang="en-US" sz="2800" dirty="0" smtClean="0"/>
              <a:t>We want to limit reports to those who need to know</a:t>
            </a:r>
            <a:endParaRPr lang="en-US" sz="2800" b="1"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124</a:t>
            </a:fld>
            <a:endParaRPr 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Reporting Staff-on-Youth Misconduct</a:t>
            </a:r>
            <a:endParaRPr lang="en-US" dirty="0"/>
          </a:p>
        </p:txBody>
      </p:sp>
      <p:sp>
        <p:nvSpPr>
          <p:cNvPr id="3" name="Content Placeholder 2"/>
          <p:cNvSpPr>
            <a:spLocks noGrp="1"/>
          </p:cNvSpPr>
          <p:nvPr>
            <p:ph sz="quarter" idx="1"/>
          </p:nvPr>
        </p:nvSpPr>
        <p:spPr/>
        <p:txBody>
          <a:bodyPr/>
          <a:lstStyle/>
          <a:p>
            <a:r>
              <a:rPr lang="en-US" b="1" dirty="0" smtClean="0"/>
              <a:t>Staff-on-Youth Sexual Abuse</a:t>
            </a:r>
          </a:p>
          <a:p>
            <a:pPr lvl="1"/>
            <a:r>
              <a:rPr lang="en-US" dirty="0" smtClean="0"/>
              <a:t>[Fill in (1) what information a person should report, (2) to whom they should report, and (3) how they should report (e.g., verbal report, written report, etc.), and (4) who will conduct the investigation.]</a:t>
            </a:r>
          </a:p>
          <a:p>
            <a:r>
              <a:rPr lang="en-US" b="1" dirty="0" smtClean="0"/>
              <a:t>Staff-on-Youth Sexual Harassment</a:t>
            </a:r>
          </a:p>
          <a:p>
            <a:pPr lvl="1"/>
            <a:r>
              <a:rPr lang="en-US" dirty="0" smtClean="0"/>
              <a:t>[Fill in (1) what information a person should report, (2) to whom they should report, and (3) how they should report (e.g., verbal report, written report, etc.), and (4) who will conduct the investigation.]</a:t>
            </a:r>
          </a:p>
          <a:p>
            <a:pPr lvl="1"/>
            <a:endParaRPr lang="en-US" dirty="0" smtClean="0"/>
          </a:p>
          <a:p>
            <a:pPr lvl="1">
              <a:buNone/>
            </a:pP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125</a:t>
            </a:fld>
            <a:endParaRPr 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a:xfrm>
            <a:off x="612775" y="228600"/>
            <a:ext cx="8153400" cy="990600"/>
          </a:xfrm>
        </p:spPr>
        <p:txBody>
          <a:bodyPr>
            <a:normAutofit fontScale="90000"/>
          </a:bodyPr>
          <a:lstStyle/>
          <a:p>
            <a:r>
              <a:rPr lang="en-US" sz="4000" dirty="0" smtClean="0"/>
              <a:t>Discipline and Corrective Action for Staff</a:t>
            </a:r>
          </a:p>
        </p:txBody>
      </p:sp>
      <p:sp>
        <p:nvSpPr>
          <p:cNvPr id="108547" name="Content Placeholder 2"/>
          <p:cNvSpPr>
            <a:spLocks noGrp="1"/>
          </p:cNvSpPr>
          <p:nvPr>
            <p:ph sz="quarter" idx="1"/>
          </p:nvPr>
        </p:nvSpPr>
        <p:spPr>
          <a:xfrm>
            <a:off x="320041" y="1554480"/>
            <a:ext cx="4754880" cy="5120640"/>
          </a:xfrm>
        </p:spPr>
        <p:txBody>
          <a:bodyPr>
            <a:normAutofit/>
          </a:bodyPr>
          <a:lstStyle/>
          <a:p>
            <a:r>
              <a:rPr lang="en-US" sz="2400" dirty="0" smtClean="0"/>
              <a:t>Consequences up to and including termination; termination is the presumptive sanction for sexual abuse</a:t>
            </a:r>
          </a:p>
          <a:p>
            <a:r>
              <a:rPr lang="en-US" sz="2400" dirty="0" smtClean="0"/>
              <a:t>Potential crimes reported to law enforcement </a:t>
            </a:r>
            <a:endParaRPr lang="en-US" sz="2400" dirty="0"/>
          </a:p>
          <a:p>
            <a:r>
              <a:rPr lang="en-US" sz="2400" dirty="0" smtClean="0"/>
              <a:t>Notification to relevant licensing bodies</a:t>
            </a:r>
          </a:p>
          <a:p>
            <a:r>
              <a:rPr lang="en-US" sz="2400" dirty="0" smtClean="0"/>
              <a:t>We provide information on substantiated sexual misconduct allegations to prospective employers</a:t>
            </a:r>
          </a:p>
        </p:txBody>
      </p:sp>
      <p:sp>
        <p:nvSpPr>
          <p:cNvPr id="4" name="Slide Number Placeholder 3"/>
          <p:cNvSpPr>
            <a:spLocks noGrp="1"/>
          </p:cNvSpPr>
          <p:nvPr>
            <p:ph type="sldNum" sz="quarter" idx="12"/>
          </p:nvPr>
        </p:nvSpPr>
        <p:spPr/>
        <p:txBody>
          <a:bodyPr>
            <a:normAutofit fontScale="85000" lnSpcReduction="20000"/>
          </a:bodyPr>
          <a:lstStyle/>
          <a:p>
            <a:pPr>
              <a:defRPr/>
            </a:pPr>
            <a:fld id="{CDF52D48-F652-457E-B7B3-CD293552732A}" type="slidenum">
              <a:rPr lang="en-US" smtClean="0"/>
              <a:pPr>
                <a:defRPr/>
              </a:pPr>
              <a:t>126</a:t>
            </a:fld>
            <a:endParaRPr lang="en-US"/>
          </a:p>
        </p:txBody>
      </p:sp>
      <p:sp>
        <p:nvSpPr>
          <p:cNvPr id="6" name="Content Placeholder 2"/>
          <p:cNvSpPr txBox="1">
            <a:spLocks/>
          </p:cNvSpPr>
          <p:nvPr/>
        </p:nvSpPr>
        <p:spPr>
          <a:xfrm>
            <a:off x="457200" y="1691640"/>
            <a:ext cx="8077200" cy="173736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800" dirty="0" smtClean="0"/>
          </a:p>
        </p:txBody>
      </p:sp>
      <p:pic>
        <p:nvPicPr>
          <p:cNvPr id="2" name="Picture 1" descr="Jill_Loftus,_director_of_the_Department_of_the_Navy's_Sexual_Assault_Prevention_and_Response_Office,_participates_in_a_round_table_discussion_on_sexual_assault_at_the_Pentagon_in_Arlington,_Va.,_March_18,_2010_100318-N-DD899-349.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0786" y="2286000"/>
            <a:ext cx="3773174" cy="2926080"/>
          </a:xfrm>
          <a:prstGeom prst="rect">
            <a:avLst/>
          </a:prstGeom>
        </p:spPr>
      </p:pic>
      <p:sp>
        <p:nvSpPr>
          <p:cNvPr id="8" name="Text Box 2"/>
          <p:cNvSpPr txBox="1">
            <a:spLocks noChangeArrowheads="1"/>
          </p:cNvSpPr>
          <p:nvPr/>
        </p:nvSpPr>
        <p:spPr bwMode="auto">
          <a:xfrm>
            <a:off x="5074920" y="5303520"/>
            <a:ext cx="2377440" cy="320040"/>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a:t>
            </a:r>
            <a:r>
              <a:rPr lang="en-US" sz="1000" dirty="0" smtClean="0">
                <a:latin typeface="Calibri" pitchFamily="34" charset="0"/>
                <a:cs typeface="Arial" charset="0"/>
              </a:rPr>
              <a:t>U.S. Department of Defense</a:t>
            </a:r>
            <a:endParaRPr lang="en-US" sz="1800" dirty="0">
              <a:latin typeface="Arial" charset="0"/>
              <a:cs typeface="Arial" charset="0"/>
            </a:endParaRPr>
          </a:p>
        </p:txBody>
      </p:sp>
    </p:spTree>
    <p:extLst>
      <p:ext uri="{BB962C8B-B14F-4D97-AF65-F5344CB8AC3E}">
        <p14:creationId xmlns:p14="http://schemas.microsoft.com/office/powerpoint/2010/main" val="341251991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Reporting Youth-on-Youth Misconduct</a:t>
            </a:r>
            <a:endParaRPr lang="en-US" dirty="0"/>
          </a:p>
        </p:txBody>
      </p:sp>
      <p:sp>
        <p:nvSpPr>
          <p:cNvPr id="3" name="Content Placeholder 2"/>
          <p:cNvSpPr>
            <a:spLocks noGrp="1"/>
          </p:cNvSpPr>
          <p:nvPr>
            <p:ph sz="quarter" idx="1"/>
          </p:nvPr>
        </p:nvSpPr>
        <p:spPr/>
        <p:txBody>
          <a:bodyPr>
            <a:normAutofit/>
          </a:bodyPr>
          <a:lstStyle/>
          <a:p>
            <a:r>
              <a:rPr lang="en-US" b="1" dirty="0" smtClean="0"/>
              <a:t>Youth-on-Youth Sexual Abuse</a:t>
            </a:r>
          </a:p>
          <a:p>
            <a:pPr lvl="1"/>
            <a:r>
              <a:rPr lang="en-US" dirty="0" smtClean="0"/>
              <a:t>[Fill in (1) what information a person should report, (2) to whom they should report, and (3) how they should report (e.g., verbal report, written report, etc.), and (4) who will conduct the investigation.]</a:t>
            </a:r>
          </a:p>
          <a:p>
            <a:r>
              <a:rPr lang="en-US" b="1" dirty="0" smtClean="0"/>
              <a:t>Youth-on-Youth Sexual Harassment</a:t>
            </a:r>
          </a:p>
          <a:p>
            <a:pPr lvl="1"/>
            <a:r>
              <a:rPr lang="en-US" dirty="0" smtClean="0"/>
              <a:t>[Fill in (1) what information a person should report, (2) to whom they should report, and (3) how they should report (e.g., verbal report, written report, etc.), and (4) who will conduct the investigation.]</a:t>
            </a:r>
          </a:p>
          <a:p>
            <a:pPr lvl="1"/>
            <a:endParaRPr lang="en-US" dirty="0" smtClean="0"/>
          </a:p>
          <a:p>
            <a:pPr lvl="1">
              <a:buNone/>
            </a:pP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127</a:t>
            </a:fld>
            <a:endParaRPr 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612775" y="228600"/>
            <a:ext cx="8153400" cy="990600"/>
          </a:xfrm>
        </p:spPr>
        <p:txBody>
          <a:bodyPr>
            <a:normAutofit fontScale="90000"/>
          </a:bodyPr>
          <a:lstStyle/>
          <a:p>
            <a:r>
              <a:rPr lang="en-US" dirty="0" smtClean="0"/>
              <a:t>Willing Sexual Activity among Youth</a:t>
            </a:r>
          </a:p>
        </p:txBody>
      </p:sp>
      <p:sp>
        <p:nvSpPr>
          <p:cNvPr id="60419" name="Content Placeholder 2"/>
          <p:cNvSpPr>
            <a:spLocks noGrp="1"/>
          </p:cNvSpPr>
          <p:nvPr>
            <p:ph sz="quarter" idx="1"/>
          </p:nvPr>
        </p:nvSpPr>
        <p:spPr>
          <a:xfrm>
            <a:off x="612775" y="1600200"/>
            <a:ext cx="4187825" cy="4800600"/>
          </a:xfrm>
        </p:spPr>
        <p:txBody>
          <a:bodyPr>
            <a:normAutofit fontScale="92500" lnSpcReduction="20000"/>
          </a:bodyPr>
          <a:lstStyle/>
          <a:p>
            <a:r>
              <a:rPr lang="en-US" sz="2800" dirty="0"/>
              <a:t>S</a:t>
            </a:r>
            <a:r>
              <a:rPr lang="en-US" sz="2800" dirty="0" smtClean="0"/>
              <a:t>exual activity between two willing youth is not sexual abuse or harassment for PREA purposes. </a:t>
            </a:r>
          </a:p>
          <a:p>
            <a:r>
              <a:rPr lang="en-US" sz="2800" dirty="0" smtClean="0"/>
              <a:t>Such behavior may be subject to discipline because it violates an institutional rule, but should not be reported as a PREA event.</a:t>
            </a:r>
          </a:p>
          <a:p>
            <a:r>
              <a:rPr lang="en-US" dirty="0" smtClean="0"/>
              <a:t>[Insert facility rules prohibiting sexual activity here]</a:t>
            </a:r>
          </a:p>
        </p:txBody>
      </p:sp>
      <p:sp>
        <p:nvSpPr>
          <p:cNvPr id="4" name="Slide Number Placeholder 3"/>
          <p:cNvSpPr>
            <a:spLocks noGrp="1"/>
          </p:cNvSpPr>
          <p:nvPr>
            <p:ph type="sldNum" sz="quarter" idx="12"/>
          </p:nvPr>
        </p:nvSpPr>
        <p:spPr/>
        <p:txBody>
          <a:bodyPr>
            <a:normAutofit fontScale="85000" lnSpcReduction="20000"/>
          </a:bodyPr>
          <a:lstStyle/>
          <a:p>
            <a:pPr>
              <a:defRPr/>
            </a:pPr>
            <a:fld id="{F52A30FB-E05A-4929-8CBD-C019777305D3}" type="slidenum">
              <a:rPr lang="en-US" smtClean="0"/>
              <a:pPr>
                <a:defRPr/>
              </a:pPr>
              <a:t>128</a:t>
            </a:fld>
            <a:endParaRPr lang="en-US"/>
          </a:p>
        </p:txBody>
      </p:sp>
      <p:pic>
        <p:nvPicPr>
          <p:cNvPr id="5" name="Picture 4" descr="xx_24.jpg"/>
          <p:cNvPicPr>
            <a:picLocks noChangeAspect="1"/>
          </p:cNvPicPr>
          <p:nvPr/>
        </p:nvPicPr>
        <p:blipFill>
          <a:blip r:embed="rId3" cstate="screen"/>
          <a:stretch>
            <a:fillRect/>
          </a:stretch>
        </p:blipFill>
        <p:spPr>
          <a:xfrm>
            <a:off x="5074920" y="1691640"/>
            <a:ext cx="3863441" cy="2576915"/>
          </a:xfrm>
          <a:prstGeom prst="rect">
            <a:avLst/>
          </a:prstGeom>
        </p:spPr>
      </p:pic>
      <p:sp>
        <p:nvSpPr>
          <p:cNvPr id="6" name="Rectangle 5"/>
          <p:cNvSpPr/>
          <p:nvPr/>
        </p:nvSpPr>
        <p:spPr>
          <a:xfrm>
            <a:off x="7818120" y="4343400"/>
            <a:ext cx="1093761" cy="246221"/>
          </a:xfrm>
          <a:prstGeom prst="rect">
            <a:avLst/>
          </a:prstGeom>
        </p:spPr>
        <p:txBody>
          <a:bodyPr wrap="square">
            <a:spAutoFit/>
          </a:bodyPr>
          <a:lstStyle/>
          <a:p>
            <a:pPr algn="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Sexual Abuse vs. Willing Sexual Activity among Youth</a:t>
            </a:r>
            <a:endParaRPr lang="en-US" sz="3600"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129</a:t>
            </a:fld>
            <a:endParaRPr lang="en-US"/>
          </a:p>
        </p:txBody>
      </p:sp>
      <p:sp>
        <p:nvSpPr>
          <p:cNvPr id="5" name="AutoShape 8"/>
          <p:cNvSpPr>
            <a:spLocks noChangeArrowheads="1"/>
          </p:cNvSpPr>
          <p:nvPr/>
        </p:nvSpPr>
        <p:spPr bwMode="auto">
          <a:xfrm>
            <a:off x="3505200" y="2865120"/>
            <a:ext cx="1600200" cy="914400"/>
          </a:xfrm>
          <a:prstGeom prst="flowChartAlternateProcess">
            <a:avLst/>
          </a:prstGeom>
          <a:solidFill>
            <a:srgbClr val="3DADBF"/>
          </a:solidFill>
          <a:ln w="9525">
            <a:noFill/>
            <a:miter lim="800000"/>
            <a:headEnd/>
            <a:tailEnd/>
          </a:ln>
        </p:spPr>
        <p:txBody>
          <a:bodyPr wrap="none" anchor="ctr"/>
          <a:lstStyle/>
          <a:p>
            <a:pPr algn="ctr"/>
            <a:r>
              <a:rPr lang="en-US" b="1" dirty="0">
                <a:solidFill>
                  <a:schemeClr val="bg1"/>
                </a:solidFill>
              </a:rPr>
              <a:t>VICTIM</a:t>
            </a:r>
          </a:p>
        </p:txBody>
      </p:sp>
      <p:sp>
        <p:nvSpPr>
          <p:cNvPr id="6" name="AutoShape 16"/>
          <p:cNvSpPr>
            <a:spLocks noChangeArrowheads="1"/>
          </p:cNvSpPr>
          <p:nvPr/>
        </p:nvSpPr>
        <p:spPr bwMode="auto">
          <a:xfrm>
            <a:off x="6477000" y="2179320"/>
            <a:ext cx="1828800" cy="1219200"/>
          </a:xfrm>
          <a:prstGeom prst="flowChartAlternateProcess">
            <a:avLst/>
          </a:prstGeom>
          <a:solidFill>
            <a:srgbClr val="3DADBF"/>
          </a:solidFill>
          <a:ln w="9525">
            <a:noFill/>
            <a:miter lim="800000"/>
            <a:headEnd/>
            <a:tailEnd/>
          </a:ln>
        </p:spPr>
        <p:txBody>
          <a:bodyPr wrap="none" anchor="ctr"/>
          <a:lstStyle/>
          <a:p>
            <a:pPr algn="ctr"/>
            <a:r>
              <a:rPr lang="en-US" b="1">
                <a:solidFill>
                  <a:schemeClr val="bg1"/>
                </a:solidFill>
              </a:rPr>
              <a:t>PREA</a:t>
            </a:r>
          </a:p>
        </p:txBody>
      </p:sp>
      <p:sp>
        <p:nvSpPr>
          <p:cNvPr id="7" name="AutoShape 18"/>
          <p:cNvSpPr>
            <a:spLocks noChangeArrowheads="1"/>
          </p:cNvSpPr>
          <p:nvPr/>
        </p:nvSpPr>
        <p:spPr bwMode="auto">
          <a:xfrm>
            <a:off x="6477000" y="4503420"/>
            <a:ext cx="1828800" cy="1295400"/>
          </a:xfrm>
          <a:prstGeom prst="flowChartAlternateProcess">
            <a:avLst/>
          </a:prstGeom>
          <a:solidFill>
            <a:srgbClr val="339933"/>
          </a:solidFill>
          <a:ln w="9525">
            <a:noFill/>
            <a:miter lim="800000"/>
            <a:headEnd/>
            <a:tailEnd/>
          </a:ln>
        </p:spPr>
        <p:txBody>
          <a:bodyPr wrap="none" anchor="ctr"/>
          <a:lstStyle/>
          <a:p>
            <a:pPr algn="ctr"/>
            <a:r>
              <a:rPr lang="en-US" b="1">
                <a:solidFill>
                  <a:schemeClr val="bg1"/>
                </a:solidFill>
              </a:rPr>
              <a:t>AGENCY</a:t>
            </a:r>
          </a:p>
          <a:p>
            <a:pPr algn="ctr"/>
            <a:r>
              <a:rPr lang="en-US" b="1">
                <a:solidFill>
                  <a:schemeClr val="bg1"/>
                </a:solidFill>
              </a:rPr>
              <a:t>POLICY</a:t>
            </a:r>
          </a:p>
        </p:txBody>
      </p:sp>
      <p:sp>
        <p:nvSpPr>
          <p:cNvPr id="8" name="AutoShape 8"/>
          <p:cNvSpPr>
            <a:spLocks noChangeArrowheads="1"/>
          </p:cNvSpPr>
          <p:nvPr/>
        </p:nvSpPr>
        <p:spPr bwMode="auto">
          <a:xfrm>
            <a:off x="3505200" y="1722120"/>
            <a:ext cx="1600200" cy="914400"/>
          </a:xfrm>
          <a:prstGeom prst="flowChartAlternateProcess">
            <a:avLst/>
          </a:prstGeom>
          <a:solidFill>
            <a:srgbClr val="3DADBF"/>
          </a:solidFill>
          <a:ln w="9525">
            <a:noFill/>
            <a:miter lim="800000"/>
            <a:headEnd/>
            <a:tailEnd/>
          </a:ln>
        </p:spPr>
        <p:txBody>
          <a:bodyPr wrap="none" anchor="ctr"/>
          <a:lstStyle/>
          <a:p>
            <a:pPr algn="ctr"/>
            <a:r>
              <a:rPr lang="en-US" b="1">
                <a:solidFill>
                  <a:schemeClr val="bg1"/>
                </a:solidFill>
              </a:rPr>
              <a:t>SUSPECT</a:t>
            </a:r>
          </a:p>
        </p:txBody>
      </p:sp>
      <p:sp>
        <p:nvSpPr>
          <p:cNvPr id="9" name="Right Arrow 8"/>
          <p:cNvSpPr/>
          <p:nvPr/>
        </p:nvSpPr>
        <p:spPr>
          <a:xfrm>
            <a:off x="5257800" y="4846320"/>
            <a:ext cx="1143000" cy="609600"/>
          </a:xfrm>
          <a:prstGeom prst="rightArrow">
            <a:avLst>
              <a:gd name="adj1" fmla="val 50000"/>
              <a:gd name="adj2" fmla="val 67241"/>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AutoShape 8"/>
          <p:cNvSpPr>
            <a:spLocks noChangeArrowheads="1"/>
          </p:cNvSpPr>
          <p:nvPr/>
        </p:nvSpPr>
        <p:spPr bwMode="auto">
          <a:xfrm>
            <a:off x="3505200" y="5227320"/>
            <a:ext cx="1600200" cy="914400"/>
          </a:xfrm>
          <a:prstGeom prst="flowChartAlternateProcess">
            <a:avLst/>
          </a:prstGeom>
          <a:solidFill>
            <a:srgbClr val="339933"/>
          </a:solidFill>
          <a:ln w="9525">
            <a:noFill/>
            <a:miter lim="800000"/>
            <a:headEnd/>
            <a:tailEnd/>
          </a:ln>
        </p:spPr>
        <p:txBody>
          <a:bodyPr wrap="none" anchor="ctr"/>
          <a:lstStyle/>
          <a:p>
            <a:pPr algn="ctr"/>
            <a:r>
              <a:rPr lang="en-US" b="1">
                <a:solidFill>
                  <a:schemeClr val="bg1"/>
                </a:solidFill>
              </a:rPr>
              <a:t>YOUTH</a:t>
            </a:r>
          </a:p>
        </p:txBody>
      </p:sp>
      <p:sp>
        <p:nvSpPr>
          <p:cNvPr id="11" name="AutoShape 8"/>
          <p:cNvSpPr>
            <a:spLocks noChangeArrowheads="1"/>
          </p:cNvSpPr>
          <p:nvPr/>
        </p:nvSpPr>
        <p:spPr bwMode="auto">
          <a:xfrm>
            <a:off x="3505200" y="4160520"/>
            <a:ext cx="1600200" cy="914400"/>
          </a:xfrm>
          <a:prstGeom prst="flowChartAlternateProcess">
            <a:avLst/>
          </a:prstGeom>
          <a:solidFill>
            <a:srgbClr val="339933"/>
          </a:solidFill>
          <a:ln w="9525">
            <a:noFill/>
            <a:miter lim="800000"/>
            <a:headEnd/>
            <a:tailEnd/>
          </a:ln>
        </p:spPr>
        <p:txBody>
          <a:bodyPr wrap="none" anchor="ctr"/>
          <a:lstStyle/>
          <a:p>
            <a:pPr algn="ctr"/>
            <a:r>
              <a:rPr lang="en-US" b="1">
                <a:solidFill>
                  <a:schemeClr val="bg1"/>
                </a:solidFill>
              </a:rPr>
              <a:t>YOUTH</a:t>
            </a:r>
          </a:p>
        </p:txBody>
      </p:sp>
      <p:sp>
        <p:nvSpPr>
          <p:cNvPr id="12" name="Oval 11"/>
          <p:cNvSpPr/>
          <p:nvPr/>
        </p:nvSpPr>
        <p:spPr>
          <a:xfrm>
            <a:off x="914400" y="4236720"/>
            <a:ext cx="1981200" cy="1981200"/>
          </a:xfrm>
          <a:prstGeom prst="ellips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200" b="1" dirty="0">
                <a:latin typeface="Arial" pitchFamily="34" charset="0"/>
                <a:cs typeface="Arial" pitchFamily="34" charset="0"/>
              </a:rPr>
              <a:t>Willing Sexual Activity</a:t>
            </a:r>
          </a:p>
        </p:txBody>
      </p:sp>
      <p:sp>
        <p:nvSpPr>
          <p:cNvPr id="13" name="Oval 12"/>
          <p:cNvSpPr/>
          <p:nvPr/>
        </p:nvSpPr>
        <p:spPr>
          <a:xfrm>
            <a:off x="914400" y="1874520"/>
            <a:ext cx="1981200" cy="1981200"/>
          </a:xfrm>
          <a:prstGeom prst="ellipse">
            <a:avLst/>
          </a:prstGeom>
          <a:solidFill>
            <a:srgbClr val="3DAD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200" b="1" dirty="0">
                <a:latin typeface="Arial" pitchFamily="34" charset="0"/>
                <a:cs typeface="Arial" pitchFamily="34" charset="0"/>
              </a:rPr>
              <a:t>Sexual Abuse</a:t>
            </a:r>
          </a:p>
        </p:txBody>
      </p:sp>
      <p:sp>
        <p:nvSpPr>
          <p:cNvPr id="14" name="Right Arrow 13"/>
          <p:cNvSpPr/>
          <p:nvPr/>
        </p:nvSpPr>
        <p:spPr>
          <a:xfrm>
            <a:off x="5257800" y="2484120"/>
            <a:ext cx="1143000" cy="609600"/>
          </a:xfrm>
          <a:prstGeom prst="rightArrow">
            <a:avLst>
              <a:gd name="adj1" fmla="val 50000"/>
              <a:gd name="adj2" fmla="val 67241"/>
            </a:avLst>
          </a:prstGeom>
          <a:solidFill>
            <a:srgbClr val="3DAD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Straight Connector 14"/>
          <p:cNvCxnSpPr/>
          <p:nvPr/>
        </p:nvCxnSpPr>
        <p:spPr>
          <a:xfrm flipV="1">
            <a:off x="2819400" y="2255520"/>
            <a:ext cx="685800" cy="228600"/>
          </a:xfrm>
          <a:prstGeom prst="line">
            <a:avLst/>
          </a:prstGeom>
          <a:ln w="34925">
            <a:solidFill>
              <a:srgbClr val="3DADB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19400" y="3093720"/>
            <a:ext cx="685800" cy="228600"/>
          </a:xfrm>
          <a:prstGeom prst="line">
            <a:avLst/>
          </a:prstGeom>
          <a:ln w="34925">
            <a:solidFill>
              <a:srgbClr val="3DADBF"/>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819400" y="4693920"/>
            <a:ext cx="685800" cy="228600"/>
          </a:xfrm>
          <a:prstGeom prst="line">
            <a:avLst/>
          </a:prstGeom>
          <a:ln w="34925">
            <a:solidFill>
              <a:srgbClr val="33993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2819400" y="5532120"/>
            <a:ext cx="685800" cy="228600"/>
          </a:xfrm>
          <a:prstGeom prst="line">
            <a:avLst/>
          </a:prstGeom>
          <a:ln w="34925">
            <a:solidFill>
              <a:srgbClr val="33993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Autofit/>
          </a:bodyPr>
          <a:lstStyle/>
          <a:p>
            <a:pPr eaLnBrk="1" fontAlgn="auto" hangingPunct="1">
              <a:spcAft>
                <a:spcPts val="0"/>
              </a:spcAft>
              <a:defRPr/>
            </a:pPr>
            <a:r>
              <a:rPr lang="en-US" sz="3200" dirty="0" smtClean="0">
                <a:ea typeface="+mj-ea"/>
                <a:cs typeface="+mj-cs"/>
              </a:rPr>
              <a:t>Equipping Agencies and Staff to Prevent and Detect Problems</a:t>
            </a:r>
            <a:endParaRPr lang="en-US" sz="3200" dirty="0">
              <a:ea typeface="+mj-ea"/>
              <a:cs typeface="+mj-cs"/>
            </a:endParaRPr>
          </a:p>
        </p:txBody>
      </p:sp>
      <p:sp>
        <p:nvSpPr>
          <p:cNvPr id="37891" name="Slide Number Placeholder 3"/>
          <p:cNvSpPr>
            <a:spLocks noGrp="1"/>
          </p:cNvSpPr>
          <p:nvPr>
            <p:ph type="sldNum" sz="quarter" idx="12"/>
          </p:nvPr>
        </p:nvSpPr>
        <p:spPr bwMode="auto">
          <a:noFill/>
          <a:ln>
            <a:miter lim="800000"/>
            <a:headEnd/>
            <a:tailEnd/>
          </a:ln>
        </p:spPr>
        <p:txBody>
          <a:bodyPr/>
          <a:lstStyle/>
          <a:p>
            <a:pPr>
              <a:lnSpc>
                <a:spcPct val="80000"/>
              </a:lnSpc>
            </a:pPr>
            <a:fld id="{87604C4E-1ACD-4C47-B894-C89939E0D0A3}" type="slidenum">
              <a:rPr lang="en-US" sz="1200" smtClean="0"/>
              <a:pPr>
                <a:lnSpc>
                  <a:spcPct val="80000"/>
                </a:lnSpc>
              </a:pPr>
              <a:t>13</a:t>
            </a:fld>
            <a:endParaRPr lang="en-US" sz="1200" dirty="0" smtClean="0"/>
          </a:p>
        </p:txBody>
      </p:sp>
      <p:sp>
        <p:nvSpPr>
          <p:cNvPr id="37892" name="Content Placeholder 2"/>
          <p:cNvSpPr>
            <a:spLocks noGrp="1"/>
          </p:cNvSpPr>
          <p:nvPr>
            <p:ph sz="quarter" idx="1"/>
          </p:nvPr>
        </p:nvSpPr>
        <p:spPr>
          <a:xfrm>
            <a:off x="612775" y="1600200"/>
            <a:ext cx="8153400" cy="4495800"/>
          </a:xfrm>
        </p:spPr>
        <p:txBody>
          <a:bodyPr>
            <a:noAutofit/>
          </a:bodyPr>
          <a:lstStyle/>
          <a:p>
            <a:pPr eaLnBrk="1" hangingPunct="1"/>
            <a:r>
              <a:rPr lang="en-US" sz="2800" dirty="0" smtClean="0"/>
              <a:t>Establish a zero-tolerance culture </a:t>
            </a:r>
          </a:p>
          <a:p>
            <a:pPr eaLnBrk="1" hangingPunct="1"/>
            <a:r>
              <a:rPr lang="en-US" sz="2800" dirty="0"/>
              <a:t>A</a:t>
            </a:r>
            <a:r>
              <a:rPr lang="en-US" sz="2800" dirty="0" smtClean="0"/>
              <a:t>gency-wide PREA Coordinator and compliance managers at each facility</a:t>
            </a:r>
          </a:p>
          <a:p>
            <a:pPr eaLnBrk="1" hangingPunct="1"/>
            <a:r>
              <a:rPr lang="en-US" sz="2800" dirty="0" smtClean="0"/>
              <a:t>[Fill in the names of the PREA Coordinator/compliance manager and their contact information.]</a:t>
            </a:r>
          </a:p>
        </p:txBody>
      </p:sp>
    </p:spTree>
    <p:extLst>
      <p:ext uri="{BB962C8B-B14F-4D97-AF65-F5344CB8AC3E}">
        <p14:creationId xmlns:p14="http://schemas.microsoft.com/office/powerpoint/2010/main" val="414182298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Reporting Willing Sexual Activity among Youth</a:t>
            </a:r>
            <a:endParaRPr lang="en-US" dirty="0"/>
          </a:p>
        </p:txBody>
      </p:sp>
      <p:sp>
        <p:nvSpPr>
          <p:cNvPr id="3" name="Content Placeholder 2"/>
          <p:cNvSpPr>
            <a:spLocks noGrp="1"/>
          </p:cNvSpPr>
          <p:nvPr>
            <p:ph sz="quarter" idx="1"/>
          </p:nvPr>
        </p:nvSpPr>
        <p:spPr/>
        <p:txBody>
          <a:bodyPr/>
          <a:lstStyle/>
          <a:p>
            <a:pPr marL="319088" lvl="1" indent="-319088">
              <a:spcBef>
                <a:spcPts val="700"/>
              </a:spcBef>
              <a:buClr>
                <a:schemeClr val="accent2"/>
              </a:buClr>
              <a:buSzPct val="60000"/>
              <a:buFont typeface="Wingdings" pitchFamily="2" charset="2"/>
              <a:buChar char=""/>
            </a:pPr>
            <a:r>
              <a:rPr lang="en-US" dirty="0" smtClean="0"/>
              <a:t>[Fill in (1) what information a person should report, (2) to whom they should report, and (3) how they should report (e.g., verbal report, written report, etc.), and (4) who will conduct the investigation.]</a:t>
            </a:r>
          </a:p>
          <a:p>
            <a:pPr marL="319088" lvl="1" indent="-319088">
              <a:spcBef>
                <a:spcPts val="700"/>
              </a:spcBef>
              <a:buClr>
                <a:schemeClr val="accent2"/>
              </a:buClr>
              <a:buSzPct val="60000"/>
              <a:buNone/>
            </a:pPr>
            <a:endParaRPr lang="en-US" dirty="0" smtClean="0"/>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130</a:t>
            </a:fld>
            <a:endParaRPr 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Maria and Patricia</a:t>
            </a:r>
            <a:endParaRPr lang="en-US" dirty="0"/>
          </a:p>
        </p:txBody>
      </p:sp>
      <p:sp>
        <p:nvSpPr>
          <p:cNvPr id="3" name="Content Placeholder 2"/>
          <p:cNvSpPr>
            <a:spLocks noGrp="1"/>
          </p:cNvSpPr>
          <p:nvPr>
            <p:ph sz="quarter" idx="1"/>
          </p:nvPr>
        </p:nvSpPr>
        <p:spPr/>
        <p:txBody>
          <a:bodyPr/>
          <a:lstStyle/>
          <a:p>
            <a:pPr marL="52388" indent="4763">
              <a:buNone/>
            </a:pPr>
            <a:r>
              <a:rPr lang="en-US" dirty="0" smtClean="0"/>
              <a:t>You are working on a girls’ unit at the facility.  You have noticed that whenever there is an opportunity to do something in pairs, Maria and Patricia pair up together.  They sometimes do each other’s hair, and yesterday you saw them blow kisses to each other when they were going to separate activities.  Today you found them in Maria’s room during free time talking and holding hands. What should you do?</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131</a:t>
            </a:fld>
            <a:endParaRPr lang="en-US"/>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612775" y="228600"/>
            <a:ext cx="8153400" cy="990600"/>
          </a:xfrm>
        </p:spPr>
        <p:txBody>
          <a:bodyPr/>
          <a:lstStyle/>
          <a:p>
            <a:r>
              <a:rPr lang="en-US" sz="4000" dirty="0" smtClean="0"/>
              <a:t>Mandated Reporting</a:t>
            </a:r>
          </a:p>
        </p:txBody>
      </p:sp>
      <p:sp>
        <p:nvSpPr>
          <p:cNvPr id="100355" name="Content Placeholder 2"/>
          <p:cNvSpPr>
            <a:spLocks noGrp="1"/>
          </p:cNvSpPr>
          <p:nvPr>
            <p:ph sz="quarter" idx="1"/>
          </p:nvPr>
        </p:nvSpPr>
        <p:spPr>
          <a:xfrm>
            <a:off x="3063240" y="1600200"/>
            <a:ext cx="5794374" cy="4846320"/>
          </a:xfrm>
        </p:spPr>
        <p:txBody>
          <a:bodyPr>
            <a:normAutofit fontScale="92500" lnSpcReduction="10000"/>
          </a:bodyPr>
          <a:lstStyle/>
          <a:p>
            <a:r>
              <a:rPr lang="en-US" sz="2800" dirty="0" smtClean="0"/>
              <a:t>Remember how to fulfill your mandatory reporting responsibilities:</a:t>
            </a:r>
          </a:p>
          <a:p>
            <a:r>
              <a:rPr lang="en-US" sz="2800" b="1" dirty="0" smtClean="0"/>
              <a:t>Who? </a:t>
            </a:r>
            <a:r>
              <a:rPr lang="en-US" sz="2800" dirty="0" smtClean="0"/>
              <a:t>Everyone</a:t>
            </a:r>
          </a:p>
          <a:p>
            <a:r>
              <a:rPr lang="en-US" sz="2800" b="1" dirty="0" smtClean="0"/>
              <a:t>How? </a:t>
            </a:r>
            <a:r>
              <a:rPr lang="en-US" sz="2800" dirty="0" smtClean="0"/>
              <a:t>Notify Statewide Central Intake (SCI) and the CYFD Compliance Manager</a:t>
            </a:r>
            <a:endParaRPr lang="en-US" sz="2800" b="1" dirty="0" smtClean="0"/>
          </a:p>
          <a:p>
            <a:r>
              <a:rPr lang="en-US" sz="2800" b="1" dirty="0" smtClean="0"/>
              <a:t>When? </a:t>
            </a:r>
            <a:r>
              <a:rPr lang="en-US" sz="2800" dirty="0" smtClean="0"/>
              <a:t>Immediately</a:t>
            </a:r>
            <a:endParaRPr lang="en-US" sz="2800" b="1" dirty="0" smtClean="0"/>
          </a:p>
          <a:p>
            <a:r>
              <a:rPr lang="en-US" sz="2800" b="1" dirty="0" smtClean="0"/>
              <a:t>What? </a:t>
            </a:r>
            <a:r>
              <a:rPr lang="en-US" sz="2800" dirty="0" smtClean="0"/>
              <a:t>Abuse and neglect</a:t>
            </a:r>
            <a:r>
              <a:rPr lang="en-US" sz="2800" b="1" dirty="0" smtClean="0"/>
              <a:t> </a:t>
            </a:r>
          </a:p>
          <a:p>
            <a:r>
              <a:rPr lang="en-US" sz="2800" i="1" dirty="0" smtClean="0"/>
              <a:t>Remember: </a:t>
            </a:r>
            <a:r>
              <a:rPr lang="en-US" sz="2800" dirty="0" smtClean="0"/>
              <a:t>Staff neglect of responsibilities that may have contributed to abuse is subject to mandatory reporting to CYFD.</a:t>
            </a:r>
          </a:p>
        </p:txBody>
      </p:sp>
      <p:sp>
        <p:nvSpPr>
          <p:cNvPr id="4" name="Slide Number Placeholder 3"/>
          <p:cNvSpPr>
            <a:spLocks noGrp="1"/>
          </p:cNvSpPr>
          <p:nvPr>
            <p:ph type="sldNum" sz="quarter" idx="12"/>
          </p:nvPr>
        </p:nvSpPr>
        <p:spPr/>
        <p:txBody>
          <a:bodyPr>
            <a:normAutofit fontScale="85000" lnSpcReduction="20000"/>
          </a:bodyPr>
          <a:lstStyle/>
          <a:p>
            <a:pPr>
              <a:defRPr/>
            </a:pPr>
            <a:fld id="{DAAA29E6-5BA6-4488-972B-0E4AD108040E}" type="slidenum">
              <a:rPr lang="en-US" smtClean="0"/>
              <a:pPr>
                <a:defRPr/>
              </a:pPr>
              <a:t>132</a:t>
            </a:fld>
            <a:endParaRPr lang="en-US"/>
          </a:p>
        </p:txBody>
      </p:sp>
      <p:pic>
        <p:nvPicPr>
          <p:cNvPr id="5" name="Picture 4" descr="xx_1-4.jpg"/>
          <p:cNvPicPr>
            <a:picLocks noChangeAspect="1"/>
          </p:cNvPicPr>
          <p:nvPr/>
        </p:nvPicPr>
        <p:blipFill>
          <a:blip r:embed="rId3" cstate="screen"/>
          <a:stretch>
            <a:fillRect/>
          </a:stretch>
        </p:blipFill>
        <p:spPr>
          <a:xfrm>
            <a:off x="274320" y="1737360"/>
            <a:ext cx="2697480" cy="4042288"/>
          </a:xfrm>
          <a:prstGeom prst="rect">
            <a:avLst/>
          </a:prstGeom>
        </p:spPr>
      </p:pic>
      <p:sp>
        <p:nvSpPr>
          <p:cNvPr id="6" name="Rectangle 5"/>
          <p:cNvSpPr/>
          <p:nvPr/>
        </p:nvSpPr>
        <p:spPr>
          <a:xfrm>
            <a:off x="1828800" y="5852160"/>
            <a:ext cx="1093761" cy="246221"/>
          </a:xfrm>
          <a:prstGeom prst="rect">
            <a:avLst/>
          </a:prstGeom>
        </p:spPr>
        <p:txBody>
          <a:bodyPr wrap="square">
            <a:spAutoFit/>
          </a:bodyPr>
          <a:lstStyle/>
          <a:p>
            <a:pPr algn="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Alleged Sexual Misconduct in Other Facilities</a:t>
            </a:r>
            <a:endParaRPr lang="en-US" dirty="0"/>
          </a:p>
        </p:txBody>
      </p:sp>
      <p:sp>
        <p:nvSpPr>
          <p:cNvPr id="3" name="Content Placeholder 2"/>
          <p:cNvSpPr>
            <a:spLocks noGrp="1"/>
          </p:cNvSpPr>
          <p:nvPr>
            <p:ph sz="quarter" idx="1"/>
          </p:nvPr>
        </p:nvSpPr>
        <p:spPr/>
        <p:txBody>
          <a:bodyPr/>
          <a:lstStyle/>
          <a:p>
            <a:r>
              <a:rPr lang="en-US" dirty="0" smtClean="0"/>
              <a:t>If you receive information suggesting that a youth was a victim of sexual abuse in another facility, notify the detention administrator</a:t>
            </a:r>
          </a:p>
          <a:p>
            <a:r>
              <a:rPr lang="en-US" dirty="0" smtClean="0"/>
              <a:t>The detention administrator will notify the administrator of the facility where the alleged abuse occurred and CYFD or the appropriate investigating entity if the facility is not in New Mexico</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133</a:t>
            </a:fld>
            <a:endParaRPr lang="en-US"/>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Trevor</a:t>
            </a:r>
            <a:endParaRPr lang="en-US" dirty="0"/>
          </a:p>
        </p:txBody>
      </p:sp>
      <p:sp>
        <p:nvSpPr>
          <p:cNvPr id="3" name="Content Placeholder 2"/>
          <p:cNvSpPr>
            <a:spLocks noGrp="1"/>
          </p:cNvSpPr>
          <p:nvPr>
            <p:ph sz="quarter" idx="1"/>
          </p:nvPr>
        </p:nvSpPr>
        <p:spPr/>
        <p:txBody>
          <a:bodyPr>
            <a:normAutofit lnSpcReduction="10000"/>
          </a:bodyPr>
          <a:lstStyle/>
          <a:p>
            <a:pPr marL="107950" indent="4763">
              <a:buNone/>
            </a:pPr>
            <a:r>
              <a:rPr lang="en-US" dirty="0" smtClean="0"/>
              <a:t>You are a staff member working on a unit where Trevor, a smart, handsome 17-year-old, has been living for 4 months.  You notice that Ms. Jacobs, one of the English teachers in the school, has been keeping Trevor after school.  She has had several reasons, including an advanced project, plans for an upcoming performance, and some help she needs setting up a new display in her room.  You’re surprised that it has been happening so often, but you figure he’s just the teacher’s pet since he’s so smart.  </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134</a:t>
            </a:fld>
            <a:endParaRPr lang="en-US"/>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Trevor, cont.</a:t>
            </a:r>
            <a:endParaRPr lang="en-US" dirty="0"/>
          </a:p>
        </p:txBody>
      </p:sp>
      <p:sp>
        <p:nvSpPr>
          <p:cNvPr id="3" name="Content Placeholder 2"/>
          <p:cNvSpPr>
            <a:spLocks noGrp="1"/>
          </p:cNvSpPr>
          <p:nvPr>
            <p:ph sz="quarter" idx="1"/>
          </p:nvPr>
        </p:nvSpPr>
        <p:spPr>
          <a:xfrm>
            <a:off x="612648" y="1600200"/>
            <a:ext cx="5193792" cy="4480560"/>
          </a:xfrm>
        </p:spPr>
        <p:txBody>
          <a:bodyPr>
            <a:normAutofit fontScale="92500" lnSpcReduction="20000"/>
          </a:bodyPr>
          <a:lstStyle/>
          <a:p>
            <a:pPr marL="0" indent="0">
              <a:buNone/>
            </a:pPr>
            <a:r>
              <a:rPr lang="en-US" dirty="0" smtClean="0"/>
              <a:t>Today you notice some boys joking with Trevor about “playing up a level” and Trevor, who is usually pretty self-controlled, pushes one of the boys.  You are close enough to intervene before anything gets worse.  As you accompany Trevor to his room to cool off and sit down to talk with him, you notice some extra snacks and magazines hidden behind his pillow.</a:t>
            </a:r>
          </a:p>
          <a:p>
            <a:pPr marL="0" indent="0">
              <a:buNone/>
            </a:pPr>
            <a:r>
              <a:rPr lang="en-US" dirty="0" smtClean="0"/>
              <a:t>What should you do?</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135</a:t>
            </a:fld>
            <a:endParaRPr lang="en-US"/>
          </a:p>
        </p:txBody>
      </p:sp>
      <p:pic>
        <p:nvPicPr>
          <p:cNvPr id="5" name="Picture 4" descr="Screen shot 2012-04-07 at 10.40.20 AM.jpg"/>
          <p:cNvPicPr>
            <a:picLocks noChangeAspect="1"/>
          </p:cNvPicPr>
          <p:nvPr/>
        </p:nvPicPr>
        <p:blipFill>
          <a:blip r:embed="rId3" cstate="screen"/>
          <a:srcRect/>
          <a:stretch>
            <a:fillRect/>
          </a:stretch>
        </p:blipFill>
        <p:spPr>
          <a:xfrm>
            <a:off x="5943600" y="1691640"/>
            <a:ext cx="2880360" cy="4445773"/>
          </a:xfrm>
          <a:prstGeom prst="rect">
            <a:avLst/>
          </a:prstGeom>
        </p:spPr>
      </p:pic>
      <p:sp>
        <p:nvSpPr>
          <p:cNvPr id="6" name="Rectangle 5"/>
          <p:cNvSpPr/>
          <p:nvPr/>
        </p:nvSpPr>
        <p:spPr>
          <a:xfrm>
            <a:off x="5715000" y="6217920"/>
            <a:ext cx="1093761" cy="246221"/>
          </a:xfrm>
          <a:prstGeom prst="rect">
            <a:avLst/>
          </a:prstGeom>
        </p:spPr>
        <p:txBody>
          <a:bodyPr wrap="square">
            <a:spAutoFit/>
          </a:bodyPr>
          <a:lstStyle/>
          <a:p>
            <a:pPr algn="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612775" y="228600"/>
            <a:ext cx="8153400" cy="990600"/>
          </a:xfrm>
        </p:spPr>
        <p:txBody>
          <a:bodyPr/>
          <a:lstStyle/>
          <a:p>
            <a:r>
              <a:rPr lang="en-US" sz="4000" dirty="0" smtClean="0"/>
              <a:t>First Responders </a:t>
            </a:r>
          </a:p>
        </p:txBody>
      </p:sp>
      <p:sp>
        <p:nvSpPr>
          <p:cNvPr id="102403" name="Content Placeholder 2"/>
          <p:cNvSpPr>
            <a:spLocks noGrp="1"/>
          </p:cNvSpPr>
          <p:nvPr>
            <p:ph sz="quarter" idx="1"/>
          </p:nvPr>
        </p:nvSpPr>
        <p:spPr>
          <a:xfrm>
            <a:off x="612775" y="1600200"/>
            <a:ext cx="8153400" cy="4663440"/>
          </a:xfrm>
        </p:spPr>
        <p:txBody>
          <a:bodyPr>
            <a:normAutofit fontScale="92500" lnSpcReduction="10000"/>
          </a:bodyPr>
          <a:lstStyle/>
          <a:p>
            <a:r>
              <a:rPr lang="en-US" b="1" dirty="0" smtClean="0"/>
              <a:t>If the alleged abuse occurred within the past five days . . .</a:t>
            </a:r>
          </a:p>
          <a:p>
            <a:pPr lvl="1"/>
            <a:r>
              <a:rPr lang="en-US" dirty="0" smtClean="0"/>
              <a:t>Get the youth who is reporting abuse to a safe place and respond in a supportive manner</a:t>
            </a:r>
          </a:p>
          <a:p>
            <a:pPr lvl="1"/>
            <a:r>
              <a:rPr lang="en-US" dirty="0" smtClean="0"/>
              <a:t>Follow procedures for accessing emergency medical care</a:t>
            </a:r>
          </a:p>
          <a:p>
            <a:pPr lvl="1"/>
            <a:r>
              <a:rPr lang="en-US" dirty="0" smtClean="0"/>
              <a:t>Advise the youth not to take any actions that could destroy physical evidence</a:t>
            </a:r>
          </a:p>
          <a:p>
            <a:pPr lvl="1"/>
            <a:r>
              <a:rPr lang="en-US" dirty="0" smtClean="0"/>
              <a:t>Secure the scene and preserve evidence including any video coverage</a:t>
            </a:r>
          </a:p>
          <a:p>
            <a:pPr lvl="1"/>
            <a:r>
              <a:rPr lang="en-US" dirty="0" smtClean="0"/>
              <a:t>Notify the PREA Coordinator </a:t>
            </a:r>
          </a:p>
          <a:p>
            <a:pPr lvl="1"/>
            <a:r>
              <a:rPr lang="en-US" dirty="0" smtClean="0"/>
              <a:t>Notify CYFD as a mandated reporter</a:t>
            </a:r>
          </a:p>
          <a:p>
            <a:pPr lvl="1"/>
            <a:r>
              <a:rPr lang="en-US" dirty="0" smtClean="0"/>
              <a:t>Disclose information only on need to know basis</a:t>
            </a:r>
          </a:p>
        </p:txBody>
      </p:sp>
      <p:sp>
        <p:nvSpPr>
          <p:cNvPr id="4" name="Slide Number Placeholder 3"/>
          <p:cNvSpPr>
            <a:spLocks noGrp="1"/>
          </p:cNvSpPr>
          <p:nvPr>
            <p:ph type="sldNum" sz="quarter" idx="12"/>
          </p:nvPr>
        </p:nvSpPr>
        <p:spPr/>
        <p:txBody>
          <a:bodyPr>
            <a:normAutofit fontScale="85000" lnSpcReduction="20000"/>
          </a:bodyPr>
          <a:lstStyle/>
          <a:p>
            <a:pPr>
              <a:defRPr/>
            </a:pPr>
            <a:fld id="{766A3AE0-9546-4FE2-999E-8506890B0BE5}" type="slidenum">
              <a:rPr lang="en-US" smtClean="0"/>
              <a:pPr>
                <a:defRPr/>
              </a:pPr>
              <a:t>136</a:t>
            </a:fld>
            <a:endParaRPr lang="en-US"/>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612775" y="228600"/>
            <a:ext cx="8153400" cy="990600"/>
          </a:xfrm>
        </p:spPr>
        <p:txBody>
          <a:bodyPr/>
          <a:lstStyle/>
          <a:p>
            <a:r>
              <a:rPr lang="en-US" sz="4000" dirty="0" smtClean="0"/>
              <a:t>First Responders </a:t>
            </a:r>
          </a:p>
        </p:txBody>
      </p:sp>
      <p:sp>
        <p:nvSpPr>
          <p:cNvPr id="102403" name="Content Placeholder 2"/>
          <p:cNvSpPr>
            <a:spLocks noGrp="1"/>
          </p:cNvSpPr>
          <p:nvPr>
            <p:ph sz="quarter" idx="1"/>
          </p:nvPr>
        </p:nvSpPr>
        <p:spPr>
          <a:xfrm>
            <a:off x="3200400" y="1600200"/>
            <a:ext cx="5565774" cy="4663440"/>
          </a:xfrm>
        </p:spPr>
        <p:txBody>
          <a:bodyPr>
            <a:normAutofit fontScale="85000" lnSpcReduction="20000"/>
          </a:bodyPr>
          <a:lstStyle/>
          <a:p>
            <a:r>
              <a:rPr lang="en-US" b="1" dirty="0" smtClean="0"/>
              <a:t>If the allegation involves sexual abuse that occurred more than five days ago or sexual harassment . . . </a:t>
            </a:r>
          </a:p>
          <a:p>
            <a:pPr lvl="1"/>
            <a:r>
              <a:rPr lang="en-US" dirty="0" smtClean="0"/>
              <a:t>Respond to the youth in a supportive manner</a:t>
            </a:r>
          </a:p>
          <a:p>
            <a:pPr lvl="1"/>
            <a:r>
              <a:rPr lang="en-US" dirty="0" smtClean="0"/>
              <a:t>Secure any evidence that may still be available</a:t>
            </a:r>
          </a:p>
          <a:p>
            <a:pPr lvl="1"/>
            <a:r>
              <a:rPr lang="en-US" dirty="0" smtClean="0"/>
              <a:t>Immediately notify the shift supervisor and complete an incident report</a:t>
            </a:r>
          </a:p>
          <a:p>
            <a:pPr lvl="1"/>
            <a:r>
              <a:rPr lang="en-US" dirty="0" smtClean="0"/>
              <a:t>The shift supervisor will notify the detention administrator and PREA coordinator; the PREA Coordinator will assume responsibility for handling</a:t>
            </a:r>
          </a:p>
          <a:p>
            <a:pPr lvl="1"/>
            <a:r>
              <a:rPr lang="en-US" dirty="0" smtClean="0"/>
              <a:t>Notify CYFD as a mandated reporter, if appropriate</a:t>
            </a:r>
          </a:p>
        </p:txBody>
      </p:sp>
      <p:sp>
        <p:nvSpPr>
          <p:cNvPr id="4" name="Slide Number Placeholder 3"/>
          <p:cNvSpPr>
            <a:spLocks noGrp="1"/>
          </p:cNvSpPr>
          <p:nvPr>
            <p:ph type="sldNum" sz="quarter" idx="12"/>
          </p:nvPr>
        </p:nvSpPr>
        <p:spPr/>
        <p:txBody>
          <a:bodyPr>
            <a:normAutofit fontScale="85000" lnSpcReduction="20000"/>
          </a:bodyPr>
          <a:lstStyle/>
          <a:p>
            <a:pPr>
              <a:defRPr/>
            </a:pPr>
            <a:fld id="{766A3AE0-9546-4FE2-999E-8506890B0BE5}" type="slidenum">
              <a:rPr lang="en-US" smtClean="0"/>
              <a:pPr>
                <a:defRPr/>
              </a:pPr>
              <a:t>137</a:t>
            </a:fld>
            <a:endParaRPr lang="en-US"/>
          </a:p>
        </p:txBody>
      </p:sp>
      <p:pic>
        <p:nvPicPr>
          <p:cNvPr id="7" name="Picture 6" descr="15YrOlsand11yrOldRoommates-1.jpg"/>
          <p:cNvPicPr>
            <a:picLocks noChangeAspect="1"/>
          </p:cNvPicPr>
          <p:nvPr/>
        </p:nvPicPr>
        <p:blipFill>
          <a:blip r:embed="rId3" cstate="screen"/>
          <a:stretch>
            <a:fillRect/>
          </a:stretch>
        </p:blipFill>
        <p:spPr>
          <a:xfrm>
            <a:off x="365760" y="1691640"/>
            <a:ext cx="2697480" cy="4049439"/>
          </a:xfrm>
          <a:prstGeom prst="rect">
            <a:avLst/>
          </a:prstGeom>
        </p:spPr>
      </p:pic>
      <p:sp>
        <p:nvSpPr>
          <p:cNvPr id="8" name="Rectangle 7"/>
          <p:cNvSpPr/>
          <p:nvPr/>
        </p:nvSpPr>
        <p:spPr>
          <a:xfrm>
            <a:off x="1965960" y="5806440"/>
            <a:ext cx="1093761" cy="246221"/>
          </a:xfrm>
          <a:prstGeom prst="rect">
            <a:avLst/>
          </a:prstGeom>
        </p:spPr>
        <p:txBody>
          <a:bodyPr wrap="square">
            <a:spAutoFit/>
          </a:bodyPr>
          <a:lstStyle/>
          <a:p>
            <a:pPr algn="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Accessing Emergency Medical Care</a:t>
            </a:r>
            <a:endParaRPr lang="en-US" dirty="0"/>
          </a:p>
        </p:txBody>
      </p:sp>
      <p:sp>
        <p:nvSpPr>
          <p:cNvPr id="3" name="Content Placeholder 2"/>
          <p:cNvSpPr>
            <a:spLocks noGrp="1"/>
          </p:cNvSpPr>
          <p:nvPr>
            <p:ph sz="quarter" idx="1"/>
          </p:nvPr>
        </p:nvSpPr>
        <p:spPr/>
        <p:txBody>
          <a:bodyPr/>
          <a:lstStyle/>
          <a:p>
            <a:r>
              <a:rPr lang="en-US" dirty="0" smtClean="0"/>
              <a:t>Alleged victims of sexual abuse receive timely, unimpeded access to emergency medical treatment and crisis intervention services</a:t>
            </a:r>
          </a:p>
          <a:p>
            <a:r>
              <a:rPr lang="en-US" dirty="0" smtClean="0"/>
              <a:t>[FILL IN the facility’s procedures to take youth for emergency medical care and forensic examination by a Sexual Assault Nurse Examiner or qualified doctor.  </a:t>
            </a:r>
            <a:r>
              <a:rPr lang="en-US" dirty="0"/>
              <a:t>Explain how to contact Sexual </a:t>
            </a:r>
            <a:r>
              <a:rPr lang="en-US" dirty="0" smtClean="0"/>
              <a:t>Abuse Response Team at the hospital if need guidance or have a question about when to bring a youth or how to respond.] </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138</a:t>
            </a:fld>
            <a:endParaRPr 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612775" y="228600"/>
            <a:ext cx="8153400" cy="990600"/>
          </a:xfrm>
        </p:spPr>
        <p:txBody>
          <a:bodyPr/>
          <a:lstStyle/>
          <a:p>
            <a:r>
              <a:rPr lang="en-US" sz="4000" dirty="0" smtClean="0"/>
              <a:t>What happens at the hospital?</a:t>
            </a:r>
          </a:p>
        </p:txBody>
      </p:sp>
      <p:sp>
        <p:nvSpPr>
          <p:cNvPr id="103427" name="Content Placeholder 2"/>
          <p:cNvSpPr>
            <a:spLocks noGrp="1"/>
          </p:cNvSpPr>
          <p:nvPr>
            <p:ph sz="quarter" idx="1"/>
          </p:nvPr>
        </p:nvSpPr>
        <p:spPr>
          <a:xfrm>
            <a:off x="612775" y="1600200"/>
            <a:ext cx="8153400" cy="4495800"/>
          </a:xfrm>
        </p:spPr>
        <p:txBody>
          <a:bodyPr/>
          <a:lstStyle/>
          <a:p>
            <a:pPr marL="236538" indent="-236538">
              <a:spcBef>
                <a:spcPts val="600"/>
              </a:spcBef>
              <a:spcAft>
                <a:spcPts val="600"/>
              </a:spcAft>
              <a:buFont typeface="Wingdings" pitchFamily="2" charset="2"/>
              <a:buChar char="q"/>
            </a:pPr>
            <a:r>
              <a:rPr lang="en-US" sz="3200" dirty="0" smtClean="0"/>
              <a:t>Forensic evidence collection </a:t>
            </a:r>
          </a:p>
          <a:p>
            <a:pPr marL="236538" indent="-236538">
              <a:spcBef>
                <a:spcPts val="600"/>
              </a:spcBef>
              <a:spcAft>
                <a:spcPts val="600"/>
              </a:spcAft>
              <a:buFont typeface="Wingdings" pitchFamily="2" charset="2"/>
              <a:buChar char="q"/>
            </a:pPr>
            <a:r>
              <a:rPr lang="en-US" sz="3200" dirty="0" smtClean="0"/>
              <a:t>Investigatory interviews </a:t>
            </a:r>
          </a:p>
          <a:p>
            <a:pPr marL="236538" indent="-236538">
              <a:spcBef>
                <a:spcPts val="600"/>
              </a:spcBef>
              <a:spcAft>
                <a:spcPts val="600"/>
              </a:spcAft>
              <a:buFont typeface="Wingdings" pitchFamily="2" charset="2"/>
              <a:buChar char="q"/>
            </a:pPr>
            <a:r>
              <a:rPr lang="en-US" sz="3200" dirty="0" smtClean="0"/>
              <a:t>Treatment of injuries </a:t>
            </a:r>
          </a:p>
          <a:p>
            <a:pPr marL="236538" indent="-236538">
              <a:spcBef>
                <a:spcPts val="600"/>
              </a:spcBef>
              <a:spcAft>
                <a:spcPts val="600"/>
              </a:spcAft>
              <a:buFont typeface="Wingdings" pitchFamily="2" charset="2"/>
              <a:buChar char="q"/>
            </a:pPr>
            <a:r>
              <a:rPr lang="en-US" sz="3200" dirty="0" smtClean="0"/>
              <a:t>HIV and STI care</a:t>
            </a:r>
          </a:p>
          <a:p>
            <a:pPr marL="236538" lvl="1" indent="-236538">
              <a:spcBef>
                <a:spcPts val="600"/>
              </a:spcBef>
              <a:spcAft>
                <a:spcPts val="600"/>
              </a:spcAft>
              <a:buClr>
                <a:schemeClr val="accent2"/>
              </a:buClr>
              <a:buSzPct val="60000"/>
              <a:buFont typeface="Wingdings" pitchFamily="2" charset="2"/>
              <a:buChar char="q"/>
            </a:pPr>
            <a:r>
              <a:rPr lang="en-US" sz="3200" dirty="0" smtClean="0"/>
              <a:t>Crisis counseling</a:t>
            </a:r>
            <a:endParaRPr lang="en-US" sz="2800"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EFB02F58-0F11-4AF3-9B65-74F20759E4A7}" type="slidenum">
              <a:rPr lang="en-US" smtClean="0"/>
              <a:pPr>
                <a:defRPr/>
              </a:pPr>
              <a:t>139</a:t>
            </a:fld>
            <a:endParaRPr lang="en-US"/>
          </a:p>
        </p:txBody>
      </p:sp>
      <p:pic>
        <p:nvPicPr>
          <p:cNvPr id="5" name="Picture 4" descr="Hospital.jpg"/>
          <p:cNvPicPr>
            <a:picLocks noChangeAspect="1"/>
          </p:cNvPicPr>
          <p:nvPr/>
        </p:nvPicPr>
        <p:blipFill>
          <a:blip r:embed="rId3" cstate="email"/>
          <a:stretch>
            <a:fillRect/>
          </a:stretch>
        </p:blipFill>
        <p:spPr>
          <a:xfrm>
            <a:off x="5897880" y="1783080"/>
            <a:ext cx="2987040" cy="2240280"/>
          </a:xfrm>
          <a:prstGeom prst="rect">
            <a:avLst/>
          </a:prstGeom>
        </p:spPr>
      </p:pic>
      <p:sp>
        <p:nvSpPr>
          <p:cNvPr id="6" name="Rectangle 5"/>
          <p:cNvSpPr/>
          <p:nvPr/>
        </p:nvSpPr>
        <p:spPr>
          <a:xfrm>
            <a:off x="5943600" y="416052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612775" y="228600"/>
            <a:ext cx="8153400" cy="990600"/>
          </a:xfrm>
        </p:spPr>
        <p:txBody>
          <a:bodyPr/>
          <a:lstStyle/>
          <a:p>
            <a:r>
              <a:rPr lang="en-US" sz="4000" dirty="0" smtClean="0"/>
              <a:t>Staff Training and Youth Education</a:t>
            </a:r>
            <a:endParaRPr lang="en-US" dirty="0" smtClean="0"/>
          </a:p>
        </p:txBody>
      </p:sp>
      <p:sp>
        <p:nvSpPr>
          <p:cNvPr id="38915" name="Content Placeholder 2"/>
          <p:cNvSpPr>
            <a:spLocks noGrp="1"/>
          </p:cNvSpPr>
          <p:nvPr>
            <p:ph sz="quarter" idx="1"/>
          </p:nvPr>
        </p:nvSpPr>
        <p:spPr>
          <a:xfrm>
            <a:off x="612775" y="1600200"/>
            <a:ext cx="8153400" cy="4495800"/>
          </a:xfrm>
        </p:spPr>
        <p:txBody>
          <a:bodyPr/>
          <a:lstStyle/>
          <a:p>
            <a:pPr eaLnBrk="1" hangingPunct="1"/>
            <a:r>
              <a:rPr lang="en-US" dirty="0" smtClean="0"/>
              <a:t>Train staff initially and every two years (refreshers in between)</a:t>
            </a:r>
          </a:p>
          <a:p>
            <a:pPr eaLnBrk="1" hangingPunct="1"/>
            <a:r>
              <a:rPr lang="en-US" dirty="0" smtClean="0"/>
              <a:t>Contractor and volunteer training</a:t>
            </a:r>
          </a:p>
          <a:p>
            <a:pPr eaLnBrk="1" hangingPunct="1"/>
            <a:r>
              <a:rPr lang="en-US" dirty="0" smtClean="0"/>
              <a:t>Special training for medical, mental health, and investigators (not covered today)</a:t>
            </a:r>
          </a:p>
          <a:p>
            <a:pPr eaLnBrk="1" hangingPunct="1"/>
            <a:r>
              <a:rPr lang="en-US" dirty="0" smtClean="0"/>
              <a:t>Youth education</a:t>
            </a:r>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0052A008-8AC5-4BA1-B337-BE117A00034E}" type="slidenum">
              <a:rPr lang="en-US" smtClean="0"/>
              <a:pPr>
                <a:defRPr/>
              </a:pPr>
              <a:t>14</a:t>
            </a:fld>
            <a:endParaRPr lang="en-US" dirty="0"/>
          </a:p>
        </p:txBody>
      </p:sp>
      <p:pic>
        <p:nvPicPr>
          <p:cNvPr id="38917" name="Picture 2" descr="Liss Oregon 060"/>
          <p:cNvPicPr>
            <a:picLocks noChangeAspect="1" noChangeArrowheads="1"/>
          </p:cNvPicPr>
          <p:nvPr/>
        </p:nvPicPr>
        <p:blipFill>
          <a:blip r:embed="rId3" cstate="email"/>
          <a:srcRect/>
          <a:stretch>
            <a:fillRect/>
          </a:stretch>
        </p:blipFill>
        <p:spPr bwMode="auto">
          <a:xfrm>
            <a:off x="5486400" y="4206240"/>
            <a:ext cx="3419157" cy="2449948"/>
          </a:xfrm>
          <a:prstGeom prst="rect">
            <a:avLst/>
          </a:prstGeom>
          <a:noFill/>
          <a:ln w="9525">
            <a:noFill/>
            <a:miter lim="800000"/>
            <a:headEnd/>
            <a:tailEnd/>
          </a:ln>
        </p:spPr>
      </p:pic>
      <p:sp>
        <p:nvSpPr>
          <p:cNvPr id="6" name="Text Box 2"/>
          <p:cNvSpPr txBox="1">
            <a:spLocks noChangeArrowheads="1"/>
          </p:cNvSpPr>
          <p:nvPr/>
        </p:nvSpPr>
        <p:spPr bwMode="auto">
          <a:xfrm>
            <a:off x="4526280" y="6355080"/>
            <a:ext cx="869315" cy="365760"/>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a:t>
            </a:r>
            <a:r>
              <a:rPr lang="en-US" sz="1000" dirty="0" smtClean="0">
                <a:latin typeface="Calibri" pitchFamily="34" charset="0"/>
                <a:cs typeface="Arial" charset="0"/>
              </a:rPr>
              <a:t>Steve </a:t>
            </a:r>
            <a:r>
              <a:rPr lang="en-US" sz="1000" dirty="0" err="1" smtClean="0">
                <a:latin typeface="Calibri" pitchFamily="34" charset="0"/>
                <a:cs typeface="Arial" charset="0"/>
              </a:rPr>
              <a:t>Liss</a:t>
            </a:r>
            <a:endParaRPr lang="en-US" sz="1800" dirty="0">
              <a:latin typeface="Arial" charset="0"/>
              <a:cs typeface="Arial" charset="0"/>
            </a:endParaRPr>
          </a:p>
        </p:txBody>
      </p:sp>
    </p:spTree>
    <p:extLst>
      <p:ext uri="{BB962C8B-B14F-4D97-AF65-F5344CB8AC3E}">
        <p14:creationId xmlns:p14="http://schemas.microsoft.com/office/powerpoint/2010/main" val="189758045"/>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a:xfrm>
            <a:off x="612775" y="228600"/>
            <a:ext cx="8153400" cy="990600"/>
          </a:xfrm>
        </p:spPr>
        <p:txBody>
          <a:bodyPr>
            <a:normAutofit fontScale="90000"/>
          </a:bodyPr>
          <a:lstStyle/>
          <a:p>
            <a:r>
              <a:rPr lang="en-US" sz="4000" dirty="0" smtClean="0"/>
              <a:t>Use of Segregation in the Wake of Alleged Sexual Abuse</a:t>
            </a:r>
          </a:p>
        </p:txBody>
      </p:sp>
      <p:sp>
        <p:nvSpPr>
          <p:cNvPr id="105475" name="Content Placeholder 2"/>
          <p:cNvSpPr>
            <a:spLocks noGrp="1"/>
          </p:cNvSpPr>
          <p:nvPr>
            <p:ph sz="quarter" idx="1"/>
          </p:nvPr>
        </p:nvSpPr>
        <p:spPr>
          <a:xfrm>
            <a:off x="612775" y="1600200"/>
            <a:ext cx="8153400" cy="4495800"/>
          </a:xfrm>
        </p:spPr>
        <p:txBody>
          <a:bodyPr>
            <a:normAutofit lnSpcReduction="10000"/>
          </a:bodyPr>
          <a:lstStyle/>
          <a:p>
            <a:r>
              <a:rPr lang="en-US" sz="2800" dirty="0" smtClean="0"/>
              <a:t>Shouldn’t need to use segregation to keep youth safe</a:t>
            </a:r>
          </a:p>
          <a:p>
            <a:r>
              <a:rPr lang="en-US" sz="2800" dirty="0" smtClean="0"/>
              <a:t>If youth are segregated temporarily as a last resort, still provide exercise, education, daily medical or mental health visit and other programming to the extent possible</a:t>
            </a:r>
          </a:p>
          <a:p>
            <a:r>
              <a:rPr lang="en-US" sz="2800" dirty="0" smtClean="0"/>
              <a:t>5-minute checks per NM CYFD </a:t>
            </a:r>
          </a:p>
          <a:p>
            <a:pPr marL="366713" lvl="1" indent="0">
              <a:buNone/>
            </a:pPr>
            <a:r>
              <a:rPr lang="en-US" sz="2800" dirty="0" smtClean="0"/>
              <a:t>standards</a:t>
            </a:r>
          </a:p>
          <a:p>
            <a:r>
              <a:rPr lang="en-US" sz="2800" dirty="0" smtClean="0"/>
              <a:t>Document why no alternative </a:t>
            </a:r>
            <a:br>
              <a:rPr lang="en-US" sz="2800" dirty="0" smtClean="0"/>
            </a:br>
            <a:r>
              <a:rPr lang="en-US" sz="2800" dirty="0" smtClean="0"/>
              <a:t>arrangement will keep youth safe</a:t>
            </a:r>
          </a:p>
          <a:p>
            <a:r>
              <a:rPr lang="en-US" sz="2800" dirty="0" smtClean="0"/>
              <a:t>Review daily </a:t>
            </a:r>
          </a:p>
        </p:txBody>
      </p:sp>
      <p:sp>
        <p:nvSpPr>
          <p:cNvPr id="4" name="Slide Number Placeholder 3"/>
          <p:cNvSpPr>
            <a:spLocks noGrp="1"/>
          </p:cNvSpPr>
          <p:nvPr>
            <p:ph type="sldNum" sz="quarter" idx="12"/>
          </p:nvPr>
        </p:nvSpPr>
        <p:spPr/>
        <p:txBody>
          <a:bodyPr>
            <a:normAutofit fontScale="85000" lnSpcReduction="20000"/>
          </a:bodyPr>
          <a:lstStyle/>
          <a:p>
            <a:pPr>
              <a:defRPr/>
            </a:pPr>
            <a:fld id="{13068222-B55D-4C78-AA51-5424BBB7D505}" type="slidenum">
              <a:rPr lang="en-US" smtClean="0"/>
              <a:pPr>
                <a:defRPr/>
              </a:pPr>
              <a:t>140</a:t>
            </a:fld>
            <a:endParaRPr lang="en-US"/>
          </a:p>
        </p:txBody>
      </p:sp>
      <p:pic>
        <p:nvPicPr>
          <p:cNvPr id="5" name="Picture 4" descr="graffiti and alone.jpg"/>
          <p:cNvPicPr>
            <a:picLocks noChangeAspect="1"/>
          </p:cNvPicPr>
          <p:nvPr/>
        </p:nvPicPr>
        <p:blipFill>
          <a:blip r:embed="rId3" cstate="email"/>
          <a:stretch>
            <a:fillRect/>
          </a:stretch>
        </p:blipFill>
        <p:spPr>
          <a:xfrm>
            <a:off x="6217920" y="3337560"/>
            <a:ext cx="2331720" cy="3108960"/>
          </a:xfrm>
          <a:prstGeom prst="rect">
            <a:avLst/>
          </a:prstGeom>
        </p:spPr>
      </p:pic>
      <p:sp>
        <p:nvSpPr>
          <p:cNvPr id="6" name="Rectangle 5"/>
          <p:cNvSpPr/>
          <p:nvPr/>
        </p:nvSpPr>
        <p:spPr>
          <a:xfrm>
            <a:off x="7589520" y="6428899"/>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a:xfrm>
            <a:off x="612775" y="228600"/>
            <a:ext cx="8153400" cy="990600"/>
          </a:xfrm>
        </p:spPr>
        <p:txBody>
          <a:bodyPr/>
          <a:lstStyle/>
          <a:p>
            <a:r>
              <a:rPr lang="en-US" sz="4000" dirty="0" smtClean="0"/>
              <a:t>Investigations</a:t>
            </a:r>
          </a:p>
        </p:txBody>
      </p:sp>
      <p:sp>
        <p:nvSpPr>
          <p:cNvPr id="107523" name="Content Placeholder 2"/>
          <p:cNvSpPr>
            <a:spLocks noGrp="1"/>
          </p:cNvSpPr>
          <p:nvPr>
            <p:ph sz="quarter" idx="1"/>
          </p:nvPr>
        </p:nvSpPr>
        <p:spPr>
          <a:xfrm>
            <a:off x="612775" y="1600200"/>
            <a:ext cx="8153400" cy="4754880"/>
          </a:xfrm>
        </p:spPr>
        <p:txBody>
          <a:bodyPr/>
          <a:lstStyle/>
          <a:p>
            <a:r>
              <a:rPr lang="en-US" dirty="0" smtClean="0"/>
              <a:t>We will consider all reports of sexual misconduct as credible and ensure that they are promptly investigated</a:t>
            </a:r>
          </a:p>
          <a:p>
            <a:r>
              <a:rPr lang="en-US" dirty="0" smtClean="0"/>
              <a:t>[Fill in how investigations into sexual misconduct will proceed.</a:t>
            </a:r>
            <a:r>
              <a:rPr lang="en-US" dirty="0"/>
              <a:t>]</a:t>
            </a:r>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05C3A311-5007-466F-BBD8-1C1F80FEC13A}" type="slidenum">
              <a:rPr lang="en-US" smtClean="0"/>
              <a:pPr>
                <a:defRPr/>
              </a:pPr>
              <a:t>141</a:t>
            </a:fld>
            <a:endParaRPr 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Debriefing Following an Incident</a:t>
            </a:r>
            <a:endParaRPr lang="en-US" dirty="0"/>
          </a:p>
        </p:txBody>
      </p:sp>
      <p:sp>
        <p:nvSpPr>
          <p:cNvPr id="3" name="Content Placeholder 2"/>
          <p:cNvSpPr>
            <a:spLocks noGrp="1"/>
          </p:cNvSpPr>
          <p:nvPr>
            <p:ph sz="quarter" idx="1"/>
          </p:nvPr>
        </p:nvSpPr>
        <p:spPr/>
        <p:txBody>
          <a:bodyPr/>
          <a:lstStyle/>
          <a:p>
            <a:r>
              <a:rPr lang="en-US" dirty="0" smtClean="0"/>
              <a:t>Detention administrator conducts debriefing to determine </a:t>
            </a:r>
          </a:p>
          <a:p>
            <a:pPr lvl="1"/>
            <a:r>
              <a:rPr lang="en-US" dirty="0" smtClean="0"/>
              <a:t>what led to the incident and </a:t>
            </a:r>
          </a:p>
          <a:p>
            <a:pPr lvl="1"/>
            <a:r>
              <a:rPr lang="en-US" dirty="0" smtClean="0"/>
              <a:t>what can be changed to improve safety at the facility</a:t>
            </a:r>
          </a:p>
          <a:p>
            <a:r>
              <a:rPr lang="en-US" dirty="0" smtClean="0"/>
              <a:t>The PREA Coordinator maintains a tracking system for allegations of all sexual misconduct </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142</a:t>
            </a:fld>
            <a:endParaRPr 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a:xfrm>
            <a:off x="612775" y="228600"/>
            <a:ext cx="8153400" cy="990600"/>
          </a:xfrm>
        </p:spPr>
        <p:txBody>
          <a:bodyPr/>
          <a:lstStyle/>
          <a:p>
            <a:r>
              <a:rPr lang="en-US" sz="4000" dirty="0" smtClean="0"/>
              <a:t>Youth Discipline and Interventions</a:t>
            </a:r>
          </a:p>
        </p:txBody>
      </p:sp>
      <p:sp>
        <p:nvSpPr>
          <p:cNvPr id="109571" name="Content Placeholder 2"/>
          <p:cNvSpPr>
            <a:spLocks noGrp="1"/>
          </p:cNvSpPr>
          <p:nvPr>
            <p:ph sz="quarter" idx="1"/>
          </p:nvPr>
        </p:nvSpPr>
        <p:spPr>
          <a:xfrm>
            <a:off x="612775" y="1600200"/>
            <a:ext cx="8153400" cy="4495800"/>
          </a:xfrm>
        </p:spPr>
        <p:txBody>
          <a:bodyPr/>
          <a:lstStyle/>
          <a:p>
            <a:r>
              <a:rPr lang="en-US" dirty="0" smtClean="0"/>
              <a:t>[FILL IN the facility’s procedures for disciplining youth alleged to have engaged in sexual misconduct.]</a:t>
            </a:r>
          </a:p>
          <a:p>
            <a:r>
              <a:rPr lang="en-US" dirty="0" smtClean="0"/>
              <a:t>Attempt to conduct mental health evaluation and offer treatment, when appropriate</a:t>
            </a:r>
          </a:p>
          <a:p>
            <a:r>
              <a:rPr lang="en-US" dirty="0" smtClean="0"/>
              <a:t>Can’t use youth’s refusal of therapy to deny other programs or services to the youth</a:t>
            </a:r>
          </a:p>
          <a:p>
            <a:r>
              <a:rPr lang="en-US" dirty="0" smtClean="0"/>
              <a:t>Youth can’t be disciplined for sexual contact with staff unless staff did not consent</a:t>
            </a:r>
          </a:p>
        </p:txBody>
      </p:sp>
      <p:sp>
        <p:nvSpPr>
          <p:cNvPr id="4" name="Slide Number Placeholder 3"/>
          <p:cNvSpPr>
            <a:spLocks noGrp="1"/>
          </p:cNvSpPr>
          <p:nvPr>
            <p:ph type="sldNum" sz="quarter" idx="12"/>
          </p:nvPr>
        </p:nvSpPr>
        <p:spPr/>
        <p:txBody>
          <a:bodyPr>
            <a:normAutofit fontScale="85000" lnSpcReduction="20000"/>
          </a:bodyPr>
          <a:lstStyle/>
          <a:p>
            <a:pPr>
              <a:defRPr/>
            </a:pPr>
            <a:fld id="{46996484-A942-4242-A14F-49B3EA22B047}" type="slidenum">
              <a:rPr lang="en-US" smtClean="0"/>
              <a:pPr>
                <a:defRPr/>
              </a:pPr>
              <a:t>143</a:t>
            </a:fld>
            <a:endParaRPr lang="en-US"/>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Shawn</a:t>
            </a:r>
            <a:endParaRPr lang="en-US" dirty="0"/>
          </a:p>
        </p:txBody>
      </p:sp>
      <p:sp>
        <p:nvSpPr>
          <p:cNvPr id="3" name="Content Placeholder 2"/>
          <p:cNvSpPr>
            <a:spLocks noGrp="1"/>
          </p:cNvSpPr>
          <p:nvPr>
            <p:ph sz="quarter" idx="1"/>
          </p:nvPr>
        </p:nvSpPr>
        <p:spPr/>
        <p:txBody>
          <a:bodyPr/>
          <a:lstStyle/>
          <a:p>
            <a:pPr marL="0" indent="0">
              <a:buNone/>
            </a:pPr>
            <a:r>
              <a:rPr lang="en-US" dirty="0" smtClean="0"/>
              <a:t>Shawn is a small 15-year-old with significant mental health problems.  Because of his disabilities, he is not always able to tell when he is annoying the other youth in his unit by asking questions or talking too much. They resent it when Shawn’s talking gets the whole unit in trouble.  He is frequently the butt of other boys’ mean-spirited remarks, and once or twice you have had to discipline other youth for stealing his food. Today you notice a marked change in Shawn’s demeanor.  </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144</a:t>
            </a:fld>
            <a:endParaRPr lang="en-US"/>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Shawn, cont.</a:t>
            </a:r>
            <a:endParaRPr lang="en-US" dirty="0"/>
          </a:p>
        </p:txBody>
      </p:sp>
      <p:sp>
        <p:nvSpPr>
          <p:cNvPr id="3" name="Content Placeholder 2"/>
          <p:cNvSpPr>
            <a:spLocks noGrp="1"/>
          </p:cNvSpPr>
          <p:nvPr>
            <p:ph sz="quarter" idx="1"/>
          </p:nvPr>
        </p:nvSpPr>
        <p:spPr>
          <a:xfrm>
            <a:off x="3017520" y="1600200"/>
            <a:ext cx="5748528" cy="4892040"/>
          </a:xfrm>
        </p:spPr>
        <p:txBody>
          <a:bodyPr>
            <a:normAutofit lnSpcReduction="10000"/>
          </a:bodyPr>
          <a:lstStyle/>
          <a:p>
            <a:pPr marL="0" indent="0">
              <a:buNone/>
            </a:pPr>
            <a:r>
              <a:rPr lang="en-US" dirty="0" smtClean="0"/>
              <a:t>He is sullen, seems on the verge of tears, and sitting as far as he can from other youth.  You take him aside to ask what is wrong.  At first he tells you he doesn’t want to talk about it, but with a little prodding, he confesses that when he went to the bathroom last night, two of the bigger boys were hiding in there with a broomstick, and today he is “hurting a lot.”  What are your responsibilities?  What will happen?</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145</a:t>
            </a:fld>
            <a:endParaRPr lang="en-US"/>
          </a:p>
        </p:txBody>
      </p:sp>
      <p:pic>
        <p:nvPicPr>
          <p:cNvPr id="5" name="Picture 5" descr="of a prison bed reflected in a miror"/>
          <p:cNvPicPr>
            <a:picLocks noChangeAspect="1"/>
          </p:cNvPicPr>
          <p:nvPr/>
        </p:nvPicPr>
        <p:blipFill>
          <a:blip r:embed="rId3" cstate="email">
            <a:grayscl/>
            <a:extLst>
              <a:ext uri="{28A0092B-C50C-407E-A947-70E740481C1C}">
                <a14:useLocalDpi xmlns:a14="http://schemas.microsoft.com/office/drawing/2010/main" val="0"/>
              </a:ext>
            </a:extLst>
          </a:blip>
          <a:srcRect/>
          <a:stretch>
            <a:fillRect/>
          </a:stretch>
        </p:blipFill>
        <p:spPr bwMode="auto">
          <a:xfrm>
            <a:off x="182880" y="1783080"/>
            <a:ext cx="2669990" cy="402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
          <p:cNvSpPr txBox="1">
            <a:spLocks noChangeArrowheads="1"/>
          </p:cNvSpPr>
          <p:nvPr/>
        </p:nvSpPr>
        <p:spPr bwMode="auto">
          <a:xfrm>
            <a:off x="182880" y="5806440"/>
            <a:ext cx="100584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MS PGothic" charset="0"/>
                <a:cs typeface="MS PGothic" charset="0"/>
              </a:defRPr>
            </a:lvl1pPr>
            <a:lvl2pPr marL="742950" indent="-285750" eaLnBrk="0" hangingPunct="0">
              <a:defRPr sz="2400">
                <a:solidFill>
                  <a:schemeClr val="tx1"/>
                </a:solidFill>
                <a:latin typeface="Tahoma" charset="0"/>
                <a:ea typeface="MS PGothic" charset="0"/>
                <a:cs typeface="MS PGothic" charset="0"/>
              </a:defRPr>
            </a:lvl2pPr>
            <a:lvl3pPr marL="1143000" indent="-228600" eaLnBrk="0" hangingPunct="0">
              <a:defRPr sz="2400">
                <a:solidFill>
                  <a:schemeClr val="tx1"/>
                </a:solidFill>
                <a:latin typeface="Tahoma" charset="0"/>
                <a:ea typeface="MS PGothic" charset="0"/>
                <a:cs typeface="MS PGothic" charset="0"/>
              </a:defRPr>
            </a:lvl3pPr>
            <a:lvl4pPr marL="1600200" indent="-228600" eaLnBrk="0" hangingPunct="0">
              <a:defRPr sz="2400">
                <a:solidFill>
                  <a:schemeClr val="tx1"/>
                </a:solidFill>
                <a:latin typeface="Tahoma" charset="0"/>
                <a:ea typeface="MS PGothic" charset="0"/>
                <a:cs typeface="MS PGothic" charset="0"/>
              </a:defRPr>
            </a:lvl4pPr>
            <a:lvl5pPr marL="2057400" indent="-228600" eaLnBrk="0" hangingPunct="0">
              <a:defRPr sz="2400">
                <a:solidFill>
                  <a:schemeClr val="tx1"/>
                </a:solidFill>
                <a:latin typeface="Tahoma"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ahoma"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ahoma"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ahoma"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ahoma" charset="0"/>
                <a:ea typeface="MS PGothic" charset="0"/>
                <a:cs typeface="MS PGothic" charset="0"/>
              </a:defRPr>
            </a:lvl9pPr>
          </a:lstStyle>
          <a:p>
            <a:pPr eaLnBrk="1" hangingPunct="1">
              <a:spcAft>
                <a:spcPts val="1000"/>
              </a:spcAft>
            </a:pPr>
            <a:r>
              <a:rPr lang="en-US" sz="1000" dirty="0">
                <a:latin typeface="Calibri" charset="0"/>
                <a:cs typeface="Arial" charset="0"/>
              </a:rPr>
              <a:t>© Richard Ross</a:t>
            </a:r>
            <a:endParaRPr lang="en-US" sz="1800" dirty="0">
              <a:latin typeface="Arial" charset="0"/>
              <a:cs typeface="Arial" charset="0"/>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itle 2"/>
          <p:cNvSpPr>
            <a:spLocks noGrp="1"/>
          </p:cNvSpPr>
          <p:nvPr>
            <p:ph type="title"/>
          </p:nvPr>
        </p:nvSpPr>
        <p:spPr/>
        <p:txBody>
          <a:bodyPr/>
          <a:lstStyle/>
          <a:p>
            <a:r>
              <a:rPr lang="en-US" smtClean="0"/>
              <a:t>How to Handle a Disclosure</a:t>
            </a:r>
          </a:p>
        </p:txBody>
      </p:sp>
      <p:sp>
        <p:nvSpPr>
          <p:cNvPr id="75780" name="Slide Number Placeholder 3"/>
          <p:cNvSpPr>
            <a:spLocks noGrp="1"/>
          </p:cNvSpPr>
          <p:nvPr>
            <p:ph type="sldNum" sz="quarter" idx="11"/>
          </p:nvPr>
        </p:nvSpPr>
        <p:spPr bwMode="auto">
          <a:noFill/>
          <a:ln>
            <a:miter lim="800000"/>
            <a:headEnd/>
            <a:tailEnd/>
          </a:ln>
        </p:spPr>
        <p:txBody>
          <a:bodyPr/>
          <a:lstStyle/>
          <a:p>
            <a:fld id="{DAA525A4-034E-4554-A8E8-3C7D8401F32D}" type="slidenum">
              <a:rPr lang="en-US" smtClean="0"/>
              <a:pPr/>
              <a:t>146</a:t>
            </a:fld>
            <a:endParaRPr lang="en-US" smtClean="0"/>
          </a:p>
        </p:txBody>
      </p:sp>
    </p:spTree>
    <p:extLst>
      <p:ext uri="{BB962C8B-B14F-4D97-AF65-F5344CB8AC3E}">
        <p14:creationId xmlns:p14="http://schemas.microsoft.com/office/powerpoint/2010/main" val="3262237846"/>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smtClean="0"/>
              <a:t>What if you’re the one a youth tells?</a:t>
            </a:r>
            <a:endParaRPr lang="en-US" sz="4200" dirty="0"/>
          </a:p>
        </p:txBody>
      </p:sp>
      <p:sp>
        <p:nvSpPr>
          <p:cNvPr id="3" name="Content Placeholder 2"/>
          <p:cNvSpPr>
            <a:spLocks noGrp="1"/>
          </p:cNvSpPr>
          <p:nvPr>
            <p:ph sz="quarter" idx="1"/>
          </p:nvPr>
        </p:nvSpPr>
        <p:spPr/>
        <p:txBody>
          <a:bodyPr/>
          <a:lstStyle/>
          <a:p>
            <a:r>
              <a:rPr lang="en-US" sz="3200" dirty="0" smtClean="0"/>
              <a:t>Stay calm</a:t>
            </a:r>
          </a:p>
          <a:p>
            <a:r>
              <a:rPr lang="en-US" sz="3200" dirty="0" smtClean="0"/>
              <a:t>Listen</a:t>
            </a:r>
          </a:p>
          <a:p>
            <a:r>
              <a:rPr lang="en-US" sz="3200" dirty="0" smtClean="0"/>
              <a:t>Convey simple messages of support</a:t>
            </a:r>
          </a:p>
          <a:p>
            <a:r>
              <a:rPr lang="en-US" sz="3200" dirty="0" smtClean="0"/>
              <a:t>Take the report seriously</a:t>
            </a:r>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147</a:t>
            </a:fld>
            <a:endParaRPr lang="en-US"/>
          </a:p>
        </p:txBody>
      </p:sp>
      <p:sp>
        <p:nvSpPr>
          <p:cNvPr id="5" name="Flowchart: Alternate Process 4"/>
          <p:cNvSpPr/>
          <p:nvPr/>
        </p:nvSpPr>
        <p:spPr>
          <a:xfrm>
            <a:off x="640080" y="5623560"/>
            <a:ext cx="7955280" cy="68580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Tips for Handling Disclosures</a:t>
            </a:r>
            <a:endParaRPr lang="en-US" sz="2000" b="1" dirty="0">
              <a:solidFill>
                <a:schemeClr val="tx1"/>
              </a:solidFill>
            </a:endParaRPr>
          </a:p>
        </p:txBody>
      </p:sp>
    </p:spTree>
    <p:extLst>
      <p:ext uri="{BB962C8B-B14F-4D97-AF65-F5344CB8AC3E}">
        <p14:creationId xmlns:p14="http://schemas.microsoft.com/office/powerpoint/2010/main" val="1804729074"/>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smtClean="0"/>
              <a:t>What if you’re the one a youth tells?</a:t>
            </a:r>
            <a:endParaRPr lang="en-US" sz="4200" dirty="0"/>
          </a:p>
        </p:txBody>
      </p:sp>
      <p:sp>
        <p:nvSpPr>
          <p:cNvPr id="3" name="Content Placeholder 2"/>
          <p:cNvSpPr>
            <a:spLocks noGrp="1"/>
          </p:cNvSpPr>
          <p:nvPr>
            <p:ph sz="quarter" idx="1"/>
          </p:nvPr>
        </p:nvSpPr>
        <p:spPr>
          <a:xfrm>
            <a:off x="594360" y="1600200"/>
            <a:ext cx="5532120" cy="4495800"/>
          </a:xfrm>
        </p:spPr>
        <p:txBody>
          <a:bodyPr>
            <a:normAutofit fontScale="92500" lnSpcReduction="20000"/>
          </a:bodyPr>
          <a:lstStyle/>
          <a:p>
            <a:r>
              <a:rPr lang="en-US" sz="2800" dirty="0" smtClean="0"/>
              <a:t>Only ask questions you need to know the answer to in order to help the survivor</a:t>
            </a:r>
          </a:p>
          <a:p>
            <a:r>
              <a:rPr lang="en-US" sz="2800" dirty="0" smtClean="0"/>
              <a:t>Avoid assumptions</a:t>
            </a:r>
          </a:p>
          <a:p>
            <a:r>
              <a:rPr lang="en-US" sz="2800" dirty="0" smtClean="0"/>
              <a:t>Be clear about limits to confidentiality</a:t>
            </a:r>
          </a:p>
          <a:p>
            <a:r>
              <a:rPr lang="en-US" sz="2800" dirty="0" smtClean="0"/>
              <a:t>Preserve evidence</a:t>
            </a:r>
          </a:p>
          <a:p>
            <a:r>
              <a:rPr lang="en-US" sz="2800" dirty="0" smtClean="0"/>
              <a:t>Get him/her to a safe place</a:t>
            </a:r>
          </a:p>
          <a:p>
            <a:r>
              <a:rPr lang="en-US" sz="2800" dirty="0" smtClean="0"/>
              <a:t>Report and get youth mental health support</a:t>
            </a:r>
          </a:p>
          <a:p>
            <a:r>
              <a:rPr lang="en-US" sz="2800" dirty="0" smtClean="0"/>
              <a:t>Maintain confidentiality except where required to report</a:t>
            </a:r>
          </a:p>
          <a:p>
            <a:pPr>
              <a:buNone/>
            </a:pPr>
            <a:endParaRPr lang="en-US" sz="3200"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148</a:t>
            </a:fld>
            <a:endParaRPr lang="en-US"/>
          </a:p>
        </p:txBody>
      </p:sp>
      <p:pic>
        <p:nvPicPr>
          <p:cNvPr id="8" name="Picture 7" descr="xx-6.jpg"/>
          <p:cNvPicPr>
            <a:picLocks noChangeAspect="1"/>
          </p:cNvPicPr>
          <p:nvPr/>
        </p:nvPicPr>
        <p:blipFill>
          <a:blip r:embed="rId3" cstate="screen"/>
          <a:stretch>
            <a:fillRect/>
          </a:stretch>
        </p:blipFill>
        <p:spPr>
          <a:xfrm>
            <a:off x="6080760" y="1691640"/>
            <a:ext cx="2743200" cy="4482310"/>
          </a:xfrm>
          <a:prstGeom prst="rect">
            <a:avLst/>
          </a:prstGeom>
        </p:spPr>
      </p:pic>
      <p:sp>
        <p:nvSpPr>
          <p:cNvPr id="9" name="Rectangle 8"/>
          <p:cNvSpPr/>
          <p:nvPr/>
        </p:nvSpPr>
        <p:spPr>
          <a:xfrm>
            <a:off x="6080760" y="621792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53816959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100" dirty="0" smtClean="0"/>
              <a:t>When does someone “need to know?”</a:t>
            </a:r>
            <a:endParaRPr lang="en-US" sz="4100" dirty="0"/>
          </a:p>
        </p:txBody>
      </p:sp>
      <p:sp>
        <p:nvSpPr>
          <p:cNvPr id="3" name="Content Placeholder 2"/>
          <p:cNvSpPr>
            <a:spLocks noGrp="1"/>
          </p:cNvSpPr>
          <p:nvPr>
            <p:ph sz="quarter" idx="1"/>
          </p:nvPr>
        </p:nvSpPr>
        <p:spPr/>
        <p:txBody>
          <a:bodyPr/>
          <a:lstStyle/>
          <a:p>
            <a:r>
              <a:rPr lang="en-US" dirty="0" smtClean="0"/>
              <a:t>To provide mental health or rape crisis services</a:t>
            </a:r>
          </a:p>
          <a:p>
            <a:r>
              <a:rPr lang="en-US" dirty="0" smtClean="0"/>
              <a:t>To decide where the youth will be housed in order to keep him or her safe</a:t>
            </a:r>
          </a:p>
          <a:p>
            <a:r>
              <a:rPr lang="en-US" dirty="0" smtClean="0"/>
              <a:t>When else do staff need to know information?</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149</a:t>
            </a:fld>
            <a:endParaRPr lang="en-US"/>
          </a:p>
        </p:txBody>
      </p:sp>
    </p:spTree>
    <p:extLst>
      <p:ext uri="{BB962C8B-B14F-4D97-AF65-F5344CB8AC3E}">
        <p14:creationId xmlns:p14="http://schemas.microsoft.com/office/powerpoint/2010/main" val="2057405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612775" y="228600"/>
            <a:ext cx="8153400" cy="990600"/>
          </a:xfrm>
        </p:spPr>
        <p:txBody>
          <a:bodyPr>
            <a:noAutofit/>
          </a:bodyPr>
          <a:lstStyle/>
          <a:p>
            <a:pPr eaLnBrk="1" hangingPunct="1"/>
            <a:r>
              <a:rPr lang="en-US" sz="3200" dirty="0" smtClean="0"/>
              <a:t>Minimizing Opportunities for Victimization and Re-Traumatization </a:t>
            </a:r>
          </a:p>
        </p:txBody>
      </p:sp>
      <p:sp>
        <p:nvSpPr>
          <p:cNvPr id="39939" name="Slide Number Placeholder 3"/>
          <p:cNvSpPr>
            <a:spLocks noGrp="1"/>
          </p:cNvSpPr>
          <p:nvPr>
            <p:ph type="sldNum" sz="quarter" idx="12"/>
          </p:nvPr>
        </p:nvSpPr>
        <p:spPr bwMode="auto">
          <a:noFill/>
          <a:ln>
            <a:miter lim="800000"/>
            <a:headEnd/>
            <a:tailEnd/>
          </a:ln>
        </p:spPr>
        <p:txBody>
          <a:bodyPr/>
          <a:lstStyle/>
          <a:p>
            <a:pPr>
              <a:lnSpc>
                <a:spcPct val="80000"/>
              </a:lnSpc>
            </a:pPr>
            <a:fld id="{302430CF-912C-4ADD-B01B-B20395E10EFF}" type="slidenum">
              <a:rPr lang="en-US" sz="1200" smtClean="0"/>
              <a:pPr>
                <a:lnSpc>
                  <a:spcPct val="80000"/>
                </a:lnSpc>
              </a:pPr>
              <a:t>15</a:t>
            </a:fld>
            <a:endParaRPr lang="en-US" sz="1200" dirty="0" smtClean="0"/>
          </a:p>
        </p:txBody>
      </p:sp>
      <p:sp>
        <p:nvSpPr>
          <p:cNvPr id="39940" name="Content Placeholder 2"/>
          <p:cNvSpPr>
            <a:spLocks noGrp="1"/>
          </p:cNvSpPr>
          <p:nvPr>
            <p:ph sz="quarter" idx="1"/>
          </p:nvPr>
        </p:nvSpPr>
        <p:spPr>
          <a:xfrm>
            <a:off x="2971800" y="1691640"/>
            <a:ext cx="5794375" cy="4800600"/>
          </a:xfrm>
        </p:spPr>
        <p:txBody>
          <a:bodyPr>
            <a:normAutofit lnSpcReduction="10000"/>
          </a:bodyPr>
          <a:lstStyle/>
          <a:p>
            <a:pPr eaLnBrk="1" hangingPunct="1"/>
            <a:r>
              <a:rPr lang="en-US" sz="2800" dirty="0" smtClean="0"/>
              <a:t>Screen youth upon intake for risk of victimization and risk of engaging in misconduct</a:t>
            </a:r>
          </a:p>
          <a:p>
            <a:pPr lvl="1" eaLnBrk="1" hangingPunct="1"/>
            <a:r>
              <a:rPr lang="en-US" dirty="0" smtClean="0"/>
              <a:t>Use information to make housing and programming assignments</a:t>
            </a:r>
          </a:p>
          <a:p>
            <a:pPr lvl="1" eaLnBrk="1" hangingPunct="1"/>
            <a:r>
              <a:rPr lang="en-US" dirty="0" smtClean="0"/>
              <a:t>Protections for LGBTQI youth</a:t>
            </a:r>
          </a:p>
          <a:p>
            <a:pPr lvl="1" eaLnBrk="1" hangingPunct="1"/>
            <a:r>
              <a:rPr lang="en-US" dirty="0" smtClean="0"/>
              <a:t>Limit use of isolation (segregation) </a:t>
            </a:r>
          </a:p>
          <a:p>
            <a:pPr eaLnBrk="1" hangingPunct="1"/>
            <a:r>
              <a:rPr lang="en-US" sz="2800" dirty="0" smtClean="0"/>
              <a:t>Limits to cross-gender searches and viewing</a:t>
            </a:r>
          </a:p>
          <a:p>
            <a:pPr eaLnBrk="1" hangingPunct="1"/>
            <a:r>
              <a:rPr lang="en-US" sz="2800" dirty="0" smtClean="0"/>
              <a:t>Staffing plans with adequate supervision of youth and staff</a:t>
            </a:r>
          </a:p>
        </p:txBody>
      </p:sp>
      <p:pic>
        <p:nvPicPr>
          <p:cNvPr id="39941" name="Picture 4" descr="FL_MiamiDetention_1.jpg"/>
          <p:cNvPicPr>
            <a:picLocks noChangeAspect="1"/>
          </p:cNvPicPr>
          <p:nvPr/>
        </p:nvPicPr>
        <p:blipFill>
          <a:blip r:embed="rId3" cstate="email">
            <a:grayscl/>
          </a:blip>
          <a:srcRect/>
          <a:stretch>
            <a:fillRect/>
          </a:stretch>
        </p:blipFill>
        <p:spPr bwMode="auto">
          <a:xfrm>
            <a:off x="365760" y="1965960"/>
            <a:ext cx="2376488" cy="3841750"/>
          </a:xfrm>
          <a:prstGeom prst="rect">
            <a:avLst/>
          </a:prstGeom>
          <a:noFill/>
          <a:ln w="9525">
            <a:noFill/>
            <a:miter lim="800000"/>
            <a:headEnd/>
            <a:tailEnd/>
          </a:ln>
        </p:spPr>
      </p:pic>
      <p:sp>
        <p:nvSpPr>
          <p:cNvPr id="39942" name="Text Box 2"/>
          <p:cNvSpPr txBox="1">
            <a:spLocks noChangeArrowheads="1"/>
          </p:cNvSpPr>
          <p:nvPr/>
        </p:nvSpPr>
        <p:spPr bwMode="auto">
          <a:xfrm>
            <a:off x="320040" y="5852160"/>
            <a:ext cx="1235075" cy="320675"/>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Richard Ross</a:t>
            </a:r>
            <a:endParaRPr lang="en-US" sz="1800" dirty="0">
              <a:latin typeface="Arial" charset="0"/>
              <a:cs typeface="Arial" charset="0"/>
            </a:endParaRPr>
          </a:p>
        </p:txBody>
      </p:sp>
    </p:spTree>
    <p:extLst>
      <p:ext uri="{BB962C8B-B14F-4D97-AF65-F5344CB8AC3E}">
        <p14:creationId xmlns:p14="http://schemas.microsoft.com/office/powerpoint/2010/main" val="373834680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Play: Handling a Disclosure</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150</a:t>
            </a:fld>
            <a:endParaRPr lang="en-US"/>
          </a:p>
        </p:txBody>
      </p:sp>
      <p:sp>
        <p:nvSpPr>
          <p:cNvPr id="5" name="Flowchart: Alternate Process 4"/>
          <p:cNvSpPr/>
          <p:nvPr/>
        </p:nvSpPr>
        <p:spPr>
          <a:xfrm>
            <a:off x="594360" y="5806440"/>
            <a:ext cx="7955280" cy="68580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Disclosure Role Play</a:t>
            </a:r>
            <a:endParaRPr lang="en-US" sz="2000" b="1" dirty="0">
              <a:solidFill>
                <a:schemeClr val="tx1"/>
              </a:solidFill>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17320" y="1691640"/>
            <a:ext cx="5852160" cy="3898825"/>
          </a:xfrm>
          <a:prstGeom prst="rect">
            <a:avLst/>
          </a:prstGeom>
        </p:spPr>
      </p:pic>
      <p:sp>
        <p:nvSpPr>
          <p:cNvPr id="7" name="Rectangle 6"/>
          <p:cNvSpPr/>
          <p:nvPr/>
        </p:nvSpPr>
        <p:spPr>
          <a:xfrm>
            <a:off x="7406640" y="534924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Title 2"/>
          <p:cNvSpPr>
            <a:spLocks noGrp="1"/>
          </p:cNvSpPr>
          <p:nvPr>
            <p:ph type="title"/>
          </p:nvPr>
        </p:nvSpPr>
        <p:spPr/>
        <p:txBody>
          <a:bodyPr/>
          <a:lstStyle/>
          <a:p>
            <a:r>
              <a:rPr lang="en-US" smtClean="0"/>
              <a:t>Conclusion</a:t>
            </a:r>
          </a:p>
        </p:txBody>
      </p:sp>
      <p:sp>
        <p:nvSpPr>
          <p:cNvPr id="111620" name="Slide Number Placeholder 3"/>
          <p:cNvSpPr>
            <a:spLocks noGrp="1"/>
          </p:cNvSpPr>
          <p:nvPr>
            <p:ph type="sldNum" sz="quarter" idx="11"/>
          </p:nvPr>
        </p:nvSpPr>
        <p:spPr bwMode="auto">
          <a:noFill/>
          <a:ln>
            <a:miter lim="800000"/>
            <a:headEnd/>
            <a:tailEnd/>
          </a:ln>
        </p:spPr>
        <p:txBody>
          <a:bodyPr/>
          <a:lstStyle/>
          <a:p>
            <a:fld id="{FAC25B78-C1DC-4781-95FA-22331A29094F}" type="slidenum">
              <a:rPr lang="en-US" smtClean="0"/>
              <a:pPr/>
              <a:t>151</a:t>
            </a:fld>
            <a:endParaRPr lang="en-US" smtClean="0"/>
          </a:p>
        </p:txBody>
      </p:sp>
      <p:sp>
        <p:nvSpPr>
          <p:cNvPr id="6" name="Rectangle 5"/>
          <p:cNvSpPr/>
          <p:nvPr/>
        </p:nvSpPr>
        <p:spPr>
          <a:xfrm>
            <a:off x="3611880" y="635508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pic>
        <p:nvPicPr>
          <p:cNvPr id="7" name="Picture 6" descr="DC_19.jpg"/>
          <p:cNvPicPr>
            <a:picLocks noChangeAspect="1"/>
          </p:cNvPicPr>
          <p:nvPr/>
        </p:nvPicPr>
        <p:blipFill>
          <a:blip r:embed="rId3" cstate="email"/>
          <a:stretch>
            <a:fillRect/>
          </a:stretch>
        </p:blipFill>
        <p:spPr>
          <a:xfrm>
            <a:off x="3657600" y="2788920"/>
            <a:ext cx="5303520" cy="3540099"/>
          </a:xfrm>
          <a:prstGeom prst="rect">
            <a:avLst/>
          </a:prstGeom>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z="3600" smtClean="0"/>
              <a:t>One Thing I Learned Today . . . </a:t>
            </a:r>
          </a:p>
        </p:txBody>
      </p:sp>
      <p:pic>
        <p:nvPicPr>
          <p:cNvPr id="14339" name="Picture 6" descr="https://encrypted-tbn1.gstatic.com/images?q=tbn:ANd9GcS1Rqp5RIQHcCn5_t5scAeZ2AsCNpK1siu584LOBjGVa5NvNTk0"/>
          <p:cNvPicPr>
            <a:picLocks noGrp="1" noChangeAspect="1" noChangeArrowheads="1"/>
          </p:cNvPicPr>
          <p:nvPr>
            <p:ph type="pic" idx="1"/>
          </p:nvPr>
        </p:nvPicPr>
        <p:blipFill>
          <a:blip r:embed="rId3" cstate="email"/>
          <a:srcRect/>
          <a:stretch>
            <a:fillRect/>
          </a:stretch>
        </p:blipFill>
        <p:spPr>
          <a:xfrm>
            <a:off x="1560513" y="0"/>
            <a:ext cx="7583487" cy="4568825"/>
          </a:xfrm>
          <a:noFill/>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sz="quarter" idx="1"/>
          </p:nvPr>
        </p:nvSpPr>
        <p:spPr/>
        <p:txBody>
          <a:bodyPr/>
          <a:lstStyle/>
          <a:p>
            <a:endParaRPr lang="en-US"/>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153</a:t>
            </a:fld>
            <a:endParaRPr lang="en-US"/>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a:xfrm>
            <a:off x="612775" y="228600"/>
            <a:ext cx="8153400" cy="990600"/>
          </a:xfrm>
        </p:spPr>
        <p:txBody>
          <a:bodyPr/>
          <a:lstStyle/>
          <a:p>
            <a:pPr eaLnBrk="1" hangingPunct="1"/>
            <a:r>
              <a:rPr lang="en-US" sz="4000" dirty="0" smtClean="0"/>
              <a:t>Resources</a:t>
            </a:r>
          </a:p>
        </p:txBody>
      </p:sp>
      <p:sp>
        <p:nvSpPr>
          <p:cNvPr id="114691" name="Slide Number Placeholder 2"/>
          <p:cNvSpPr>
            <a:spLocks noGrp="1"/>
          </p:cNvSpPr>
          <p:nvPr>
            <p:ph type="sldNum" sz="quarter" idx="12"/>
          </p:nvPr>
        </p:nvSpPr>
        <p:spPr bwMode="auto">
          <a:noFill/>
          <a:ln>
            <a:miter lim="800000"/>
            <a:headEnd/>
            <a:tailEnd/>
          </a:ln>
        </p:spPr>
        <p:txBody>
          <a:bodyPr/>
          <a:lstStyle/>
          <a:p>
            <a:pPr>
              <a:lnSpc>
                <a:spcPct val="80000"/>
              </a:lnSpc>
            </a:pPr>
            <a:fld id="{E3686516-72F0-4058-9DF4-317819179771}" type="slidenum">
              <a:rPr lang="en-US" sz="1200" smtClean="0"/>
              <a:pPr>
                <a:lnSpc>
                  <a:spcPct val="80000"/>
                </a:lnSpc>
              </a:pPr>
              <a:t>154</a:t>
            </a:fld>
            <a:endParaRPr lang="en-US" sz="1200" smtClean="0"/>
          </a:p>
        </p:txBody>
      </p:sp>
      <p:sp>
        <p:nvSpPr>
          <p:cNvPr id="114692" name="Content Placeholder 3"/>
          <p:cNvSpPr>
            <a:spLocks noGrp="1"/>
          </p:cNvSpPr>
          <p:nvPr>
            <p:ph sz="quarter" idx="1"/>
          </p:nvPr>
        </p:nvSpPr>
        <p:spPr>
          <a:xfrm>
            <a:off x="612775" y="1600200"/>
            <a:ext cx="8153400" cy="4937760"/>
          </a:xfrm>
        </p:spPr>
        <p:txBody>
          <a:bodyPr>
            <a:normAutofit/>
          </a:bodyPr>
          <a:lstStyle/>
          <a:p>
            <a:pPr eaLnBrk="1" hangingPunct="1">
              <a:lnSpc>
                <a:spcPct val="90000"/>
              </a:lnSpc>
              <a:defRPr/>
            </a:pPr>
            <a:r>
              <a:rPr lang="en-US" dirty="0" smtClean="0"/>
              <a:t>PREA Resource Center</a:t>
            </a:r>
          </a:p>
          <a:p>
            <a:pPr eaLnBrk="1" hangingPunct="1">
              <a:lnSpc>
                <a:spcPct val="90000"/>
              </a:lnSpc>
              <a:buFont typeface="Wingdings" pitchFamily="2" charset="2"/>
              <a:buNone/>
              <a:defRPr/>
            </a:pPr>
            <a:r>
              <a:rPr lang="en-US" dirty="0" smtClean="0">
                <a:solidFill>
                  <a:schemeClr val="tx2"/>
                </a:solidFill>
              </a:rPr>
              <a:t>	</a:t>
            </a:r>
            <a:r>
              <a:rPr lang="en-US" dirty="0" smtClean="0">
                <a:solidFill>
                  <a:schemeClr val="tx2"/>
                </a:solidFill>
                <a:hlinkClick r:id="rId3"/>
              </a:rPr>
              <a:t>www.prearesourcecenter.org</a:t>
            </a:r>
            <a:endParaRPr lang="en-US" dirty="0" smtClean="0">
              <a:solidFill>
                <a:schemeClr val="tx2"/>
              </a:solidFill>
            </a:endParaRPr>
          </a:p>
          <a:p>
            <a:pPr eaLnBrk="1" hangingPunct="1">
              <a:lnSpc>
                <a:spcPct val="90000"/>
              </a:lnSpc>
              <a:defRPr/>
            </a:pPr>
            <a:r>
              <a:rPr lang="en-US" dirty="0" smtClean="0"/>
              <a:t>New Mexico Association of Counties</a:t>
            </a:r>
          </a:p>
          <a:p>
            <a:pPr eaLnBrk="1" hangingPunct="1">
              <a:lnSpc>
                <a:spcPct val="90000"/>
              </a:lnSpc>
              <a:buNone/>
              <a:defRPr/>
            </a:pPr>
            <a:r>
              <a:rPr lang="en-US" dirty="0">
                <a:solidFill>
                  <a:schemeClr val="tx2"/>
                </a:solidFill>
              </a:rPr>
              <a:t>	</a:t>
            </a:r>
            <a:r>
              <a:rPr lang="en-US" dirty="0" smtClean="0">
                <a:solidFill>
                  <a:schemeClr val="tx2"/>
                </a:solidFill>
                <a:hlinkClick r:id="rId4"/>
              </a:rPr>
              <a:t>www.nmcounties.org</a:t>
            </a:r>
            <a:endParaRPr lang="en-US" dirty="0" smtClean="0">
              <a:solidFill>
                <a:schemeClr val="tx2"/>
              </a:solidFill>
            </a:endParaRPr>
          </a:p>
          <a:p>
            <a:pPr eaLnBrk="1" hangingPunct="1">
              <a:lnSpc>
                <a:spcPct val="90000"/>
              </a:lnSpc>
              <a:defRPr/>
            </a:pPr>
            <a:r>
              <a:rPr lang="en-US" dirty="0" smtClean="0"/>
              <a:t>Center for Children</a:t>
            </a:r>
            <a:r>
              <a:rPr lang="en-US" altLang="en-US" dirty="0" smtClean="0"/>
              <a:t>’</a:t>
            </a:r>
            <a:r>
              <a:rPr lang="en-US" dirty="0" smtClean="0"/>
              <a:t>s Law and Policy</a:t>
            </a:r>
          </a:p>
          <a:p>
            <a:pPr eaLnBrk="1" hangingPunct="1">
              <a:lnSpc>
                <a:spcPct val="90000"/>
              </a:lnSpc>
              <a:buFont typeface="Wingdings" pitchFamily="2" charset="2"/>
              <a:buNone/>
              <a:defRPr/>
            </a:pPr>
            <a:r>
              <a:rPr lang="en-US" dirty="0" smtClean="0">
                <a:solidFill>
                  <a:schemeClr val="tx2"/>
                </a:solidFill>
              </a:rPr>
              <a:t>	</a:t>
            </a:r>
            <a:r>
              <a:rPr lang="en-US" dirty="0" smtClean="0">
                <a:solidFill>
                  <a:schemeClr val="tx2"/>
                </a:solidFill>
                <a:hlinkClick r:id="rId5"/>
              </a:rPr>
              <a:t>www.cclp.org/prea.php</a:t>
            </a:r>
            <a:endParaRPr lang="en-US" dirty="0" smtClean="0">
              <a:solidFill>
                <a:schemeClr val="tx2"/>
              </a:solidFill>
            </a:endParaRPr>
          </a:p>
          <a:p>
            <a:pPr eaLnBrk="1" hangingPunct="1">
              <a:lnSpc>
                <a:spcPct val="90000"/>
              </a:lnSpc>
              <a:defRPr/>
            </a:pPr>
            <a:r>
              <a:rPr lang="en-US" dirty="0" smtClean="0"/>
              <a:t>National Institute of Corrections</a:t>
            </a:r>
          </a:p>
          <a:p>
            <a:pPr lvl="1" eaLnBrk="1" hangingPunct="1">
              <a:lnSpc>
                <a:spcPct val="90000"/>
              </a:lnSpc>
              <a:buNone/>
              <a:defRPr/>
            </a:pPr>
            <a:r>
              <a:rPr lang="en-US" dirty="0" smtClean="0">
                <a:solidFill>
                  <a:schemeClr val="tx2"/>
                </a:solidFill>
                <a:hlinkClick r:id="rId6"/>
              </a:rPr>
              <a:t>www.nicic.gov</a:t>
            </a:r>
            <a:endParaRPr lang="en-US" dirty="0" smtClean="0">
              <a:solidFill>
                <a:schemeClr val="tx2"/>
              </a:solidFill>
            </a:endParaRPr>
          </a:p>
          <a:p>
            <a:pPr eaLnBrk="1" hangingPunct="1">
              <a:lnSpc>
                <a:spcPct val="90000"/>
              </a:lnSpc>
              <a:defRPr/>
            </a:pPr>
            <a:r>
              <a:rPr lang="en-US" dirty="0" smtClean="0"/>
              <a:t>The Project on Addressing Prison Rape</a:t>
            </a:r>
          </a:p>
          <a:p>
            <a:pPr lvl="1" eaLnBrk="1" hangingPunct="1">
              <a:lnSpc>
                <a:spcPct val="90000"/>
              </a:lnSpc>
              <a:buNone/>
              <a:defRPr/>
            </a:pPr>
            <a:r>
              <a:rPr lang="en-US" u="sng" dirty="0" smtClean="0">
                <a:hlinkClick r:id="rId7"/>
              </a:rPr>
              <a:t>endsilence@wcl.american.edu</a:t>
            </a:r>
            <a:endParaRPr lang="en-US" u="sng" dirty="0" smtClean="0"/>
          </a:p>
          <a:p>
            <a:pPr lvl="1" eaLnBrk="1" hangingPunct="1">
              <a:lnSpc>
                <a:spcPct val="90000"/>
              </a:lnSpc>
              <a:buNone/>
              <a:defRPr/>
            </a:pPr>
            <a:endParaRPr lang="en-US" dirty="0" smtClean="0">
              <a:solidFill>
                <a:schemeClr val="tx2"/>
              </a:solidFill>
            </a:endParaRPr>
          </a:p>
          <a:p>
            <a:pPr lvl="1" eaLnBrk="1" hangingPunct="1">
              <a:lnSpc>
                <a:spcPct val="90000"/>
              </a:lnSpc>
              <a:buNone/>
              <a:defRPr/>
            </a:pPr>
            <a:endParaRPr lang="en-US" u="sng"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612775" y="228600"/>
            <a:ext cx="8153400" cy="990600"/>
          </a:xfrm>
        </p:spPr>
        <p:txBody>
          <a:bodyPr>
            <a:noAutofit/>
          </a:bodyPr>
          <a:lstStyle/>
          <a:p>
            <a:pPr marL="4763" indent="-4763" eaLnBrk="1" hangingPunct="1"/>
            <a:r>
              <a:rPr lang="en-US" sz="3200" dirty="0" smtClean="0"/>
              <a:t>Creating Effective Reporting Channels and Response to Allegations</a:t>
            </a:r>
          </a:p>
        </p:txBody>
      </p:sp>
      <p:sp>
        <p:nvSpPr>
          <p:cNvPr id="40963" name="Slide Number Placeholder 3"/>
          <p:cNvSpPr>
            <a:spLocks noGrp="1"/>
          </p:cNvSpPr>
          <p:nvPr>
            <p:ph type="sldNum" sz="quarter" idx="12"/>
          </p:nvPr>
        </p:nvSpPr>
        <p:spPr bwMode="auto">
          <a:noFill/>
          <a:ln>
            <a:miter lim="800000"/>
            <a:headEnd/>
            <a:tailEnd/>
          </a:ln>
        </p:spPr>
        <p:txBody>
          <a:bodyPr/>
          <a:lstStyle/>
          <a:p>
            <a:pPr>
              <a:lnSpc>
                <a:spcPct val="80000"/>
              </a:lnSpc>
            </a:pPr>
            <a:fld id="{1EB67661-E8A2-40F6-8477-22E562EDF4C7}" type="slidenum">
              <a:rPr lang="en-US" sz="1200" smtClean="0"/>
              <a:pPr>
                <a:lnSpc>
                  <a:spcPct val="80000"/>
                </a:lnSpc>
              </a:pPr>
              <a:t>16</a:t>
            </a:fld>
            <a:endParaRPr lang="en-US" sz="1200" dirty="0" smtClean="0"/>
          </a:p>
        </p:txBody>
      </p:sp>
      <p:sp>
        <p:nvSpPr>
          <p:cNvPr id="40964" name="Content Placeholder 2"/>
          <p:cNvSpPr>
            <a:spLocks noGrp="1"/>
          </p:cNvSpPr>
          <p:nvPr>
            <p:ph sz="quarter" idx="1"/>
          </p:nvPr>
        </p:nvSpPr>
        <p:spPr>
          <a:xfrm>
            <a:off x="4068763" y="1600200"/>
            <a:ext cx="4827587" cy="4892675"/>
          </a:xfrm>
        </p:spPr>
        <p:txBody>
          <a:bodyPr/>
          <a:lstStyle/>
          <a:p>
            <a:pPr eaLnBrk="1" hangingPunct="1"/>
            <a:r>
              <a:rPr lang="en-US" sz="2600" dirty="0" smtClean="0"/>
              <a:t>Opportunities to report, including for youth with disabilities and limited English proficiency, and their families and attorneys</a:t>
            </a:r>
          </a:p>
          <a:p>
            <a:pPr eaLnBrk="1" hangingPunct="1"/>
            <a:r>
              <a:rPr lang="en-US" sz="2600" dirty="0" smtClean="0"/>
              <a:t>Timely response to reports</a:t>
            </a:r>
          </a:p>
          <a:p>
            <a:pPr eaLnBrk="1" hangingPunct="1"/>
            <a:r>
              <a:rPr lang="en-US" sz="2600" dirty="0" smtClean="0"/>
              <a:t>Response plans</a:t>
            </a:r>
          </a:p>
          <a:p>
            <a:pPr eaLnBrk="1" hangingPunct="1"/>
            <a:r>
              <a:rPr lang="en-US" sz="2600" dirty="0" smtClean="0"/>
              <a:t>Trained investigators and high-quality investigations</a:t>
            </a:r>
          </a:p>
          <a:p>
            <a:pPr eaLnBrk="1" hangingPunct="1"/>
            <a:r>
              <a:rPr lang="en-US" sz="2600" dirty="0" smtClean="0"/>
              <a:t>Victim support and treatment</a:t>
            </a:r>
          </a:p>
          <a:p>
            <a:pPr eaLnBrk="1" hangingPunct="1"/>
            <a:r>
              <a:rPr lang="en-US" sz="2600" dirty="0" smtClean="0"/>
              <a:t>Track allegations and keep data</a:t>
            </a:r>
          </a:p>
        </p:txBody>
      </p:sp>
      <p:pic>
        <p:nvPicPr>
          <p:cNvPr id="5" name="Picture 4" descr="one on one.jpg"/>
          <p:cNvPicPr>
            <a:picLocks noChangeAspect="1"/>
          </p:cNvPicPr>
          <p:nvPr/>
        </p:nvPicPr>
        <p:blipFill>
          <a:blip r:embed="rId3" cstate="email"/>
          <a:stretch>
            <a:fillRect/>
          </a:stretch>
        </p:blipFill>
        <p:spPr>
          <a:xfrm>
            <a:off x="320039" y="2765186"/>
            <a:ext cx="3597265" cy="2401174"/>
          </a:xfrm>
          <a:prstGeom prst="rect">
            <a:avLst/>
          </a:prstGeom>
        </p:spPr>
      </p:pic>
      <p:sp>
        <p:nvSpPr>
          <p:cNvPr id="6" name="Rectangle 5"/>
          <p:cNvSpPr/>
          <p:nvPr/>
        </p:nvSpPr>
        <p:spPr>
          <a:xfrm>
            <a:off x="2926080" y="521208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37089375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12775" y="228600"/>
            <a:ext cx="8153400" cy="990600"/>
          </a:xfrm>
        </p:spPr>
        <p:txBody>
          <a:bodyPr/>
          <a:lstStyle/>
          <a:p>
            <a:pPr eaLnBrk="1" hangingPunct="1"/>
            <a:r>
              <a:rPr lang="en-US" dirty="0" smtClean="0"/>
              <a:t>Why is PREA so important?</a:t>
            </a:r>
          </a:p>
        </p:txBody>
      </p:sp>
      <p:sp>
        <p:nvSpPr>
          <p:cNvPr id="23555" name="Slide Number Placeholder 3"/>
          <p:cNvSpPr>
            <a:spLocks noGrp="1"/>
          </p:cNvSpPr>
          <p:nvPr>
            <p:ph type="sldNum" sz="quarter" idx="12"/>
          </p:nvPr>
        </p:nvSpPr>
        <p:spPr bwMode="auto">
          <a:noFill/>
          <a:ln>
            <a:miter lim="800000"/>
            <a:headEnd/>
            <a:tailEnd/>
          </a:ln>
        </p:spPr>
        <p:txBody>
          <a:bodyPr/>
          <a:lstStyle/>
          <a:p>
            <a:pPr>
              <a:lnSpc>
                <a:spcPct val="80000"/>
              </a:lnSpc>
            </a:pPr>
            <a:fld id="{31F52821-1A8E-4156-B34E-518719E9B6D5}" type="slidenum">
              <a:rPr lang="en-US" sz="1200" smtClean="0"/>
              <a:pPr>
                <a:lnSpc>
                  <a:spcPct val="80000"/>
                </a:lnSpc>
              </a:pPr>
              <a:t>17</a:t>
            </a:fld>
            <a:endParaRPr lang="en-US" sz="1200" dirty="0" smtClean="0"/>
          </a:p>
        </p:txBody>
      </p:sp>
      <p:sp>
        <p:nvSpPr>
          <p:cNvPr id="23556" name="Content Placeholder 2"/>
          <p:cNvSpPr>
            <a:spLocks noGrp="1"/>
          </p:cNvSpPr>
          <p:nvPr>
            <p:ph sz="quarter" idx="1"/>
          </p:nvPr>
        </p:nvSpPr>
        <p:spPr>
          <a:xfrm>
            <a:off x="612775" y="1736725"/>
            <a:ext cx="8153400" cy="4359275"/>
          </a:xfrm>
        </p:spPr>
        <p:txBody>
          <a:bodyPr/>
          <a:lstStyle/>
          <a:p>
            <a:pPr marL="0" lvl="1" eaLnBrk="1" hangingPunct="1">
              <a:buFontTx/>
              <a:buNone/>
            </a:pPr>
            <a:r>
              <a:rPr lang="en-US" dirty="0" smtClean="0"/>
              <a:t>Estimated numbers of individuals victimized in 2008:*</a:t>
            </a:r>
          </a:p>
          <a:p>
            <a:pPr marL="0" lvl="1" eaLnBrk="1" hangingPunct="1">
              <a:spcBef>
                <a:spcPts val="600"/>
              </a:spcBef>
              <a:spcAft>
                <a:spcPts val="600"/>
              </a:spcAft>
              <a:buFont typeface="Arial" charset="0"/>
              <a:buChar char="•"/>
            </a:pPr>
            <a:endParaRPr lang="en-US" dirty="0" smtClean="0"/>
          </a:p>
          <a:p>
            <a:pPr marL="0" lvl="1" eaLnBrk="1" hangingPunct="1">
              <a:spcBef>
                <a:spcPts val="600"/>
              </a:spcBef>
              <a:spcAft>
                <a:spcPts val="600"/>
              </a:spcAft>
              <a:buFont typeface="Arial" charset="0"/>
              <a:buChar char="•"/>
            </a:pPr>
            <a:endParaRPr lang="en-US" b="1" dirty="0" smtClean="0"/>
          </a:p>
          <a:p>
            <a:pPr marL="0" lvl="1" eaLnBrk="1" hangingPunct="1">
              <a:spcBef>
                <a:spcPts val="600"/>
              </a:spcBef>
              <a:spcAft>
                <a:spcPts val="600"/>
              </a:spcAft>
              <a:buFont typeface="Arial" charset="0"/>
              <a:buChar char="•"/>
            </a:pPr>
            <a:endParaRPr lang="en-US" b="1" dirty="0" smtClean="0"/>
          </a:p>
          <a:p>
            <a:pPr marL="0" lvl="1" eaLnBrk="1" hangingPunct="1">
              <a:spcBef>
                <a:spcPts val="600"/>
              </a:spcBef>
              <a:spcAft>
                <a:spcPts val="600"/>
              </a:spcAft>
              <a:buFont typeface="Wingdings 2" pitchFamily="18" charset="2"/>
              <a:buNone/>
            </a:pPr>
            <a:r>
              <a:rPr lang="en-US" b="1" dirty="0" smtClean="0"/>
              <a:t>	     		</a:t>
            </a:r>
            <a:br>
              <a:rPr lang="en-US" b="1" dirty="0" smtClean="0"/>
            </a:br>
            <a:r>
              <a:rPr lang="en-US" b="1" dirty="0" smtClean="0"/>
              <a:t/>
            </a:r>
            <a:br>
              <a:rPr lang="en-US" b="1" dirty="0" smtClean="0"/>
            </a:br>
            <a:r>
              <a:rPr lang="en-US" sz="2000" dirty="0" smtClean="0"/>
              <a:t>*From the BJS Surveys of Sexual Violence, as reported in DOJ PREA Notice of Proposed Rule Making, released January 24, 2011</a:t>
            </a:r>
            <a:endParaRPr lang="en-US" b="1" dirty="0" smtClean="0"/>
          </a:p>
          <a:p>
            <a:pPr eaLnBrk="1" hangingPunct="1"/>
            <a:endParaRPr lang="en-US" dirty="0" smtClean="0"/>
          </a:p>
        </p:txBody>
      </p:sp>
      <p:graphicFrame>
        <p:nvGraphicFramePr>
          <p:cNvPr id="5" name="Table 4"/>
          <p:cNvGraphicFramePr>
            <a:graphicFrameLocks noGrp="1"/>
          </p:cNvGraphicFramePr>
          <p:nvPr/>
        </p:nvGraphicFramePr>
        <p:xfrm>
          <a:off x="1524000" y="2422525"/>
          <a:ext cx="6096000" cy="2012951"/>
        </p:xfrm>
        <a:graphic>
          <a:graphicData uri="http://schemas.openxmlformats.org/drawingml/2006/table">
            <a:tbl>
              <a:tblPr bandRow="1">
                <a:tableStyleId>{D27102A9-8310-4765-A935-A1911B00CA55}</a:tableStyleId>
              </a:tblPr>
              <a:tblGrid>
                <a:gridCol w="3048000"/>
                <a:gridCol w="3048000"/>
              </a:tblGrid>
              <a:tr h="498050">
                <a:tc>
                  <a:txBody>
                    <a:bodyPr/>
                    <a:lstStyle/>
                    <a:p>
                      <a:r>
                        <a:rPr lang="en-US" sz="1800" dirty="0" smtClean="0"/>
                        <a:t>Adult Prisons </a:t>
                      </a:r>
                      <a:endParaRPr lang="en-US" sz="1800" dirty="0"/>
                    </a:p>
                  </a:txBody>
                  <a:tcPr marT="45749" marB="45749"/>
                </a:tc>
                <a:tc>
                  <a:txBody>
                    <a:bodyPr/>
                    <a:lstStyle/>
                    <a:p>
                      <a:r>
                        <a:rPr lang="en-US" sz="1800" dirty="0" smtClean="0"/>
                        <a:t>91,400</a:t>
                      </a:r>
                      <a:endParaRPr lang="en-US" sz="1800" dirty="0"/>
                    </a:p>
                  </a:txBody>
                  <a:tcPr marT="45749" marB="45749"/>
                </a:tc>
              </a:tr>
              <a:tr h="504967">
                <a:tc>
                  <a:txBody>
                    <a:bodyPr/>
                    <a:lstStyle/>
                    <a:p>
                      <a:r>
                        <a:rPr lang="en-US" sz="1800" dirty="0" smtClean="0"/>
                        <a:t>Adult Jails </a:t>
                      </a:r>
                      <a:endParaRPr lang="en-US" sz="1800" dirty="0"/>
                    </a:p>
                  </a:txBody>
                  <a:tcPr marT="45749" marB="45749"/>
                </a:tc>
                <a:tc>
                  <a:txBody>
                    <a:bodyPr/>
                    <a:lstStyle/>
                    <a:p>
                      <a:r>
                        <a:rPr lang="en-US" sz="1800" dirty="0" smtClean="0"/>
                        <a:t>108,100</a:t>
                      </a:r>
                      <a:endParaRPr lang="en-US" sz="1800" dirty="0"/>
                    </a:p>
                  </a:txBody>
                  <a:tcPr marT="45749" marB="45749"/>
                </a:tc>
              </a:tr>
              <a:tr h="504967">
                <a:tc>
                  <a:txBody>
                    <a:bodyPr/>
                    <a:lstStyle/>
                    <a:p>
                      <a:r>
                        <a:rPr lang="en-US" sz="1800" dirty="0" smtClean="0"/>
                        <a:t>Juvenile Facilities </a:t>
                      </a:r>
                      <a:endParaRPr lang="en-US" sz="1800" dirty="0"/>
                    </a:p>
                  </a:txBody>
                  <a:tcPr marT="45749" marB="45749"/>
                </a:tc>
                <a:tc>
                  <a:txBody>
                    <a:bodyPr/>
                    <a:lstStyle/>
                    <a:p>
                      <a:r>
                        <a:rPr lang="en-US" sz="1800" dirty="0" smtClean="0"/>
                        <a:t>17,100</a:t>
                      </a:r>
                      <a:endParaRPr lang="en-US" sz="1800" dirty="0"/>
                    </a:p>
                  </a:txBody>
                  <a:tcPr marT="45749" marB="45749"/>
                </a:tc>
              </a:tr>
              <a:tr h="504967">
                <a:tc>
                  <a:txBody>
                    <a:bodyPr/>
                    <a:lstStyle/>
                    <a:p>
                      <a:r>
                        <a:rPr lang="en-US" sz="1800" b="1" dirty="0" smtClean="0"/>
                        <a:t>Total</a:t>
                      </a:r>
                      <a:endParaRPr lang="en-US" sz="1800" dirty="0"/>
                    </a:p>
                  </a:txBody>
                  <a:tcPr marT="45749" marB="45749"/>
                </a:tc>
                <a:tc>
                  <a:txBody>
                    <a:bodyPr/>
                    <a:lstStyle/>
                    <a:p>
                      <a:r>
                        <a:rPr lang="en-US" sz="1800" b="1" dirty="0" smtClean="0"/>
                        <a:t>216,600</a:t>
                      </a:r>
                      <a:endParaRPr lang="en-US" sz="1800" dirty="0"/>
                    </a:p>
                  </a:txBody>
                  <a:tcPr marT="45749" marB="45749"/>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Rodney </a:t>
            </a:r>
            <a:r>
              <a:rPr lang="en-US" dirty="0" err="1" smtClean="0"/>
              <a:t>Hulin</a:t>
            </a:r>
            <a:endParaRPr lang="en-US" dirty="0"/>
          </a:p>
        </p:txBody>
      </p:sp>
      <p:sp>
        <p:nvSpPr>
          <p:cNvPr id="3" name="Content Placeholder 2"/>
          <p:cNvSpPr>
            <a:spLocks noGrp="1"/>
          </p:cNvSpPr>
          <p:nvPr>
            <p:ph sz="quarter" idx="1"/>
          </p:nvPr>
        </p:nvSpPr>
        <p:spPr>
          <a:xfrm>
            <a:off x="594360" y="5257800"/>
            <a:ext cx="8153400" cy="1417320"/>
          </a:xfrm>
        </p:spPr>
        <p:txBody>
          <a:bodyPr>
            <a:normAutofit/>
          </a:bodyPr>
          <a:lstStyle/>
          <a:p>
            <a:r>
              <a:rPr lang="en-US" dirty="0" smtClean="0"/>
              <a:t>17-year-old in an adult facility</a:t>
            </a:r>
          </a:p>
          <a:p>
            <a:r>
              <a:rPr lang="en-US" dirty="0" smtClean="0"/>
              <a:t>Issue is important in all custodial settings</a:t>
            </a:r>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18</a:t>
            </a:fld>
            <a:endParaRPr lang="en-US"/>
          </a:p>
        </p:txBody>
      </p:sp>
      <p:pic>
        <p:nvPicPr>
          <p:cNvPr id="1026" name="Picture 2"/>
          <p:cNvPicPr>
            <a:picLocks noChangeAspect="1" noChangeArrowheads="1"/>
          </p:cNvPicPr>
          <p:nvPr/>
        </p:nvPicPr>
        <p:blipFill>
          <a:blip r:embed="rId3" cstate="screen"/>
          <a:srcRect/>
          <a:stretch>
            <a:fillRect/>
          </a:stretch>
        </p:blipFill>
        <p:spPr bwMode="auto">
          <a:xfrm>
            <a:off x="640080" y="1691640"/>
            <a:ext cx="4663440" cy="3337560"/>
          </a:xfrm>
          <a:prstGeom prst="rect">
            <a:avLst/>
          </a:prstGeom>
          <a:noFill/>
          <a:ln w="9525">
            <a:noFill/>
            <a:miter lim="800000"/>
            <a:headEnd/>
            <a:tailEnd/>
          </a:ln>
        </p:spPr>
      </p:pic>
      <p:sp>
        <p:nvSpPr>
          <p:cNvPr id="6" name="Flowchart: Alternate Process 5"/>
          <p:cNvSpPr/>
          <p:nvPr/>
        </p:nvSpPr>
        <p:spPr>
          <a:xfrm>
            <a:off x="5623560" y="1737360"/>
            <a:ext cx="3108960" cy="338328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hlinkClick r:id="rId4"/>
              </a:rPr>
              <a:t>Video: </a:t>
            </a:r>
            <a:br>
              <a:rPr lang="en-US" sz="2000" b="1" dirty="0" smtClean="0">
                <a:solidFill>
                  <a:schemeClr val="tx1"/>
                </a:solidFill>
                <a:hlinkClick r:id="rId4"/>
              </a:rPr>
            </a:br>
            <a:r>
              <a:rPr lang="en-US" sz="2000" dirty="0" smtClean="0">
                <a:solidFill>
                  <a:schemeClr val="tx1"/>
                </a:solidFill>
                <a:hlinkClick r:id="rId4"/>
              </a:rPr>
              <a:t>Rodney Hulin</a:t>
            </a:r>
            <a:endParaRPr lang="en-US" sz="2000" dirty="0" smtClean="0">
              <a:solidFill>
                <a:schemeClr val="tx1"/>
              </a:solidFill>
            </a:endParaRPr>
          </a:p>
        </p:txBody>
      </p:sp>
      <p:sp>
        <p:nvSpPr>
          <p:cNvPr id="7" name="Rectangle 6"/>
          <p:cNvSpPr/>
          <p:nvPr/>
        </p:nvSpPr>
        <p:spPr>
          <a:xfrm>
            <a:off x="640080" y="5029200"/>
            <a:ext cx="1321671" cy="246221"/>
          </a:xfrm>
          <a:prstGeom prst="rect">
            <a:avLst/>
          </a:prstGeom>
        </p:spPr>
        <p:txBody>
          <a:bodyPr wrap="none">
            <a:spAutoFit/>
          </a:bodyPr>
          <a:lstStyle/>
          <a:p>
            <a:pPr>
              <a:spcAft>
                <a:spcPts val="1000"/>
              </a:spcAft>
            </a:pPr>
            <a:r>
              <a:rPr lang="en-US" sz="1000" dirty="0" smtClean="0">
                <a:latin typeface="Calibri" pitchFamily="34" charset="0"/>
                <a:cs typeface="Arial" charset="0"/>
              </a:rPr>
              <a:t>© Found Object Films</a:t>
            </a:r>
            <a:endParaRPr lang="en-US" sz="1000" dirty="0">
              <a:latin typeface="Arial" charset="0"/>
              <a:cs typeface="Arial" charset="0"/>
            </a:endParaRPr>
          </a:p>
        </p:txBody>
      </p:sp>
    </p:spTree>
    <p:extLst>
      <p:ext uri="{BB962C8B-B14F-4D97-AF65-F5344CB8AC3E}">
        <p14:creationId xmlns:p14="http://schemas.microsoft.com/office/powerpoint/2010/main" val="42936732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Quiz</a:t>
            </a:r>
            <a:endParaRPr lang="en-US" dirty="0"/>
          </a:p>
        </p:txBody>
      </p:sp>
      <p:sp>
        <p:nvSpPr>
          <p:cNvPr id="3" name="Content Placeholder 2"/>
          <p:cNvSpPr>
            <a:spLocks noGrp="1"/>
          </p:cNvSpPr>
          <p:nvPr>
            <p:ph sz="quarter" idx="1"/>
          </p:nvPr>
        </p:nvSpPr>
        <p:spPr/>
        <p:txBody>
          <a:bodyPr/>
          <a:lstStyle/>
          <a:p>
            <a:pPr marL="0" indent="0" algn="ctr">
              <a:buNone/>
            </a:pPr>
            <a:r>
              <a:rPr lang="en-US" b="1" dirty="0" smtClean="0"/>
              <a:t>What portion of youth report having been victimized in juvenile facilities?</a:t>
            </a:r>
            <a:r>
              <a:rPr lang="en-US" dirty="0" smtClean="0"/>
              <a:t/>
            </a:r>
            <a:br>
              <a:rPr lang="en-US" dirty="0" smtClean="0"/>
            </a:br>
            <a:endParaRPr lang="en-US" dirty="0" smtClean="0"/>
          </a:p>
          <a:p>
            <a:pPr marL="1143000" lvl="2" indent="-457200">
              <a:buAutoNum type="alphaLcPeriod"/>
            </a:pPr>
            <a:r>
              <a:rPr lang="en-US" sz="2400" dirty="0" smtClean="0">
                <a:solidFill>
                  <a:schemeClr val="accent6">
                    <a:lumMod val="50000"/>
                  </a:schemeClr>
                </a:solidFill>
              </a:rPr>
              <a:t>One in 20 (5%)</a:t>
            </a:r>
          </a:p>
          <a:p>
            <a:pPr marL="1143000" lvl="2" indent="-457200">
              <a:buAutoNum type="alphaLcPeriod"/>
            </a:pPr>
            <a:r>
              <a:rPr lang="en-US" sz="2400" dirty="0" smtClean="0">
                <a:solidFill>
                  <a:schemeClr val="accent6">
                    <a:lumMod val="50000"/>
                  </a:schemeClr>
                </a:solidFill>
              </a:rPr>
              <a:t>One in 10 (10%)</a:t>
            </a:r>
          </a:p>
          <a:p>
            <a:pPr marL="1143000" lvl="2" indent="-457200">
              <a:buAutoNum type="alphaLcPeriod"/>
            </a:pPr>
            <a:r>
              <a:rPr lang="en-US" sz="2400" dirty="0" smtClean="0">
                <a:solidFill>
                  <a:schemeClr val="accent6">
                    <a:lumMod val="50000"/>
                  </a:schemeClr>
                </a:solidFill>
              </a:rPr>
              <a:t>One in 5 (20%)</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19</a:t>
            </a:fld>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486400" y="2743200"/>
            <a:ext cx="2681592" cy="3649662"/>
          </a:xfrm>
          <a:prstGeom prst="rect">
            <a:avLst/>
          </a:prstGeom>
        </p:spPr>
      </p:pic>
      <p:sp>
        <p:nvSpPr>
          <p:cNvPr id="6" name="TextBox 5"/>
          <p:cNvSpPr txBox="1"/>
          <p:nvPr/>
        </p:nvSpPr>
        <p:spPr>
          <a:xfrm>
            <a:off x="5440680" y="6400800"/>
            <a:ext cx="1066819" cy="246221"/>
          </a:xfrm>
          <a:prstGeom prst="rect">
            <a:avLst/>
          </a:prstGeom>
          <a:noFill/>
        </p:spPr>
        <p:txBody>
          <a:bodyPr wrap="none" rtlCol="0">
            <a:spAutoFit/>
          </a:bodyPr>
          <a:lstStyle/>
          <a:p>
            <a:r>
              <a:rPr lang="en-US" sz="1000" dirty="0" smtClean="0"/>
              <a:t>© Richard Ross</a:t>
            </a:r>
            <a:endParaRPr lang="en-US" sz="1000" dirty="0"/>
          </a:p>
        </p:txBody>
      </p:sp>
    </p:spTree>
    <p:extLst>
      <p:ext uri="{BB962C8B-B14F-4D97-AF65-F5344CB8AC3E}">
        <p14:creationId xmlns:p14="http://schemas.microsoft.com/office/powerpoint/2010/main" val="5375596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2"/>
          <p:cNvSpPr>
            <a:spLocks noGrp="1"/>
          </p:cNvSpPr>
          <p:nvPr>
            <p:ph type="title"/>
          </p:nvPr>
        </p:nvSpPr>
        <p:spPr/>
        <p:txBody>
          <a:bodyPr/>
          <a:lstStyle/>
          <a:p>
            <a:r>
              <a:rPr lang="en-US" dirty="0" smtClean="0"/>
              <a:t>Introductions</a:t>
            </a:r>
          </a:p>
        </p:txBody>
      </p:sp>
      <p:sp>
        <p:nvSpPr>
          <p:cNvPr id="17412" name="Slide Number Placeholder 3"/>
          <p:cNvSpPr>
            <a:spLocks noGrp="1"/>
          </p:cNvSpPr>
          <p:nvPr>
            <p:ph type="sldNum" sz="quarter" idx="11"/>
          </p:nvPr>
        </p:nvSpPr>
        <p:spPr bwMode="auto">
          <a:noFill/>
          <a:ln>
            <a:miter lim="800000"/>
            <a:headEnd/>
            <a:tailEnd/>
          </a:ln>
        </p:spPr>
        <p:txBody>
          <a:bodyPr/>
          <a:lstStyle/>
          <a:p>
            <a:fld id="{64434250-8A09-4372-9197-2F60E2D3EAFB}" type="slidenum">
              <a:rPr lang="en-US" smtClean="0"/>
              <a:pPr/>
              <a:t>2</a:t>
            </a:fld>
            <a:endParaRPr lang="en-US" dirty="0" smtClean="0"/>
          </a:p>
        </p:txBody>
      </p:sp>
      <p:sp>
        <p:nvSpPr>
          <p:cNvPr id="7" name="Rectangle 6"/>
          <p:cNvSpPr/>
          <p:nvPr/>
        </p:nvSpPr>
        <p:spPr>
          <a:xfrm>
            <a:off x="7955280" y="649224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pic>
        <p:nvPicPr>
          <p:cNvPr id="9" name="Picture 8" descr="Screen shot 2012-04-24 at 9.46.12 AM.png"/>
          <p:cNvPicPr>
            <a:picLocks noChangeAspect="1"/>
          </p:cNvPicPr>
          <p:nvPr/>
        </p:nvPicPr>
        <p:blipFill>
          <a:blip r:embed="rId3" cstate="email"/>
          <a:stretch>
            <a:fillRect/>
          </a:stretch>
        </p:blipFill>
        <p:spPr>
          <a:xfrm>
            <a:off x="3749040" y="2743200"/>
            <a:ext cx="5212080" cy="3736736"/>
          </a:xfrm>
          <a:prstGeom prst="rect">
            <a:avLst/>
          </a:prstGeom>
        </p:spPr>
      </p:pic>
    </p:spTree>
    <p:extLst>
      <p:ext uri="{BB962C8B-B14F-4D97-AF65-F5344CB8AC3E}">
        <p14:creationId xmlns:p14="http://schemas.microsoft.com/office/powerpoint/2010/main" val="14790717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Quiz</a:t>
            </a:r>
            <a:endParaRPr lang="en-US" dirty="0"/>
          </a:p>
        </p:txBody>
      </p:sp>
      <p:sp>
        <p:nvSpPr>
          <p:cNvPr id="3" name="Content Placeholder 2"/>
          <p:cNvSpPr>
            <a:spLocks noGrp="1"/>
          </p:cNvSpPr>
          <p:nvPr>
            <p:ph sz="quarter" idx="1"/>
          </p:nvPr>
        </p:nvSpPr>
        <p:spPr/>
        <p:txBody>
          <a:bodyPr/>
          <a:lstStyle/>
          <a:p>
            <a:pPr marL="0" indent="0" algn="ctr">
              <a:buNone/>
            </a:pPr>
            <a:r>
              <a:rPr lang="en-US" b="1" dirty="0" smtClean="0"/>
              <a:t>At what time of the day did most youth report being sexually victimized by another youth? </a:t>
            </a:r>
            <a:r>
              <a:rPr lang="en-US" dirty="0" smtClean="0"/>
              <a:t/>
            </a:r>
            <a:br>
              <a:rPr lang="en-US" dirty="0" smtClean="0"/>
            </a:br>
            <a:endParaRPr lang="en-US" dirty="0" smtClean="0"/>
          </a:p>
          <a:p>
            <a:pPr lvl="2">
              <a:buNone/>
            </a:pPr>
            <a:r>
              <a:rPr lang="en-US" sz="3200" dirty="0" smtClean="0">
                <a:solidFill>
                  <a:schemeClr val="accent6">
                    <a:lumMod val="50000"/>
                  </a:schemeClr>
                </a:solidFill>
              </a:rPr>
              <a:t>a. 6 a.m. to noon</a:t>
            </a:r>
          </a:p>
          <a:p>
            <a:pPr lvl="2">
              <a:buNone/>
            </a:pPr>
            <a:r>
              <a:rPr lang="en-US" sz="3200" dirty="0" smtClean="0">
                <a:solidFill>
                  <a:schemeClr val="accent6">
                    <a:lumMod val="50000"/>
                  </a:schemeClr>
                </a:solidFill>
              </a:rPr>
              <a:t>b. Noon to 6 p.m.</a:t>
            </a:r>
          </a:p>
          <a:p>
            <a:pPr lvl="2">
              <a:buNone/>
            </a:pPr>
            <a:r>
              <a:rPr lang="en-US" sz="3200" dirty="0" smtClean="0">
                <a:solidFill>
                  <a:schemeClr val="accent6">
                    <a:lumMod val="50000"/>
                  </a:schemeClr>
                </a:solidFill>
              </a:rPr>
              <a:t>c. 6 p.m. to midnight</a:t>
            </a:r>
          </a:p>
          <a:p>
            <a:pPr lvl="2">
              <a:buNone/>
            </a:pPr>
            <a:r>
              <a:rPr lang="en-US" sz="3200" dirty="0" smtClean="0">
                <a:solidFill>
                  <a:schemeClr val="accent6">
                    <a:lumMod val="50000"/>
                  </a:schemeClr>
                </a:solidFill>
              </a:rPr>
              <a:t>d. Midnight to 6 a.m. </a:t>
            </a:r>
          </a:p>
          <a:p>
            <a:pPr lvl="2">
              <a:buNone/>
            </a:pPr>
            <a:r>
              <a:rPr lang="en-US" sz="3200" dirty="0" smtClean="0">
                <a:solidFill>
                  <a:schemeClr val="accent6">
                    <a:lumMod val="50000"/>
                  </a:schemeClr>
                </a:solidFill>
              </a:rPr>
              <a:t> </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20</a:t>
            </a:fld>
            <a:endParaRPr lang="en-US" dirty="0"/>
          </a:p>
        </p:txBody>
      </p:sp>
    </p:spTree>
    <p:extLst>
      <p:ext uri="{BB962C8B-B14F-4D97-AF65-F5344CB8AC3E}">
        <p14:creationId xmlns:p14="http://schemas.microsoft.com/office/powerpoint/2010/main" val="7199935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Quiz</a:t>
            </a:r>
            <a:endParaRPr lang="en-US" dirty="0"/>
          </a:p>
        </p:txBody>
      </p:sp>
      <p:sp>
        <p:nvSpPr>
          <p:cNvPr id="3" name="Content Placeholder 2"/>
          <p:cNvSpPr>
            <a:spLocks noGrp="1"/>
          </p:cNvSpPr>
          <p:nvPr>
            <p:ph sz="quarter" idx="1"/>
          </p:nvPr>
        </p:nvSpPr>
        <p:spPr/>
        <p:txBody>
          <a:bodyPr/>
          <a:lstStyle/>
          <a:p>
            <a:pPr marL="0" indent="0" algn="ctr">
              <a:buNone/>
            </a:pPr>
            <a:r>
              <a:rPr lang="en-US" b="1" dirty="0" smtClean="0"/>
              <a:t>Did youth more often report that they were abused</a:t>
            </a:r>
            <a:br>
              <a:rPr lang="en-US" b="1" dirty="0" smtClean="0"/>
            </a:br>
            <a:r>
              <a:rPr lang="en-US" b="1" dirty="0" smtClean="0"/>
              <a:t>by another youth or by a staff member?</a:t>
            </a:r>
            <a:r>
              <a:rPr lang="en-US" dirty="0" smtClean="0"/>
              <a:t/>
            </a:r>
            <a:br>
              <a:rPr lang="en-US" dirty="0" smtClean="0"/>
            </a:br>
            <a:endParaRPr lang="en-US" dirty="0" smtClean="0"/>
          </a:p>
          <a:p>
            <a:pPr lvl="2">
              <a:buNone/>
            </a:pPr>
            <a:r>
              <a:rPr lang="en-US" sz="2400" dirty="0" smtClean="0">
                <a:solidFill>
                  <a:schemeClr val="accent6">
                    <a:lumMod val="50000"/>
                  </a:schemeClr>
                </a:solidFill>
              </a:rPr>
              <a:t>a. Most of the reports were about youth perpetrators</a:t>
            </a:r>
          </a:p>
          <a:p>
            <a:pPr lvl="2">
              <a:buNone/>
            </a:pPr>
            <a:r>
              <a:rPr lang="en-US" sz="2400" dirty="0" smtClean="0">
                <a:solidFill>
                  <a:schemeClr val="accent6">
                    <a:lumMod val="50000"/>
                  </a:schemeClr>
                </a:solidFill>
              </a:rPr>
              <a:t>b. Most of the reports were about staff perpetrators</a:t>
            </a:r>
          </a:p>
          <a:p>
            <a:pPr lvl="2">
              <a:buNone/>
            </a:pPr>
            <a:r>
              <a:rPr lang="en-US" sz="2400" dirty="0" smtClean="0">
                <a:solidFill>
                  <a:schemeClr val="accent6">
                    <a:lumMod val="50000"/>
                  </a:schemeClr>
                </a:solidFill>
              </a:rPr>
              <a:t>c. The reports were evenly split between youth and staff being the perpetrator</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21</a:t>
            </a:fld>
            <a:endParaRPr lang="en-US" dirty="0"/>
          </a:p>
        </p:txBody>
      </p:sp>
    </p:spTree>
    <p:extLst>
      <p:ext uri="{BB962C8B-B14F-4D97-AF65-F5344CB8AC3E}">
        <p14:creationId xmlns:p14="http://schemas.microsoft.com/office/powerpoint/2010/main" val="16202330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12775" y="228600"/>
            <a:ext cx="8153400" cy="990600"/>
          </a:xfrm>
        </p:spPr>
        <p:txBody>
          <a:bodyPr/>
          <a:lstStyle/>
          <a:p>
            <a:r>
              <a:rPr lang="en-US" dirty="0">
                <a:latin typeface="Tw Cen MT" charset="0"/>
                <a:ea typeface="MS PGothic" charset="0"/>
              </a:rPr>
              <a:t>Discussion</a:t>
            </a:r>
          </a:p>
        </p:txBody>
      </p:sp>
      <p:sp>
        <p:nvSpPr>
          <p:cNvPr id="21507" name="Content Placeholder 2"/>
          <p:cNvSpPr>
            <a:spLocks noGrp="1"/>
          </p:cNvSpPr>
          <p:nvPr>
            <p:ph sz="quarter" idx="1"/>
          </p:nvPr>
        </p:nvSpPr>
        <p:spPr>
          <a:xfrm>
            <a:off x="612775" y="1600200"/>
            <a:ext cx="8153400" cy="4495800"/>
          </a:xfrm>
        </p:spPr>
        <p:txBody>
          <a:bodyPr/>
          <a:lstStyle/>
          <a:p>
            <a:r>
              <a:rPr lang="en-US" dirty="0">
                <a:latin typeface="Tw Cen MT" charset="0"/>
                <a:ea typeface="MS PGothic" charset="0"/>
              </a:rPr>
              <a:t>Who do you think is most at risk for being a victim of sexual misconduct while in a juvenile facility?</a:t>
            </a:r>
          </a:p>
        </p:txBody>
      </p:sp>
      <p:sp>
        <p:nvSpPr>
          <p:cNvPr id="4" name="Slide Number Placeholder 3"/>
          <p:cNvSpPr>
            <a:spLocks noGrp="1"/>
          </p:cNvSpPr>
          <p:nvPr>
            <p:ph type="sldNum" sz="quarter" idx="12"/>
          </p:nvPr>
        </p:nvSpPr>
        <p:spPr/>
        <p:txBody>
          <a:bodyPr/>
          <a:lstStyle>
            <a:lvl1pPr eaLnBrk="0" hangingPunct="0">
              <a:defRPr sz="2400">
                <a:solidFill>
                  <a:schemeClr val="tx1"/>
                </a:solidFill>
                <a:latin typeface="Tahoma" charset="0"/>
                <a:ea typeface="MS PGothic" charset="0"/>
                <a:cs typeface="MS PGothic" charset="0"/>
              </a:defRPr>
            </a:lvl1pPr>
            <a:lvl2pPr marL="742950" indent="-285750" eaLnBrk="0" hangingPunct="0">
              <a:defRPr sz="2400">
                <a:solidFill>
                  <a:schemeClr val="tx1"/>
                </a:solidFill>
                <a:latin typeface="Tahoma" charset="0"/>
                <a:ea typeface="MS PGothic" charset="0"/>
                <a:cs typeface="MS PGothic" charset="0"/>
              </a:defRPr>
            </a:lvl2pPr>
            <a:lvl3pPr marL="1143000" indent="-228600" eaLnBrk="0" hangingPunct="0">
              <a:defRPr sz="2400">
                <a:solidFill>
                  <a:schemeClr val="tx1"/>
                </a:solidFill>
                <a:latin typeface="Tahoma" charset="0"/>
                <a:ea typeface="MS PGothic" charset="0"/>
                <a:cs typeface="MS PGothic" charset="0"/>
              </a:defRPr>
            </a:lvl3pPr>
            <a:lvl4pPr marL="1600200" indent="-228600" eaLnBrk="0" hangingPunct="0">
              <a:defRPr sz="2400">
                <a:solidFill>
                  <a:schemeClr val="tx1"/>
                </a:solidFill>
                <a:latin typeface="Tahoma" charset="0"/>
                <a:ea typeface="MS PGothic" charset="0"/>
                <a:cs typeface="MS PGothic" charset="0"/>
              </a:defRPr>
            </a:lvl4pPr>
            <a:lvl5pPr marL="2057400" indent="-228600" eaLnBrk="0" hangingPunct="0">
              <a:defRPr sz="2400">
                <a:solidFill>
                  <a:schemeClr val="tx1"/>
                </a:solidFill>
                <a:latin typeface="Tahoma"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ahoma"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ahoma"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ahoma"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ahoma" charset="0"/>
                <a:ea typeface="MS PGothic" charset="0"/>
                <a:cs typeface="MS PGothic" charset="0"/>
              </a:defRPr>
            </a:lvl9pPr>
          </a:lstStyle>
          <a:p>
            <a:pPr eaLnBrk="1" hangingPunct="1">
              <a:lnSpc>
                <a:spcPct val="80000"/>
              </a:lnSpc>
            </a:pPr>
            <a:fld id="{120F2D74-2708-5146-BFF6-3814254A81FC}" type="slidenum">
              <a:rPr lang="en-US" sz="1200">
                <a:solidFill>
                  <a:srgbClr val="FFFFFF"/>
                </a:solidFill>
              </a:rPr>
              <a:pPr eaLnBrk="1" hangingPunct="1">
                <a:lnSpc>
                  <a:spcPct val="80000"/>
                </a:lnSpc>
              </a:pPr>
              <a:t>22</a:t>
            </a:fld>
            <a:endParaRPr lang="en-US" sz="1200" dirty="0">
              <a:solidFill>
                <a:srgbClr val="FFFFFF"/>
              </a:solidFill>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86000" y="2834640"/>
            <a:ext cx="4572000" cy="3429000"/>
          </a:xfrm>
          <a:prstGeom prst="rect">
            <a:avLst/>
          </a:prstGeom>
        </p:spPr>
      </p:pic>
      <p:sp>
        <p:nvSpPr>
          <p:cNvPr id="6" name="Text Box 2"/>
          <p:cNvSpPr txBox="1">
            <a:spLocks noChangeArrowheads="1"/>
          </p:cNvSpPr>
          <p:nvPr/>
        </p:nvSpPr>
        <p:spPr bwMode="auto">
          <a:xfrm>
            <a:off x="5760720" y="6309360"/>
            <a:ext cx="1097280" cy="365760"/>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a:t>
            </a:r>
            <a:r>
              <a:rPr lang="en-US" sz="1000" dirty="0" smtClean="0">
                <a:latin typeface="Calibri" pitchFamily="34" charset="0"/>
                <a:cs typeface="Arial" charset="0"/>
              </a:rPr>
              <a:t>Richard Ross</a:t>
            </a:r>
            <a:endParaRPr lang="en-US" sz="1800" dirty="0">
              <a:latin typeface="Arial" charset="0"/>
              <a:cs typeface="Arial" charset="0"/>
            </a:endParaRPr>
          </a:p>
        </p:txBody>
      </p:sp>
    </p:spTree>
    <p:extLst>
      <p:ext uri="{BB962C8B-B14F-4D97-AF65-F5344CB8AC3E}">
        <p14:creationId xmlns:p14="http://schemas.microsoft.com/office/powerpoint/2010/main" val="16404053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2"/>
          <p:cNvSpPr>
            <a:spLocks noGrp="1"/>
          </p:cNvSpPr>
          <p:nvPr>
            <p:ph type="title"/>
          </p:nvPr>
        </p:nvSpPr>
        <p:spPr>
          <a:xfrm>
            <a:off x="612775" y="228600"/>
            <a:ext cx="8153400" cy="990600"/>
          </a:xfrm>
        </p:spPr>
        <p:txBody>
          <a:bodyPr/>
          <a:lstStyle/>
          <a:p>
            <a:pPr eaLnBrk="1" hangingPunct="1"/>
            <a:r>
              <a:rPr lang="en-US" sz="3600" dirty="0">
                <a:latin typeface="Tw Cen MT" charset="0"/>
                <a:ea typeface="MS PGothic" charset="0"/>
              </a:rPr>
              <a:t>Prevalence in Juvenile Facilities (cont’</a:t>
            </a:r>
            <a:r>
              <a:rPr lang="en-US" altLang="ja-JP" sz="3600" dirty="0">
                <a:latin typeface="Tw Cen MT" charset="0"/>
                <a:ea typeface="MS PGothic" charset="0"/>
              </a:rPr>
              <a:t>d)</a:t>
            </a:r>
            <a:endParaRPr lang="en-US" sz="3600" dirty="0">
              <a:latin typeface="Tw Cen MT" charset="0"/>
              <a:ea typeface="MS PGothic" charset="0"/>
            </a:endParaRPr>
          </a:p>
        </p:txBody>
      </p:sp>
      <p:sp>
        <p:nvSpPr>
          <p:cNvPr id="2355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MS PGothic" charset="0"/>
                <a:cs typeface="MS PGothic" charset="0"/>
              </a:defRPr>
            </a:lvl1pPr>
            <a:lvl2pPr marL="742950" indent="-285750" eaLnBrk="0" hangingPunct="0">
              <a:defRPr sz="2400">
                <a:solidFill>
                  <a:schemeClr val="tx1"/>
                </a:solidFill>
                <a:latin typeface="Tahoma" charset="0"/>
                <a:ea typeface="MS PGothic" charset="0"/>
                <a:cs typeface="MS PGothic" charset="0"/>
              </a:defRPr>
            </a:lvl2pPr>
            <a:lvl3pPr marL="1143000" indent="-228600" eaLnBrk="0" hangingPunct="0">
              <a:defRPr sz="2400">
                <a:solidFill>
                  <a:schemeClr val="tx1"/>
                </a:solidFill>
                <a:latin typeface="Tahoma" charset="0"/>
                <a:ea typeface="MS PGothic" charset="0"/>
                <a:cs typeface="MS PGothic" charset="0"/>
              </a:defRPr>
            </a:lvl3pPr>
            <a:lvl4pPr marL="1600200" indent="-228600" eaLnBrk="0" hangingPunct="0">
              <a:defRPr sz="2400">
                <a:solidFill>
                  <a:schemeClr val="tx1"/>
                </a:solidFill>
                <a:latin typeface="Tahoma" charset="0"/>
                <a:ea typeface="MS PGothic" charset="0"/>
                <a:cs typeface="MS PGothic" charset="0"/>
              </a:defRPr>
            </a:lvl4pPr>
            <a:lvl5pPr marL="2057400" indent="-228600" eaLnBrk="0" hangingPunct="0">
              <a:defRPr sz="2400">
                <a:solidFill>
                  <a:schemeClr val="tx1"/>
                </a:solidFill>
                <a:latin typeface="Tahoma"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ahoma"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ahoma"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ahoma"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ahoma" charset="0"/>
                <a:ea typeface="MS PGothic" charset="0"/>
                <a:cs typeface="MS PGothic" charset="0"/>
              </a:defRPr>
            </a:lvl9pPr>
          </a:lstStyle>
          <a:p>
            <a:pPr eaLnBrk="1" hangingPunct="1">
              <a:lnSpc>
                <a:spcPct val="80000"/>
              </a:lnSpc>
            </a:pPr>
            <a:fld id="{ED11773C-F944-C243-9F4D-BD108C3F4F4E}" type="slidenum">
              <a:rPr lang="en-US" sz="1200">
                <a:solidFill>
                  <a:srgbClr val="FFFFFF"/>
                </a:solidFill>
              </a:rPr>
              <a:pPr eaLnBrk="1" hangingPunct="1">
                <a:lnSpc>
                  <a:spcPct val="80000"/>
                </a:lnSpc>
              </a:pPr>
              <a:t>23</a:t>
            </a:fld>
            <a:endParaRPr lang="en-US" sz="1200" dirty="0">
              <a:solidFill>
                <a:srgbClr val="FFFFFF"/>
              </a:solidFill>
            </a:endParaRPr>
          </a:p>
        </p:txBody>
      </p:sp>
      <p:sp>
        <p:nvSpPr>
          <p:cNvPr id="23556" name="Content Placeholder 3"/>
          <p:cNvSpPr>
            <a:spLocks noGrp="1"/>
          </p:cNvSpPr>
          <p:nvPr>
            <p:ph sz="quarter" idx="1"/>
          </p:nvPr>
        </p:nvSpPr>
        <p:spPr>
          <a:xfrm>
            <a:off x="3566160" y="1600200"/>
            <a:ext cx="5154612" cy="4617720"/>
          </a:xfrm>
        </p:spPr>
        <p:txBody>
          <a:bodyPr/>
          <a:lstStyle/>
          <a:p>
            <a:r>
              <a:rPr lang="en-US" sz="2200" dirty="0">
                <a:latin typeface="Tw Cen MT" charset="0"/>
                <a:ea typeface="MS PGothic" charset="0"/>
              </a:rPr>
              <a:t>Youth who had been sexually assaulted prior to their confinement were victimized at twice the rate of those with no sexual assault history</a:t>
            </a:r>
          </a:p>
          <a:p>
            <a:r>
              <a:rPr lang="en-US" sz="2200" dirty="0" smtClean="0">
                <a:latin typeface="Tw Cen MT" charset="0"/>
                <a:ea typeface="MS PGothic" charset="0"/>
              </a:rPr>
              <a:t>Non</a:t>
            </a:r>
            <a:r>
              <a:rPr lang="en-US" sz="2200" dirty="0">
                <a:latin typeface="Tw Cen MT" charset="0"/>
                <a:ea typeface="MS PGothic" charset="0"/>
              </a:rPr>
              <a:t>-heterosexual youth </a:t>
            </a:r>
            <a:r>
              <a:rPr lang="en-US" sz="2200" dirty="0" smtClean="0">
                <a:latin typeface="Tw Cen MT" charset="0"/>
                <a:ea typeface="MS PGothic" charset="0"/>
              </a:rPr>
              <a:t>were victimized by other youth at 7 times the</a:t>
            </a:r>
            <a:r>
              <a:rPr lang="en-US" sz="2200" dirty="0">
                <a:latin typeface="Tw Cen MT" charset="0"/>
                <a:ea typeface="MS PGothic" charset="0"/>
              </a:rPr>
              <a:t> rate </a:t>
            </a:r>
            <a:r>
              <a:rPr lang="en-US" sz="2200" dirty="0" smtClean="0">
                <a:latin typeface="Tw Cen MT" charset="0"/>
                <a:ea typeface="MS PGothic" charset="0"/>
              </a:rPr>
              <a:t>of heterosexual youth</a:t>
            </a:r>
          </a:p>
          <a:p>
            <a:r>
              <a:rPr lang="en-US" sz="2200" dirty="0" smtClean="0">
                <a:latin typeface="Tw Cen MT" charset="0"/>
                <a:ea typeface="MS PGothic" charset="0"/>
              </a:rPr>
              <a:t>Older youth reported more victimization</a:t>
            </a:r>
          </a:p>
          <a:p>
            <a:r>
              <a:rPr lang="en-US" sz="2200" dirty="0" smtClean="0">
                <a:latin typeface="Tw Cen MT" charset="0"/>
                <a:ea typeface="MS PGothic" charset="0"/>
              </a:rPr>
              <a:t>Boys were more likely than girls to report victimization</a:t>
            </a:r>
          </a:p>
          <a:p>
            <a:r>
              <a:rPr lang="en-US" sz="2200" dirty="0" smtClean="0">
                <a:latin typeface="Tw Cen MT" charset="0"/>
                <a:ea typeface="MS PGothic" charset="0"/>
              </a:rPr>
              <a:t>Youth who had been at the facility longest reported more victimization</a:t>
            </a:r>
          </a:p>
          <a:p>
            <a:endParaRPr lang="en-US" sz="2400" dirty="0">
              <a:latin typeface="Tw Cen MT" charset="0"/>
              <a:ea typeface="MS PGothic" charset="0"/>
            </a:endParaRPr>
          </a:p>
          <a:p>
            <a:pPr marL="0" indent="0">
              <a:buNone/>
            </a:pPr>
            <a:endParaRPr lang="en-US" sz="2400" dirty="0">
              <a:latin typeface="Tw Cen MT" charset="0"/>
              <a:ea typeface="MS PGothic" charset="0"/>
            </a:endParaRPr>
          </a:p>
        </p:txBody>
      </p:sp>
      <p:pic>
        <p:nvPicPr>
          <p:cNvPr id="23557" name="Picture 5" descr="of a prison bed reflected in a miror"/>
          <p:cNvPicPr>
            <a:picLocks noChangeAspect="1"/>
          </p:cNvPicPr>
          <p:nvPr/>
        </p:nvPicPr>
        <p:blipFill>
          <a:blip r:embed="rId3" cstate="email">
            <a:grayscl/>
            <a:extLst>
              <a:ext uri="{28A0092B-C50C-407E-A947-70E740481C1C}">
                <a14:useLocalDpi xmlns:a14="http://schemas.microsoft.com/office/drawing/2010/main" val="0"/>
              </a:ext>
            </a:extLst>
          </a:blip>
          <a:srcRect/>
          <a:stretch>
            <a:fillRect/>
          </a:stretch>
        </p:blipFill>
        <p:spPr bwMode="auto">
          <a:xfrm>
            <a:off x="593725" y="1736725"/>
            <a:ext cx="2652713" cy="399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 Box 2"/>
          <p:cNvSpPr txBox="1">
            <a:spLocks noChangeArrowheads="1"/>
          </p:cNvSpPr>
          <p:nvPr/>
        </p:nvSpPr>
        <p:spPr bwMode="auto">
          <a:xfrm>
            <a:off x="2103438" y="5715000"/>
            <a:ext cx="12334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MS PGothic" charset="0"/>
                <a:cs typeface="MS PGothic" charset="0"/>
              </a:defRPr>
            </a:lvl1pPr>
            <a:lvl2pPr marL="742950" indent="-285750" eaLnBrk="0" hangingPunct="0">
              <a:defRPr sz="2400">
                <a:solidFill>
                  <a:schemeClr val="tx1"/>
                </a:solidFill>
                <a:latin typeface="Tahoma" charset="0"/>
                <a:ea typeface="MS PGothic" charset="0"/>
                <a:cs typeface="MS PGothic" charset="0"/>
              </a:defRPr>
            </a:lvl2pPr>
            <a:lvl3pPr marL="1143000" indent="-228600" eaLnBrk="0" hangingPunct="0">
              <a:defRPr sz="2400">
                <a:solidFill>
                  <a:schemeClr val="tx1"/>
                </a:solidFill>
                <a:latin typeface="Tahoma" charset="0"/>
                <a:ea typeface="MS PGothic" charset="0"/>
                <a:cs typeface="MS PGothic" charset="0"/>
              </a:defRPr>
            </a:lvl3pPr>
            <a:lvl4pPr marL="1600200" indent="-228600" eaLnBrk="0" hangingPunct="0">
              <a:defRPr sz="2400">
                <a:solidFill>
                  <a:schemeClr val="tx1"/>
                </a:solidFill>
                <a:latin typeface="Tahoma" charset="0"/>
                <a:ea typeface="MS PGothic" charset="0"/>
                <a:cs typeface="MS PGothic" charset="0"/>
              </a:defRPr>
            </a:lvl4pPr>
            <a:lvl5pPr marL="2057400" indent="-228600" eaLnBrk="0" hangingPunct="0">
              <a:defRPr sz="2400">
                <a:solidFill>
                  <a:schemeClr val="tx1"/>
                </a:solidFill>
                <a:latin typeface="Tahoma"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ahoma"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ahoma"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ahoma"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ahoma" charset="0"/>
                <a:ea typeface="MS PGothic" charset="0"/>
                <a:cs typeface="MS PGothic" charset="0"/>
              </a:defRPr>
            </a:lvl9pPr>
          </a:lstStyle>
          <a:p>
            <a:pPr eaLnBrk="1" hangingPunct="1">
              <a:spcAft>
                <a:spcPts val="1000"/>
              </a:spcAft>
            </a:pPr>
            <a:r>
              <a:rPr lang="en-US" sz="1000" dirty="0">
                <a:latin typeface="Calibri" charset="0"/>
                <a:cs typeface="Arial" charset="0"/>
              </a:rPr>
              <a:t>© Richard Ross</a:t>
            </a:r>
            <a:endParaRPr lang="en-US" sz="1800" dirty="0">
              <a:latin typeface="Arial" charset="0"/>
              <a:cs typeface="Arial" charset="0"/>
            </a:endParaRPr>
          </a:p>
        </p:txBody>
      </p:sp>
      <p:sp>
        <p:nvSpPr>
          <p:cNvPr id="8" name="Rectangle 4"/>
          <p:cNvSpPr>
            <a:spLocks noChangeArrowheads="1"/>
          </p:cNvSpPr>
          <p:nvPr/>
        </p:nvSpPr>
        <p:spPr bwMode="auto">
          <a:xfrm>
            <a:off x="502920" y="6263640"/>
            <a:ext cx="8183562" cy="307777"/>
          </a:xfrm>
          <a:prstGeom prst="rect">
            <a:avLst/>
          </a:prstGeom>
          <a:noFill/>
          <a:ln w="9525">
            <a:noFill/>
            <a:miter lim="800000"/>
            <a:headEnd/>
            <a:tailEnd/>
          </a:ln>
        </p:spPr>
        <p:txBody>
          <a:bodyPr>
            <a:spAutoFit/>
          </a:bodyPr>
          <a:lstStyle/>
          <a:p>
            <a:pPr marL="0" lvl="1">
              <a:spcBef>
                <a:spcPts val="600"/>
              </a:spcBef>
              <a:spcAft>
                <a:spcPts val="600"/>
              </a:spcAft>
              <a:buFont typeface="Wingdings 2" pitchFamily="18" charset="2"/>
              <a:buNone/>
              <a:defRPr/>
            </a:pPr>
            <a:r>
              <a:rPr lang="en-US" sz="1400" dirty="0">
                <a:latin typeface="+mn-lt"/>
                <a:ea typeface="MS PGothic" pitchFamily="34" charset="-128"/>
                <a:cs typeface="+mn-cs"/>
              </a:rPr>
              <a:t>Source: Bureau of Justice </a:t>
            </a:r>
            <a:r>
              <a:rPr lang="en-US" sz="1400" dirty="0" smtClean="0">
                <a:latin typeface="+mn-lt"/>
                <a:ea typeface="MS PGothic" pitchFamily="34" charset="-128"/>
                <a:cs typeface="+mn-cs"/>
              </a:rPr>
              <a:t>Statistics, </a:t>
            </a:r>
            <a:r>
              <a:rPr lang="en-US" sz="1400" i="1" dirty="0" smtClean="0">
                <a:latin typeface="+mn-lt"/>
                <a:ea typeface="MS PGothic" pitchFamily="34" charset="-128"/>
                <a:cs typeface="+mn-cs"/>
              </a:rPr>
              <a:t>Sexual </a:t>
            </a:r>
            <a:r>
              <a:rPr lang="en-US" sz="1400" i="1" dirty="0">
                <a:latin typeface="+mn-lt"/>
                <a:ea typeface="MS PGothic" pitchFamily="34" charset="-128"/>
                <a:cs typeface="+mn-cs"/>
              </a:rPr>
              <a:t>Victimization in Juvenile Facilities Reported by Youth, </a:t>
            </a:r>
            <a:r>
              <a:rPr lang="en-US" sz="1400" dirty="0">
                <a:latin typeface="+mn-lt"/>
                <a:ea typeface="MS PGothic" pitchFamily="34" charset="-128"/>
                <a:cs typeface="+mn-cs"/>
              </a:rPr>
              <a:t>2012 (2013).</a:t>
            </a:r>
            <a:endParaRPr lang="en-US" sz="1400" i="1" dirty="0">
              <a:latin typeface="+mn-lt"/>
              <a:ea typeface="MS PGothic" pitchFamily="34" charset="-128"/>
              <a:cs typeface="+mn-cs"/>
            </a:endParaRPr>
          </a:p>
        </p:txBody>
      </p:sp>
    </p:spTree>
    <p:extLst>
      <p:ext uri="{BB962C8B-B14F-4D97-AF65-F5344CB8AC3E}">
        <p14:creationId xmlns:p14="http://schemas.microsoft.com/office/powerpoint/2010/main" val="24581678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990600"/>
          </a:xfrm>
        </p:spPr>
        <p:txBody>
          <a:bodyPr/>
          <a:lstStyle/>
          <a:p>
            <a:r>
              <a:rPr lang="en-US" dirty="0" smtClean="0"/>
              <a:t>Why? </a:t>
            </a:r>
          </a:p>
        </p:txBody>
      </p:sp>
      <p:sp>
        <p:nvSpPr>
          <p:cNvPr id="29699" name="Content Placeholder 2"/>
          <p:cNvSpPr>
            <a:spLocks noGrp="1"/>
          </p:cNvSpPr>
          <p:nvPr>
            <p:ph sz="quarter" idx="1"/>
          </p:nvPr>
        </p:nvSpPr>
        <p:spPr>
          <a:xfrm>
            <a:off x="612775" y="1600200"/>
            <a:ext cx="8153400" cy="4495800"/>
          </a:xfrm>
        </p:spPr>
        <p:txBody>
          <a:bodyPr/>
          <a:lstStyle/>
          <a:p>
            <a:pPr algn="ctr">
              <a:buFont typeface="Wingdings" pitchFamily="2" charset="2"/>
              <a:buNone/>
            </a:pPr>
            <a:r>
              <a:rPr lang="en-US" sz="4000" dirty="0" smtClean="0"/>
              <a:t>Why do you think these youth are victimized more than others?</a:t>
            </a:r>
          </a:p>
        </p:txBody>
      </p:sp>
      <p:sp>
        <p:nvSpPr>
          <p:cNvPr id="4" name="Slide Number Placeholder 3"/>
          <p:cNvSpPr>
            <a:spLocks noGrp="1"/>
          </p:cNvSpPr>
          <p:nvPr>
            <p:ph type="sldNum" sz="quarter" idx="12"/>
          </p:nvPr>
        </p:nvSpPr>
        <p:spPr/>
        <p:txBody>
          <a:bodyPr>
            <a:normAutofit fontScale="85000" lnSpcReduction="20000"/>
          </a:bodyPr>
          <a:lstStyle/>
          <a:p>
            <a:pPr>
              <a:defRPr/>
            </a:pPr>
            <a:fld id="{E69BA688-913D-4470-BD0E-A4C759F9B70A}" type="slidenum">
              <a:rPr lang="en-US" smtClean="0"/>
              <a:pPr>
                <a:defRPr/>
              </a:pPr>
              <a:t>24</a:t>
            </a:fld>
            <a:endParaRPr lang="en-US" dirty="0"/>
          </a:p>
        </p:txBody>
      </p:sp>
      <p:pic>
        <p:nvPicPr>
          <p:cNvPr id="29701" name="Picture 2"/>
          <p:cNvPicPr>
            <a:picLocks noChangeAspect="1" noChangeArrowheads="1"/>
          </p:cNvPicPr>
          <p:nvPr/>
        </p:nvPicPr>
        <p:blipFill>
          <a:blip r:embed="rId3" cstate="email"/>
          <a:stretch>
            <a:fillRect/>
          </a:stretch>
        </p:blipFill>
        <p:spPr bwMode="auto">
          <a:xfrm>
            <a:off x="3429000" y="3154680"/>
            <a:ext cx="2135055" cy="3265859"/>
          </a:xfrm>
          <a:prstGeom prst="rect">
            <a:avLst/>
          </a:prstGeom>
          <a:noFill/>
          <a:ln w="9525">
            <a:noFill/>
            <a:miter lim="800000"/>
            <a:headEnd/>
            <a:tailEnd/>
          </a:ln>
        </p:spPr>
      </p:pic>
      <p:sp>
        <p:nvSpPr>
          <p:cNvPr id="6" name="Rectangle 5"/>
          <p:cNvSpPr/>
          <p:nvPr/>
        </p:nvSpPr>
        <p:spPr>
          <a:xfrm>
            <a:off x="4526280" y="6400800"/>
            <a:ext cx="1051560" cy="246221"/>
          </a:xfrm>
          <a:prstGeom prst="rect">
            <a:avLst/>
          </a:prstGeom>
        </p:spPr>
        <p:txBody>
          <a:bodyPr wrap="squar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24759401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normAutofit fontScale="90000"/>
          </a:bodyPr>
          <a:lstStyle/>
          <a:p>
            <a:pPr eaLnBrk="1" fontAlgn="auto" hangingPunct="1">
              <a:spcAft>
                <a:spcPts val="0"/>
              </a:spcAft>
              <a:defRPr/>
            </a:pPr>
            <a:r>
              <a:rPr lang="en-US" sz="3800" dirty="0" smtClean="0">
                <a:ea typeface="+mj-ea"/>
                <a:cs typeface="+mj-cs"/>
              </a:rPr>
              <a:t>What contributes to sexual misconduct in juvenile facilities?</a:t>
            </a:r>
            <a:endParaRPr lang="en-US" sz="3800" dirty="0">
              <a:ea typeface="+mj-ea"/>
              <a:cs typeface="+mj-cs"/>
            </a:endParaRPr>
          </a:p>
        </p:txBody>
      </p:sp>
      <p:sp>
        <p:nvSpPr>
          <p:cNvPr id="2560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MS PGothic" charset="0"/>
                <a:cs typeface="MS PGothic" charset="0"/>
              </a:defRPr>
            </a:lvl1pPr>
            <a:lvl2pPr marL="742950" indent="-285750" eaLnBrk="0" hangingPunct="0">
              <a:defRPr sz="2400">
                <a:solidFill>
                  <a:schemeClr val="tx1"/>
                </a:solidFill>
                <a:latin typeface="Tahoma" charset="0"/>
                <a:ea typeface="MS PGothic" charset="0"/>
                <a:cs typeface="MS PGothic" charset="0"/>
              </a:defRPr>
            </a:lvl2pPr>
            <a:lvl3pPr marL="1143000" indent="-228600" eaLnBrk="0" hangingPunct="0">
              <a:defRPr sz="2400">
                <a:solidFill>
                  <a:schemeClr val="tx1"/>
                </a:solidFill>
                <a:latin typeface="Tahoma" charset="0"/>
                <a:ea typeface="MS PGothic" charset="0"/>
                <a:cs typeface="MS PGothic" charset="0"/>
              </a:defRPr>
            </a:lvl3pPr>
            <a:lvl4pPr marL="1600200" indent="-228600" eaLnBrk="0" hangingPunct="0">
              <a:defRPr sz="2400">
                <a:solidFill>
                  <a:schemeClr val="tx1"/>
                </a:solidFill>
                <a:latin typeface="Tahoma" charset="0"/>
                <a:ea typeface="MS PGothic" charset="0"/>
                <a:cs typeface="MS PGothic" charset="0"/>
              </a:defRPr>
            </a:lvl4pPr>
            <a:lvl5pPr marL="2057400" indent="-228600" eaLnBrk="0" hangingPunct="0">
              <a:defRPr sz="2400">
                <a:solidFill>
                  <a:schemeClr val="tx1"/>
                </a:solidFill>
                <a:latin typeface="Tahoma"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ahoma"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ahoma"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ahoma"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ahoma" charset="0"/>
                <a:ea typeface="MS PGothic" charset="0"/>
                <a:cs typeface="MS PGothic" charset="0"/>
              </a:defRPr>
            </a:lvl9pPr>
          </a:lstStyle>
          <a:p>
            <a:pPr eaLnBrk="1" hangingPunct="1">
              <a:lnSpc>
                <a:spcPct val="80000"/>
              </a:lnSpc>
            </a:pPr>
            <a:fld id="{5E3C77E0-0462-DF4C-AA2A-025A40BD06E5}" type="slidenum">
              <a:rPr lang="en-US" sz="1200">
                <a:solidFill>
                  <a:srgbClr val="FFFFFF"/>
                </a:solidFill>
              </a:rPr>
              <a:pPr eaLnBrk="1" hangingPunct="1">
                <a:lnSpc>
                  <a:spcPct val="80000"/>
                </a:lnSpc>
              </a:pPr>
              <a:t>25</a:t>
            </a:fld>
            <a:endParaRPr lang="en-US" sz="1200" dirty="0">
              <a:solidFill>
                <a:srgbClr val="FFFFFF"/>
              </a:solidFill>
            </a:endParaRPr>
          </a:p>
        </p:txBody>
      </p:sp>
      <p:sp>
        <p:nvSpPr>
          <p:cNvPr id="25605" name="Rectangle 3"/>
          <p:cNvSpPr>
            <a:spLocks noGrp="1" noChangeArrowheads="1"/>
          </p:cNvSpPr>
          <p:nvPr>
            <p:ph sz="quarter" idx="1"/>
          </p:nvPr>
        </p:nvSpPr>
        <p:spPr>
          <a:xfrm>
            <a:off x="640080" y="1645920"/>
            <a:ext cx="8169275" cy="4740275"/>
          </a:xfrm>
        </p:spPr>
        <p:txBody>
          <a:bodyPr/>
          <a:lstStyle/>
          <a:p>
            <a:pPr eaLnBrk="1" hangingPunct="1">
              <a:lnSpc>
                <a:spcPct val="80000"/>
              </a:lnSpc>
              <a:spcAft>
                <a:spcPct val="15000"/>
              </a:spcAft>
            </a:pPr>
            <a:r>
              <a:rPr lang="en-US" sz="2600" dirty="0">
                <a:latin typeface="Tw Cen MT" charset="0"/>
                <a:ea typeface="MS PGothic" charset="0"/>
              </a:rPr>
              <a:t>Cultures that don’t respect </a:t>
            </a:r>
            <a:r>
              <a:rPr lang="en-US" sz="2600" dirty="0" smtClean="0">
                <a:latin typeface="Tw Cen MT" charset="0"/>
                <a:ea typeface="MS PGothic" charset="0"/>
              </a:rPr>
              <a:t>youth</a:t>
            </a:r>
            <a:endParaRPr lang="en-US" sz="2600" dirty="0">
              <a:latin typeface="Tw Cen MT" charset="0"/>
              <a:ea typeface="MS PGothic" charset="0"/>
            </a:endParaRPr>
          </a:p>
          <a:p>
            <a:pPr eaLnBrk="1" hangingPunct="1">
              <a:lnSpc>
                <a:spcPct val="80000"/>
              </a:lnSpc>
              <a:spcAft>
                <a:spcPct val="15000"/>
              </a:spcAft>
            </a:pPr>
            <a:r>
              <a:rPr lang="en-US" sz="2600" dirty="0">
                <a:latin typeface="Tw Cen MT" charset="0"/>
                <a:ea typeface="MS PGothic" charset="0"/>
              </a:rPr>
              <a:t>Broken reporting, investigation and/or grievance systems</a:t>
            </a:r>
          </a:p>
          <a:p>
            <a:pPr eaLnBrk="1" hangingPunct="1">
              <a:lnSpc>
                <a:spcPct val="80000"/>
              </a:lnSpc>
              <a:spcAft>
                <a:spcPct val="15000"/>
              </a:spcAft>
            </a:pPr>
            <a:r>
              <a:rPr lang="en-US" sz="2600" dirty="0">
                <a:latin typeface="Tw Cen MT" charset="0"/>
                <a:ea typeface="MS PGothic" charset="0"/>
              </a:rPr>
              <a:t>Lack of sufficient effective programming</a:t>
            </a:r>
          </a:p>
          <a:p>
            <a:pPr eaLnBrk="1" hangingPunct="1">
              <a:lnSpc>
                <a:spcPct val="80000"/>
              </a:lnSpc>
              <a:spcAft>
                <a:spcPct val="15000"/>
              </a:spcAft>
            </a:pPr>
            <a:r>
              <a:rPr lang="en-US" sz="2600" dirty="0">
                <a:latin typeface="Tw Cen MT" charset="0"/>
                <a:ea typeface="MS PGothic" charset="0"/>
              </a:rPr>
              <a:t>Mid-level supervision breakdowns</a:t>
            </a:r>
          </a:p>
          <a:p>
            <a:pPr eaLnBrk="1" hangingPunct="1">
              <a:lnSpc>
                <a:spcPct val="80000"/>
              </a:lnSpc>
              <a:spcAft>
                <a:spcPct val="15000"/>
              </a:spcAft>
            </a:pPr>
            <a:r>
              <a:rPr lang="en-US" sz="2600" dirty="0">
                <a:latin typeface="Tw Cen MT" charset="0"/>
                <a:ea typeface="MS PGothic" charset="0"/>
              </a:rPr>
              <a:t>Staffing challenges:  not enough people, not the right background and temperament, not enough training, high turnover</a:t>
            </a:r>
          </a:p>
          <a:p>
            <a:pPr eaLnBrk="1" hangingPunct="1">
              <a:lnSpc>
                <a:spcPct val="80000"/>
              </a:lnSpc>
              <a:spcAft>
                <a:spcPct val="15000"/>
              </a:spcAft>
            </a:pPr>
            <a:r>
              <a:rPr lang="en-US" sz="2600" dirty="0">
                <a:latin typeface="Tw Cen MT" charset="0"/>
                <a:ea typeface="MS PGothic" charset="0"/>
              </a:rPr>
              <a:t>Insufficient mental health supports</a:t>
            </a:r>
          </a:p>
          <a:p>
            <a:pPr eaLnBrk="1" hangingPunct="1">
              <a:lnSpc>
                <a:spcPct val="80000"/>
              </a:lnSpc>
              <a:spcAft>
                <a:spcPct val="15000"/>
              </a:spcAft>
            </a:pPr>
            <a:r>
              <a:rPr lang="en-US" sz="2600" dirty="0">
                <a:latin typeface="Tw Cen MT" charset="0"/>
                <a:ea typeface="MS PGothic" charset="0"/>
              </a:rPr>
              <a:t>Lack of access to community </a:t>
            </a:r>
            <a:r>
              <a:rPr lang="en-US" sz="2600" dirty="0" smtClean="0">
                <a:latin typeface="Tw Cen MT" charset="0"/>
                <a:ea typeface="MS PGothic" charset="0"/>
              </a:rPr>
              <a:t>advocates</a:t>
            </a:r>
          </a:p>
          <a:p>
            <a:pPr eaLnBrk="1" hangingPunct="1">
              <a:lnSpc>
                <a:spcPct val="80000"/>
              </a:lnSpc>
              <a:spcAft>
                <a:spcPct val="15000"/>
              </a:spcAft>
            </a:pPr>
            <a:r>
              <a:rPr lang="en-US" sz="2600" dirty="0" smtClean="0">
                <a:latin typeface="Tw Cen MT" charset="0"/>
                <a:ea typeface="MS PGothic" charset="0"/>
              </a:rPr>
              <a:t>Facility setup, blind spots</a:t>
            </a:r>
            <a:endParaRPr lang="en-US" sz="2600" dirty="0">
              <a:latin typeface="Tw Cen MT" charset="0"/>
              <a:ea typeface="MS PGothic" charset="0"/>
            </a:endParaRPr>
          </a:p>
        </p:txBody>
      </p:sp>
    </p:spTree>
    <p:extLst>
      <p:ext uri="{BB962C8B-B14F-4D97-AF65-F5344CB8AC3E}">
        <p14:creationId xmlns:p14="http://schemas.microsoft.com/office/powerpoint/2010/main" val="6750115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Quiz</a:t>
            </a:r>
            <a:endParaRPr lang="en-US" dirty="0"/>
          </a:p>
        </p:txBody>
      </p:sp>
      <p:sp>
        <p:nvSpPr>
          <p:cNvPr id="3" name="Content Placeholder 2"/>
          <p:cNvSpPr>
            <a:spLocks noGrp="1"/>
          </p:cNvSpPr>
          <p:nvPr>
            <p:ph sz="quarter" idx="1"/>
          </p:nvPr>
        </p:nvSpPr>
        <p:spPr/>
        <p:txBody>
          <a:bodyPr/>
          <a:lstStyle/>
          <a:p>
            <a:pPr marL="0" indent="0" algn="ctr">
              <a:buNone/>
            </a:pPr>
            <a:r>
              <a:rPr lang="en-US" b="1" dirty="0" smtClean="0"/>
              <a:t>Which category of person is most frequently identified as the perpetrator in a report of sexual abuse in juvenile facilities? </a:t>
            </a:r>
            <a:r>
              <a:rPr lang="en-US" dirty="0" smtClean="0"/>
              <a:t/>
            </a:r>
            <a:br>
              <a:rPr lang="en-US" dirty="0" smtClean="0"/>
            </a:br>
            <a:endParaRPr lang="en-US" dirty="0" smtClean="0"/>
          </a:p>
          <a:p>
            <a:pPr marL="2857500" lvl="2">
              <a:buNone/>
              <a:tabLst>
                <a:tab pos="2860675" algn="l"/>
              </a:tabLst>
            </a:pPr>
            <a:r>
              <a:rPr lang="en-US" sz="3200" dirty="0" smtClean="0">
                <a:solidFill>
                  <a:schemeClr val="accent6">
                    <a:lumMod val="50000"/>
                  </a:schemeClr>
                </a:solidFill>
              </a:rPr>
              <a:t>a. Male staff</a:t>
            </a:r>
          </a:p>
          <a:p>
            <a:pPr marL="2857500" lvl="2">
              <a:buNone/>
              <a:tabLst>
                <a:tab pos="2860675" algn="l"/>
              </a:tabLst>
            </a:pPr>
            <a:r>
              <a:rPr lang="en-US" sz="3200" dirty="0" smtClean="0">
                <a:solidFill>
                  <a:schemeClr val="accent6">
                    <a:lumMod val="50000"/>
                  </a:schemeClr>
                </a:solidFill>
              </a:rPr>
              <a:t>b. Male youth</a:t>
            </a:r>
          </a:p>
          <a:p>
            <a:pPr marL="2857500" lvl="2">
              <a:buNone/>
              <a:tabLst>
                <a:tab pos="2860675" algn="l"/>
              </a:tabLst>
            </a:pPr>
            <a:r>
              <a:rPr lang="en-US" sz="3200" dirty="0" smtClean="0">
                <a:solidFill>
                  <a:schemeClr val="accent6">
                    <a:lumMod val="50000"/>
                  </a:schemeClr>
                </a:solidFill>
              </a:rPr>
              <a:t>c. Female staff</a:t>
            </a:r>
          </a:p>
          <a:p>
            <a:pPr marL="2857500" lvl="2">
              <a:buNone/>
              <a:tabLst>
                <a:tab pos="2860675" algn="l"/>
              </a:tabLst>
            </a:pPr>
            <a:r>
              <a:rPr lang="en-US" sz="3200" dirty="0" smtClean="0">
                <a:solidFill>
                  <a:schemeClr val="accent6">
                    <a:lumMod val="50000"/>
                  </a:schemeClr>
                </a:solidFill>
              </a:rPr>
              <a:t>d. Female youth</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Daily Dozen</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27</a:t>
            </a:fld>
            <a:endParaRPr lang="en-US"/>
          </a:p>
        </p:txBody>
      </p:sp>
      <p:sp>
        <p:nvSpPr>
          <p:cNvPr id="5" name="Flowchart: Alternate Process 4"/>
          <p:cNvSpPr/>
          <p:nvPr/>
        </p:nvSpPr>
        <p:spPr>
          <a:xfrm>
            <a:off x="457200" y="3566160"/>
            <a:ext cx="8138160" cy="64008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The Daily Dozen</a:t>
            </a:r>
            <a:endParaRPr lang="en-US" sz="2000" b="1" dirty="0">
              <a:solidFill>
                <a:schemeClr val="tx1"/>
              </a:solidFill>
            </a:endParaRPr>
          </a:p>
        </p:txBody>
      </p:sp>
    </p:spTree>
    <p:extLst>
      <p:ext uri="{BB962C8B-B14F-4D97-AF65-F5344CB8AC3E}">
        <p14:creationId xmlns:p14="http://schemas.microsoft.com/office/powerpoint/2010/main" val="30789159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Behavior leading up to victimization</a:t>
            </a:r>
            <a:endParaRPr lang="en-US" sz="4000" dirty="0"/>
          </a:p>
        </p:txBody>
      </p:sp>
      <p:sp>
        <p:nvSpPr>
          <p:cNvPr id="3" name="Content Placeholder 2"/>
          <p:cNvSpPr>
            <a:spLocks noGrp="1"/>
          </p:cNvSpPr>
          <p:nvPr>
            <p:ph sz="quarter" idx="1"/>
          </p:nvPr>
        </p:nvSpPr>
        <p:spPr>
          <a:xfrm>
            <a:off x="612648" y="1600200"/>
            <a:ext cx="8302752" cy="4495800"/>
          </a:xfrm>
        </p:spPr>
        <p:txBody>
          <a:bodyPr/>
          <a:lstStyle/>
          <a:p>
            <a:pPr marL="0" indent="0">
              <a:buNone/>
            </a:pPr>
            <a:r>
              <a:rPr lang="en-US" sz="2700" dirty="0" smtClean="0"/>
              <a:t>Staff </a:t>
            </a:r>
            <a:r>
              <a:rPr lang="en-US" sz="2700" dirty="0"/>
              <a:t>told youth about personal life outside of </a:t>
            </a:r>
            <a:r>
              <a:rPr lang="en-US" sz="2700" dirty="0" smtClean="0"/>
              <a:t>work 69.1</a:t>
            </a:r>
            <a:r>
              <a:rPr lang="en-US" sz="2700" dirty="0"/>
              <a:t>% </a:t>
            </a:r>
          </a:p>
          <a:p>
            <a:pPr marL="0" indent="0">
              <a:buNone/>
            </a:pPr>
            <a:r>
              <a:rPr lang="en-US" sz="2700" dirty="0"/>
              <a:t>Staff treated youth as special/favorite 63.6% </a:t>
            </a:r>
          </a:p>
          <a:p>
            <a:pPr marL="0" indent="0">
              <a:buNone/>
            </a:pPr>
            <a:r>
              <a:rPr lang="en-US" sz="2700" dirty="0" smtClean="0"/>
              <a:t>Staff </a:t>
            </a:r>
            <a:r>
              <a:rPr lang="en-US" sz="2700" dirty="0"/>
              <a:t>gave youth special gift </a:t>
            </a:r>
            <a:r>
              <a:rPr lang="en-US" sz="2700" dirty="0" smtClean="0"/>
              <a:t>62.3%</a:t>
            </a:r>
            <a:endParaRPr lang="en-US" sz="2700" dirty="0"/>
          </a:p>
          <a:p>
            <a:pPr marL="0" indent="0">
              <a:buNone/>
            </a:pPr>
            <a:r>
              <a:rPr lang="en-US" sz="2700" dirty="0"/>
              <a:t>Staff gave youth pictures or wrote letters 49.2%</a:t>
            </a:r>
          </a:p>
          <a:p>
            <a:pPr marL="0" indent="0">
              <a:buNone/>
            </a:pPr>
            <a:r>
              <a:rPr lang="en-US" sz="2700" dirty="0" smtClean="0"/>
              <a:t>Youth </a:t>
            </a:r>
            <a:r>
              <a:rPr lang="en-US" sz="2700" dirty="0"/>
              <a:t>gave staff pictures or wrote letters </a:t>
            </a:r>
            <a:r>
              <a:rPr lang="en-US" sz="2700" dirty="0" smtClean="0"/>
              <a:t>36.7%</a:t>
            </a:r>
            <a:endParaRPr lang="en-US" sz="2700" dirty="0"/>
          </a:p>
          <a:p>
            <a:pPr marL="0" indent="0">
              <a:buNone/>
            </a:pPr>
            <a:r>
              <a:rPr lang="en-US" sz="2700" dirty="0" smtClean="0"/>
              <a:t>Staff </a:t>
            </a:r>
            <a:r>
              <a:rPr lang="en-US" sz="2700" dirty="0"/>
              <a:t>member contacted youth in other ways </a:t>
            </a:r>
            <a:r>
              <a:rPr lang="en-US" sz="2700" dirty="0" smtClean="0"/>
              <a:t>when staff </a:t>
            </a:r>
            <a:r>
              <a:rPr lang="en-US" sz="2700" dirty="0"/>
              <a:t>not </a:t>
            </a:r>
            <a:r>
              <a:rPr lang="en-US" sz="2700" dirty="0" smtClean="0"/>
              <a:t>	at </a:t>
            </a:r>
            <a:r>
              <a:rPr lang="en-US" sz="2700" dirty="0"/>
              <a:t>the facility </a:t>
            </a:r>
            <a:r>
              <a:rPr lang="en-US" sz="2700" dirty="0" smtClean="0"/>
              <a:t>29.8%</a:t>
            </a:r>
          </a:p>
          <a:p>
            <a:pPr marL="0" indent="0">
              <a:buNone/>
            </a:pPr>
            <a:r>
              <a:rPr lang="en-US" sz="2700" dirty="0"/>
              <a:t>Youth gave staff special gift 28.1%</a:t>
            </a:r>
          </a:p>
          <a:p>
            <a:pPr marL="0" indent="0">
              <a:buNone/>
            </a:pPr>
            <a:endParaRPr lang="en-US" sz="2700"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28</a:t>
            </a:fld>
            <a:endParaRPr lang="en-US"/>
          </a:p>
        </p:txBody>
      </p:sp>
      <p:sp>
        <p:nvSpPr>
          <p:cNvPr id="6" name="TextBox 5"/>
          <p:cNvSpPr txBox="1"/>
          <p:nvPr/>
        </p:nvSpPr>
        <p:spPr>
          <a:xfrm>
            <a:off x="594360" y="5669280"/>
            <a:ext cx="7909560" cy="892552"/>
          </a:xfrm>
          <a:prstGeom prst="rect">
            <a:avLst/>
          </a:prstGeom>
          <a:noFill/>
        </p:spPr>
        <p:txBody>
          <a:bodyPr wrap="square" rtlCol="0">
            <a:spAutoFit/>
          </a:bodyPr>
          <a:lstStyle/>
          <a:p>
            <a:pPr marL="0" lvl="1"/>
            <a:r>
              <a:rPr lang="en-US" sz="1400" dirty="0"/>
              <a:t>Source: Bureau of Justice Statistics, </a:t>
            </a:r>
            <a:r>
              <a:rPr lang="en-US" sz="1400" i="1" dirty="0"/>
              <a:t>Sexual Victimization in Juvenile Facilities Reported by Youth, </a:t>
            </a:r>
            <a:r>
              <a:rPr lang="en-US" sz="1400" dirty="0"/>
              <a:t>2012 (2013).</a:t>
            </a:r>
            <a:endParaRPr lang="en-US" sz="1400" i="1" dirty="0"/>
          </a:p>
          <a:p>
            <a:endParaRPr lang="en-US" dirty="0"/>
          </a:p>
        </p:txBody>
      </p:sp>
    </p:spTree>
    <p:extLst>
      <p:ext uri="{BB962C8B-B14F-4D97-AF65-F5344CB8AC3E}">
        <p14:creationId xmlns:p14="http://schemas.microsoft.com/office/powerpoint/2010/main" val="15056293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Troy’s Story </a:t>
            </a:r>
            <a:endParaRPr lang="en-US" dirty="0"/>
          </a:p>
        </p:txBody>
      </p:sp>
      <p:pic>
        <p:nvPicPr>
          <p:cNvPr id="4" name="Picture 2"/>
          <p:cNvPicPr>
            <a:picLocks noChangeAspect="1" noChangeArrowheads="1"/>
          </p:cNvPicPr>
          <p:nvPr/>
        </p:nvPicPr>
        <p:blipFill>
          <a:blip r:embed="rId3" cstate="email"/>
          <a:srcRect/>
          <a:stretch>
            <a:fillRect/>
          </a:stretch>
        </p:blipFill>
        <p:spPr bwMode="auto">
          <a:xfrm>
            <a:off x="2971800" y="1828800"/>
            <a:ext cx="3433108" cy="4715336"/>
          </a:xfrm>
          <a:prstGeom prst="rect">
            <a:avLst/>
          </a:prstGeom>
          <a:noFill/>
          <a:ln w="9525">
            <a:noFill/>
            <a:miter lim="800000"/>
            <a:headEnd/>
            <a:tailEnd/>
          </a:ln>
          <a:effectLst/>
        </p:spPr>
      </p:pic>
      <p:sp>
        <p:nvSpPr>
          <p:cNvPr id="6" name="Flowchart: Alternate Process 5"/>
          <p:cNvSpPr/>
          <p:nvPr/>
        </p:nvSpPr>
        <p:spPr>
          <a:xfrm>
            <a:off x="6629400" y="1965960"/>
            <a:ext cx="2331720" cy="420624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hlinkClick r:id="rId4"/>
              </a:rPr>
              <a:t>Audio</a:t>
            </a:r>
            <a:r>
              <a:rPr lang="en-US" sz="2000" b="1" dirty="0" smtClean="0">
                <a:solidFill>
                  <a:schemeClr val="tx1"/>
                </a:solidFill>
                <a:hlinkClick r:id="rId4"/>
              </a:rPr>
              <a:t>: </a:t>
            </a:r>
            <a:br>
              <a:rPr lang="en-US" sz="2000" b="1" dirty="0" smtClean="0">
                <a:solidFill>
                  <a:schemeClr val="tx1"/>
                </a:solidFill>
                <a:hlinkClick r:id="rId4"/>
              </a:rPr>
            </a:br>
            <a:r>
              <a:rPr lang="en-US" sz="2000" dirty="0" smtClean="0">
                <a:solidFill>
                  <a:schemeClr val="tx1"/>
                </a:solidFill>
                <a:hlinkClick r:id="rId4"/>
              </a:rPr>
              <a:t>Troy’s Story</a:t>
            </a:r>
            <a:endParaRPr lang="en-US" sz="2000" dirty="0">
              <a:solidFill>
                <a:schemeClr val="tx1"/>
              </a:solidFill>
            </a:endParaRPr>
          </a:p>
        </p:txBody>
      </p:sp>
      <p:sp>
        <p:nvSpPr>
          <p:cNvPr id="7"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29</a:t>
            </a:fld>
            <a:endParaRPr lang="en-US" dirty="0"/>
          </a:p>
        </p:txBody>
      </p:sp>
      <p:sp>
        <p:nvSpPr>
          <p:cNvPr id="8" name="Text Box 2"/>
          <p:cNvSpPr txBox="1">
            <a:spLocks noChangeArrowheads="1"/>
          </p:cNvSpPr>
          <p:nvPr/>
        </p:nvSpPr>
        <p:spPr bwMode="auto">
          <a:xfrm>
            <a:off x="960120" y="6172200"/>
            <a:ext cx="1920875" cy="320040"/>
          </a:xfrm>
          <a:prstGeom prst="rect">
            <a:avLst/>
          </a:prstGeom>
          <a:noFill/>
          <a:ln w="9525">
            <a:noFill/>
            <a:miter lim="800000"/>
            <a:headEnd/>
            <a:tailEnd/>
          </a:ln>
        </p:spPr>
        <p:txBody>
          <a:bodyPr/>
          <a:lstStyle/>
          <a:p>
            <a:pPr>
              <a:spcAft>
                <a:spcPts val="1000"/>
              </a:spcAft>
            </a:pPr>
            <a:r>
              <a:rPr lang="en-US" sz="1000" dirty="0">
                <a:latin typeface="Calibri" pitchFamily="34" charset="0"/>
                <a:cs typeface="Arial" charset="0"/>
              </a:rPr>
              <a:t>© </a:t>
            </a:r>
            <a:r>
              <a:rPr lang="en-US" sz="1000" dirty="0" smtClean="0">
                <a:latin typeface="Calibri" pitchFamily="34" charset="0"/>
                <a:cs typeface="Arial" charset="0"/>
              </a:rPr>
              <a:t>Just Detention International</a:t>
            </a:r>
            <a:endParaRPr lang="en-US" sz="1800" dirty="0">
              <a:latin typeface="Arial" charset="0"/>
              <a:cs typeface="Arial" charset="0"/>
            </a:endParaRPr>
          </a:p>
        </p:txBody>
      </p:sp>
    </p:spTree>
    <p:extLst>
      <p:ext uri="{BB962C8B-B14F-4D97-AF65-F5344CB8AC3E}">
        <p14:creationId xmlns:p14="http://schemas.microsoft.com/office/powerpoint/2010/main" val="29904676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we are having this training</a:t>
            </a:r>
            <a:endParaRPr lang="en-US" dirty="0"/>
          </a:p>
        </p:txBody>
      </p:sp>
      <p:sp>
        <p:nvSpPr>
          <p:cNvPr id="3" name="Content Placeholder 2"/>
          <p:cNvSpPr>
            <a:spLocks noGrp="1"/>
          </p:cNvSpPr>
          <p:nvPr>
            <p:ph sz="quarter" idx="1"/>
          </p:nvPr>
        </p:nvSpPr>
        <p:spPr/>
        <p:txBody>
          <a:bodyPr/>
          <a:lstStyle/>
          <a:p>
            <a:r>
              <a:rPr lang="en-US" dirty="0"/>
              <a:t>E</a:t>
            </a:r>
            <a:r>
              <a:rPr lang="en-US" dirty="0" smtClean="0"/>
              <a:t>stablish a culture of zero tolerance for sexual misconduct </a:t>
            </a:r>
          </a:p>
          <a:p>
            <a:r>
              <a:rPr lang="en-US" dirty="0" smtClean="0"/>
              <a:t>Raise </a:t>
            </a:r>
            <a:r>
              <a:rPr lang="en-US" dirty="0"/>
              <a:t>awareness about the causes and signs of sexual misconduct in facilities and opportunities for prevention</a:t>
            </a:r>
          </a:p>
          <a:p>
            <a:r>
              <a:rPr lang="en-US" dirty="0" smtClean="0"/>
              <a:t>Help participants understand why kids may engage in sexual behavior and our philosophy about handling it</a:t>
            </a:r>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3</a:t>
            </a:fld>
            <a:endParaRPr lang="en-US"/>
          </a:p>
        </p:txBody>
      </p:sp>
    </p:spTree>
    <p:extLst>
      <p:ext uri="{BB962C8B-B14F-4D97-AF65-F5344CB8AC3E}">
        <p14:creationId xmlns:p14="http://schemas.microsoft.com/office/powerpoint/2010/main" val="29257302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sz="3600" dirty="0" smtClean="0"/>
              <a:t>Youth Sexuality</a:t>
            </a:r>
          </a:p>
          <a:p>
            <a:r>
              <a:rPr lang="en-US" sz="3600" dirty="0" smtClean="0"/>
              <a:t>Dynamics of Victimization in Custody</a:t>
            </a:r>
          </a:p>
          <a:p>
            <a:r>
              <a:rPr lang="en-US" sz="3600" dirty="0" smtClean="0"/>
              <a:t>Implications for Facility Staff</a:t>
            </a:r>
            <a:endParaRPr lang="en-US" sz="3600" dirty="0"/>
          </a:p>
        </p:txBody>
      </p:sp>
      <p:sp>
        <p:nvSpPr>
          <p:cNvPr id="3" name="Title 2"/>
          <p:cNvSpPr>
            <a:spLocks noGrp="1"/>
          </p:cNvSpPr>
          <p:nvPr>
            <p:ph type="title"/>
          </p:nvPr>
        </p:nvSpPr>
        <p:spPr/>
        <p:txBody>
          <a:bodyPr/>
          <a:lstStyle/>
          <a:p>
            <a:r>
              <a:rPr lang="en-US" dirty="0" smtClean="0"/>
              <a:t>Module 2</a:t>
            </a:r>
            <a:endParaRPr lang="en-US" dirty="0"/>
          </a:p>
        </p:txBody>
      </p:sp>
      <p:sp>
        <p:nvSpPr>
          <p:cNvPr id="4" name="Slide Number Placeholder 3"/>
          <p:cNvSpPr>
            <a:spLocks noGrp="1"/>
          </p:cNvSpPr>
          <p:nvPr>
            <p:ph type="sldNum" sz="quarter" idx="11"/>
          </p:nvPr>
        </p:nvSpPr>
        <p:spPr/>
        <p:txBody>
          <a:bodyPr/>
          <a:lstStyle/>
          <a:p>
            <a:pPr>
              <a:defRPr/>
            </a:pPr>
            <a:fld id="{43685388-4D41-4B6D-A496-77199FDC8B51}" type="slidenum">
              <a:rPr lang="en-US" smtClean="0"/>
              <a:pPr>
                <a:defRPr/>
              </a:pPr>
              <a:t>30</a:t>
            </a:fld>
            <a:endParaRPr lang="en-US"/>
          </a:p>
        </p:txBody>
      </p:sp>
    </p:spTree>
    <p:extLst>
      <p:ext uri="{BB962C8B-B14F-4D97-AF65-F5344CB8AC3E}">
        <p14:creationId xmlns:p14="http://schemas.microsoft.com/office/powerpoint/2010/main" val="16684141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a:t>
            </a:r>
            <a:endParaRPr lang="en-US" dirty="0"/>
          </a:p>
        </p:txBody>
      </p:sp>
      <p:sp>
        <p:nvSpPr>
          <p:cNvPr id="3" name="Content Placeholder 2"/>
          <p:cNvSpPr>
            <a:spLocks noGrp="1"/>
          </p:cNvSpPr>
          <p:nvPr>
            <p:ph sz="quarter" idx="1"/>
          </p:nvPr>
        </p:nvSpPr>
        <p:spPr/>
        <p:txBody>
          <a:bodyPr/>
          <a:lstStyle/>
          <a:p>
            <a:r>
              <a:rPr lang="en-US" dirty="0" smtClean="0"/>
              <a:t>Understand adolescent sexual development</a:t>
            </a:r>
          </a:p>
          <a:p>
            <a:r>
              <a:rPr lang="en-US" dirty="0" smtClean="0"/>
              <a:t>Understand the trauma youth may have experienced prior to detention and how it may impact their behavior</a:t>
            </a:r>
          </a:p>
          <a:p>
            <a:r>
              <a:rPr lang="en-US" dirty="0" smtClean="0"/>
              <a:t>Discuss how detention staff should respond </a:t>
            </a:r>
          </a:p>
          <a:p>
            <a:r>
              <a:rPr lang="en-US" dirty="0" smtClean="0"/>
              <a:t>Identify types of sexual misconduct and red flags</a:t>
            </a:r>
          </a:p>
          <a:p>
            <a:r>
              <a:rPr lang="en-US" dirty="0" smtClean="0"/>
              <a:t>Discuss opportunities for prevention</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31</a:t>
            </a:fld>
            <a:endParaRPr lang="en-US"/>
          </a:p>
        </p:txBody>
      </p:sp>
    </p:spTree>
    <p:extLst>
      <p:ext uri="{BB962C8B-B14F-4D97-AF65-F5344CB8AC3E}">
        <p14:creationId xmlns:p14="http://schemas.microsoft.com/office/powerpoint/2010/main" val="4461165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Title 2"/>
          <p:cNvSpPr>
            <a:spLocks noGrp="1"/>
          </p:cNvSpPr>
          <p:nvPr>
            <p:ph type="title"/>
          </p:nvPr>
        </p:nvSpPr>
        <p:spPr/>
        <p:txBody>
          <a:bodyPr/>
          <a:lstStyle/>
          <a:p>
            <a:r>
              <a:rPr lang="en-US" sz="4200" dirty="0" smtClean="0"/>
              <a:t>Youth Development and Sexuality</a:t>
            </a:r>
          </a:p>
        </p:txBody>
      </p:sp>
      <p:sp>
        <p:nvSpPr>
          <p:cNvPr id="43012" name="Slide Number Placeholder 3"/>
          <p:cNvSpPr>
            <a:spLocks noGrp="1"/>
          </p:cNvSpPr>
          <p:nvPr>
            <p:ph type="sldNum" sz="quarter" idx="11"/>
          </p:nvPr>
        </p:nvSpPr>
        <p:spPr bwMode="auto">
          <a:noFill/>
          <a:ln>
            <a:miter lim="800000"/>
            <a:headEnd/>
            <a:tailEnd/>
          </a:ln>
        </p:spPr>
        <p:txBody>
          <a:bodyPr/>
          <a:lstStyle/>
          <a:p>
            <a:fld id="{9B5DD6BD-6149-4F83-BAB3-CA371EDF7EF9}" type="slidenum">
              <a:rPr lang="en-US" smtClean="0"/>
              <a:pPr/>
              <a:t>32</a:t>
            </a:fld>
            <a:endParaRPr lang="en-US" dirty="0" smtClean="0"/>
          </a:p>
        </p:txBody>
      </p:sp>
      <p:pic>
        <p:nvPicPr>
          <p:cNvPr id="5" name="Picture 4" descr="Freedom.jpg"/>
          <p:cNvPicPr>
            <a:picLocks noChangeAspect="1"/>
          </p:cNvPicPr>
          <p:nvPr/>
        </p:nvPicPr>
        <p:blipFill>
          <a:blip r:embed="rId3" cstate="email"/>
          <a:stretch>
            <a:fillRect/>
          </a:stretch>
        </p:blipFill>
        <p:spPr>
          <a:xfrm>
            <a:off x="4892040" y="3337560"/>
            <a:ext cx="4069080" cy="2716111"/>
          </a:xfrm>
          <a:prstGeom prst="rect">
            <a:avLst/>
          </a:prstGeom>
        </p:spPr>
      </p:pic>
      <p:sp>
        <p:nvSpPr>
          <p:cNvPr id="6" name="Rectangle 5"/>
          <p:cNvSpPr/>
          <p:nvPr/>
        </p:nvSpPr>
        <p:spPr>
          <a:xfrm>
            <a:off x="8001000" y="608076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Areas of Adolescent Development</a:t>
            </a:r>
            <a:endParaRPr lang="en-US" dirty="0"/>
          </a:p>
        </p:txBody>
      </p:sp>
      <p:sp>
        <p:nvSpPr>
          <p:cNvPr id="3" name="Content Placeholder 2"/>
          <p:cNvSpPr>
            <a:spLocks noGrp="1"/>
          </p:cNvSpPr>
          <p:nvPr>
            <p:ph sz="quarter" idx="1"/>
          </p:nvPr>
        </p:nvSpPr>
        <p:spPr/>
        <p:txBody>
          <a:bodyPr/>
          <a:lstStyle/>
          <a:p>
            <a:r>
              <a:rPr lang="en-US" dirty="0" smtClean="0"/>
              <a:t>Physical (including the brain)</a:t>
            </a:r>
          </a:p>
          <a:p>
            <a:r>
              <a:rPr lang="en-US" dirty="0" smtClean="0"/>
              <a:t>Cognitive </a:t>
            </a:r>
          </a:p>
          <a:p>
            <a:r>
              <a:rPr lang="en-US" dirty="0" smtClean="0"/>
              <a:t>Behavioral</a:t>
            </a:r>
          </a:p>
          <a:p>
            <a:r>
              <a:rPr lang="en-US" dirty="0" smtClean="0"/>
              <a:t>Emotional</a:t>
            </a:r>
          </a:p>
          <a:p>
            <a:r>
              <a:rPr lang="en-US" dirty="0" smtClean="0"/>
              <a:t>Social</a:t>
            </a:r>
          </a:p>
          <a:p>
            <a:r>
              <a:rPr lang="en-US" dirty="0" smtClean="0"/>
              <a:t>Moral</a:t>
            </a:r>
          </a:p>
          <a:p>
            <a:r>
              <a:rPr lang="en-US" dirty="0" smtClean="0"/>
              <a:t>Spiritual</a:t>
            </a:r>
          </a:p>
          <a:p>
            <a:r>
              <a:rPr lang="en-US" dirty="0" smtClean="0"/>
              <a:t>Sexual</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33</a:t>
            </a:fld>
            <a:endParaRPr lang="en-US"/>
          </a:p>
        </p:txBody>
      </p:sp>
      <p:pic>
        <p:nvPicPr>
          <p:cNvPr id="5" name="Picture 2" descr="\\Cclp-dc\ylc_all\Dana\berks photos\erc chess 3.bmp"/>
          <p:cNvPicPr>
            <a:picLocks noChangeAspect="1" noChangeArrowheads="1"/>
          </p:cNvPicPr>
          <p:nvPr/>
        </p:nvPicPr>
        <p:blipFill>
          <a:blip r:embed="rId3" cstate="email"/>
          <a:srcRect/>
          <a:stretch>
            <a:fillRect/>
          </a:stretch>
        </p:blipFill>
        <p:spPr bwMode="auto">
          <a:xfrm>
            <a:off x="3383280" y="2606040"/>
            <a:ext cx="5348528" cy="3565685"/>
          </a:xfrm>
          <a:prstGeom prst="rect">
            <a:avLst/>
          </a:prstGeom>
          <a:noFill/>
        </p:spPr>
      </p:pic>
      <p:sp>
        <p:nvSpPr>
          <p:cNvPr id="6" name="TextBox 5"/>
          <p:cNvSpPr txBox="1"/>
          <p:nvPr/>
        </p:nvSpPr>
        <p:spPr>
          <a:xfrm>
            <a:off x="7456296" y="6177960"/>
            <a:ext cx="1287981" cy="276999"/>
          </a:xfrm>
          <a:prstGeom prst="rect">
            <a:avLst/>
          </a:prstGeom>
          <a:noFill/>
        </p:spPr>
        <p:txBody>
          <a:bodyPr wrap="none" rtlCol="0">
            <a:spAutoFit/>
          </a:bodyPr>
          <a:lstStyle/>
          <a:p>
            <a:r>
              <a:rPr lang="en-US" sz="1200" dirty="0" smtClean="0"/>
              <a:t>©</a:t>
            </a:r>
            <a:r>
              <a:rPr lang="en-US" sz="1200" dirty="0" err="1" smtClean="0"/>
              <a:t>Tu</a:t>
            </a:r>
            <a:r>
              <a:rPr lang="en-US" sz="1200" dirty="0" smtClean="0"/>
              <a:t> multimedia</a:t>
            </a:r>
            <a:endParaRPr lang="en-US" sz="1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Adolescent Sexual Development</a:t>
            </a:r>
            <a:endParaRPr lang="en-US" dirty="0"/>
          </a:p>
        </p:txBody>
      </p:sp>
      <p:sp>
        <p:nvSpPr>
          <p:cNvPr id="3" name="Content Placeholder 2"/>
          <p:cNvSpPr>
            <a:spLocks noGrp="1"/>
          </p:cNvSpPr>
          <p:nvPr>
            <p:ph idx="1"/>
          </p:nvPr>
        </p:nvSpPr>
        <p:spPr/>
        <p:txBody>
          <a:bodyPr>
            <a:normAutofit/>
          </a:bodyPr>
          <a:lstStyle/>
          <a:p>
            <a:r>
              <a:rPr lang="en-US" dirty="0" smtClean="0"/>
              <a:t>Sexual maturation – changes in genitals, breasts, sex and reproductive organs, body hair</a:t>
            </a:r>
          </a:p>
          <a:p>
            <a:r>
              <a:rPr lang="en-US" dirty="0" smtClean="0"/>
              <a:t>Learning to think of oneself as a sexual being</a:t>
            </a:r>
          </a:p>
          <a:p>
            <a:pPr lvl="1"/>
            <a:r>
              <a:rPr lang="en-US" dirty="0" smtClean="0"/>
              <a:t>What are the sources of these new feelings?</a:t>
            </a:r>
          </a:p>
          <a:p>
            <a:pPr lvl="1"/>
            <a:r>
              <a:rPr lang="en-US" dirty="0" smtClean="0"/>
              <a:t>What role should sex have in my life?</a:t>
            </a:r>
          </a:p>
          <a:p>
            <a:pPr lvl="1"/>
            <a:r>
              <a:rPr lang="en-US" dirty="0" smtClean="0"/>
              <a:t>How should I control these new body functions?</a:t>
            </a:r>
          </a:p>
          <a:p>
            <a:pPr lvl="1"/>
            <a:r>
              <a:rPr lang="en-US" dirty="0" smtClean="0"/>
              <a:t>Which partners should I choose?</a:t>
            </a:r>
          </a:p>
          <a:p>
            <a:pPr lvl="1"/>
            <a:r>
              <a:rPr lang="en-US" dirty="0" smtClean="0"/>
              <a:t>Will my family accept my sexual orientation?</a:t>
            </a:r>
          </a:p>
          <a:p>
            <a:pPr lvl="1"/>
            <a:r>
              <a:rPr lang="en-US" dirty="0" smtClean="0"/>
              <a:t>How much experimentation am I comfortable with?</a:t>
            </a:r>
          </a:p>
        </p:txBody>
      </p:sp>
      <p:sp>
        <p:nvSpPr>
          <p:cNvPr id="4"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Adolescent Sexual Development</a:t>
            </a:r>
            <a:endParaRPr lang="en-US" dirty="0"/>
          </a:p>
        </p:txBody>
      </p:sp>
      <p:sp>
        <p:nvSpPr>
          <p:cNvPr id="3" name="Content Placeholder 2"/>
          <p:cNvSpPr>
            <a:spLocks noGrp="1"/>
          </p:cNvSpPr>
          <p:nvPr>
            <p:ph sz="quarter" idx="1"/>
          </p:nvPr>
        </p:nvSpPr>
        <p:spPr/>
        <p:txBody>
          <a:bodyPr/>
          <a:lstStyle/>
          <a:p>
            <a:r>
              <a:rPr lang="en-US" sz="3200" dirty="0" smtClean="0"/>
              <a:t>Girls develop sooner than boys</a:t>
            </a:r>
          </a:p>
          <a:p>
            <a:r>
              <a:rPr lang="en-US" sz="3200" dirty="0" smtClean="0"/>
              <a:t>Increased interest in sex and sexual behavior over time</a:t>
            </a:r>
          </a:p>
          <a:p>
            <a:r>
              <a:rPr lang="en-US" sz="3200" dirty="0" smtClean="0"/>
              <a:t>Concerns about physical appearance, body image and sexual attractiveness</a:t>
            </a:r>
          </a:p>
          <a:p>
            <a:r>
              <a:rPr lang="en-US" sz="3200" dirty="0" smtClean="0"/>
              <a:t>Masturbation – normal behavior</a:t>
            </a:r>
          </a:p>
          <a:p>
            <a:r>
              <a:rPr lang="en-US" sz="3200" dirty="0" smtClean="0"/>
              <a:t>Sexual experimentation – youth determine who they are interested in, explore what these new emotions and interests feel like</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35</a:t>
            </a:fld>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Outside Influences</a:t>
            </a:r>
            <a:endParaRPr lang="en-US" dirty="0"/>
          </a:p>
        </p:txBody>
      </p:sp>
      <p:sp>
        <p:nvSpPr>
          <p:cNvPr id="3" name="Content Placeholder 2"/>
          <p:cNvSpPr>
            <a:spLocks noGrp="1"/>
          </p:cNvSpPr>
          <p:nvPr>
            <p:ph sz="quarter" idx="1"/>
          </p:nvPr>
        </p:nvSpPr>
        <p:spPr>
          <a:xfrm>
            <a:off x="457200" y="1691640"/>
            <a:ext cx="3840480" cy="2468880"/>
          </a:xfrm>
        </p:spPr>
        <p:txBody>
          <a:bodyPr>
            <a:normAutofit fontScale="92500" lnSpcReduction="10000"/>
          </a:bodyPr>
          <a:lstStyle/>
          <a:p>
            <a:pPr marL="0" indent="0">
              <a:lnSpc>
                <a:spcPct val="110000"/>
              </a:lnSpc>
              <a:spcBef>
                <a:spcPts val="600"/>
              </a:spcBef>
              <a:buNone/>
            </a:pPr>
            <a:r>
              <a:rPr lang="en-US" sz="3200" b="1" dirty="0" smtClean="0"/>
              <a:t>Outside effects on decision-making:</a:t>
            </a:r>
          </a:p>
          <a:p>
            <a:pPr>
              <a:lnSpc>
                <a:spcPct val="110000"/>
              </a:lnSpc>
              <a:spcBef>
                <a:spcPts val="600"/>
              </a:spcBef>
              <a:buFont typeface="Wingdings" pitchFamily="2" charset="2"/>
              <a:buChar char="q"/>
            </a:pPr>
            <a:r>
              <a:rPr lang="en-US" sz="3000" dirty="0"/>
              <a:t>M</a:t>
            </a:r>
            <a:r>
              <a:rPr lang="en-US" sz="3000" dirty="0" smtClean="0"/>
              <a:t>essage from peers that some sexual contact is “not sex.”</a:t>
            </a:r>
            <a:endParaRPr lang="en-US" sz="3000" dirty="0"/>
          </a:p>
          <a:p>
            <a:pPr>
              <a:buNone/>
            </a:pPr>
            <a:endParaRPr lang="en-US" dirty="0"/>
          </a:p>
          <a:p>
            <a:pPr>
              <a:buNone/>
            </a:pPr>
            <a:endParaRPr lang="en-US" dirty="0"/>
          </a:p>
        </p:txBody>
      </p:sp>
      <p:pic>
        <p:nvPicPr>
          <p:cNvPr id="4" name="Picture 3"/>
          <p:cNvPicPr>
            <a:picLocks noChangeAspect="1"/>
          </p:cNvPicPr>
          <p:nvPr/>
        </p:nvPicPr>
        <p:blipFill rotWithShape="1">
          <a:blip r:embed="rId3" cstate="email"/>
          <a:srcRect b="8636"/>
          <a:stretch/>
        </p:blipFill>
        <p:spPr>
          <a:xfrm>
            <a:off x="4892040" y="1691641"/>
            <a:ext cx="3868420" cy="2393325"/>
          </a:xfrm>
          <a:prstGeom prst="rect">
            <a:avLst/>
          </a:prstGeom>
        </p:spPr>
      </p:pic>
      <p:sp>
        <p:nvSpPr>
          <p:cNvPr id="5" name="TextBox 4"/>
          <p:cNvSpPr txBox="1"/>
          <p:nvPr/>
        </p:nvSpPr>
        <p:spPr>
          <a:xfrm>
            <a:off x="457200" y="4160520"/>
            <a:ext cx="7955280" cy="2554546"/>
          </a:xfrm>
          <a:prstGeom prst="rect">
            <a:avLst/>
          </a:prstGeom>
          <a:noFill/>
        </p:spPr>
        <p:txBody>
          <a:bodyPr wrap="square" rtlCol="0">
            <a:spAutoFit/>
          </a:bodyPr>
          <a:lstStyle/>
          <a:p>
            <a:pPr marL="320040" indent="-320040">
              <a:lnSpc>
                <a:spcPct val="90000"/>
              </a:lnSpc>
              <a:spcBef>
                <a:spcPts val="600"/>
              </a:spcBef>
              <a:buClr>
                <a:schemeClr val="accent2"/>
              </a:buClr>
              <a:buSzPct val="60000"/>
              <a:buFont typeface="Wingdings" pitchFamily="2" charset="2"/>
              <a:buChar char="q"/>
            </a:pPr>
            <a:r>
              <a:rPr lang="en-US" sz="2800" dirty="0" smtClean="0">
                <a:latin typeface="+mn-lt"/>
              </a:rPr>
              <a:t>Pressure </a:t>
            </a:r>
            <a:r>
              <a:rPr lang="en-US" sz="2800" dirty="0">
                <a:latin typeface="+mn-lt"/>
              </a:rPr>
              <a:t>to engage in sexual contact </a:t>
            </a:r>
            <a:r>
              <a:rPr lang="en-US" sz="2800" dirty="0" smtClean="0">
                <a:latin typeface="+mn-lt"/>
              </a:rPr>
              <a:t>to </a:t>
            </a:r>
            <a:r>
              <a:rPr lang="en-US" sz="2800" dirty="0">
                <a:latin typeface="+mn-lt"/>
              </a:rPr>
              <a:t>prove </a:t>
            </a:r>
            <a:r>
              <a:rPr lang="en-US" sz="2800" dirty="0" smtClean="0">
                <a:latin typeface="+mn-lt"/>
              </a:rPr>
              <a:t>maturity.</a:t>
            </a:r>
          </a:p>
          <a:p>
            <a:pPr marL="320040" indent="-320040">
              <a:lnSpc>
                <a:spcPct val="90000"/>
              </a:lnSpc>
              <a:spcBef>
                <a:spcPts val="600"/>
              </a:spcBef>
              <a:buClr>
                <a:schemeClr val="accent2"/>
              </a:buClr>
              <a:buSzPct val="60000"/>
              <a:buFont typeface="Wingdings" pitchFamily="2" charset="2"/>
              <a:buChar char="q"/>
            </a:pPr>
            <a:r>
              <a:rPr lang="en-US" sz="2800" dirty="0" smtClean="0">
                <a:latin typeface="+mn-lt"/>
              </a:rPr>
              <a:t>Misperception that </a:t>
            </a:r>
            <a:r>
              <a:rPr lang="en-US" sz="2800" dirty="0">
                <a:latin typeface="+mn-lt"/>
              </a:rPr>
              <a:t>sexual contact between friends is common.</a:t>
            </a:r>
          </a:p>
          <a:p>
            <a:pPr marL="320040" indent="-320040">
              <a:lnSpc>
                <a:spcPct val="90000"/>
              </a:lnSpc>
              <a:spcBef>
                <a:spcPts val="600"/>
              </a:spcBef>
              <a:buClr>
                <a:schemeClr val="accent2"/>
              </a:buClr>
              <a:buSzPct val="60000"/>
              <a:buFont typeface="Wingdings" pitchFamily="2" charset="2"/>
              <a:buChar char="q"/>
            </a:pPr>
            <a:r>
              <a:rPr lang="en-US" sz="2800" dirty="0">
                <a:latin typeface="+mn-lt"/>
              </a:rPr>
              <a:t>Confusion about what constitutes “sexual abuse.”</a:t>
            </a:r>
          </a:p>
          <a:p>
            <a:endParaRPr lang="en-US" dirty="0">
              <a:solidFill>
                <a:srgbClr val="4C4545"/>
              </a:solidFill>
              <a:latin typeface="+mn-lt"/>
            </a:endParaRPr>
          </a:p>
        </p:txBody>
      </p:sp>
      <p:sp>
        <p:nvSpPr>
          <p:cNvPr id="6"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36</a:t>
            </a:fld>
            <a:endParaRPr lang="en-US"/>
          </a:p>
        </p:txBody>
      </p:sp>
      <p:sp>
        <p:nvSpPr>
          <p:cNvPr id="7" name="TextBox 6"/>
          <p:cNvSpPr txBox="1"/>
          <p:nvPr/>
        </p:nvSpPr>
        <p:spPr>
          <a:xfrm>
            <a:off x="7666929" y="4081790"/>
            <a:ext cx="1157031" cy="261610"/>
          </a:xfrm>
          <a:prstGeom prst="rect">
            <a:avLst/>
          </a:prstGeom>
          <a:noFill/>
        </p:spPr>
        <p:txBody>
          <a:bodyPr wrap="none" rtlCol="0">
            <a:spAutoFit/>
          </a:bodyPr>
          <a:lstStyle/>
          <a:p>
            <a:r>
              <a:rPr lang="en-US" sz="1050" dirty="0" smtClean="0"/>
              <a:t>© Richard Ross</a:t>
            </a:r>
            <a:endParaRPr lang="en-US" sz="1050"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itle 2"/>
          <p:cNvSpPr>
            <a:spLocks noGrp="1"/>
          </p:cNvSpPr>
          <p:nvPr>
            <p:ph type="title"/>
          </p:nvPr>
        </p:nvSpPr>
        <p:spPr/>
        <p:txBody>
          <a:bodyPr/>
          <a:lstStyle/>
          <a:p>
            <a:r>
              <a:rPr lang="en-US" smtClean="0"/>
              <a:t>Definitions</a:t>
            </a:r>
          </a:p>
        </p:txBody>
      </p:sp>
      <p:sp>
        <p:nvSpPr>
          <p:cNvPr id="49156" name="Slide Number Placeholder 3"/>
          <p:cNvSpPr>
            <a:spLocks noGrp="1"/>
          </p:cNvSpPr>
          <p:nvPr>
            <p:ph type="sldNum" sz="quarter" idx="11"/>
          </p:nvPr>
        </p:nvSpPr>
        <p:spPr bwMode="auto">
          <a:noFill/>
          <a:ln>
            <a:miter lim="800000"/>
            <a:headEnd/>
            <a:tailEnd/>
          </a:ln>
        </p:spPr>
        <p:txBody>
          <a:bodyPr/>
          <a:lstStyle/>
          <a:p>
            <a:fld id="{11B1415A-BEA7-43BD-8352-9351BB22880D}" type="slidenum">
              <a:rPr lang="en-US" smtClean="0"/>
              <a:pPr/>
              <a:t>37</a:t>
            </a:fld>
            <a:endParaRPr lang="en-US" smtClean="0"/>
          </a:p>
        </p:txBody>
      </p:sp>
      <p:pic>
        <p:nvPicPr>
          <p:cNvPr id="5" name="Picture 4" descr="study time.jpg"/>
          <p:cNvPicPr>
            <a:picLocks noChangeAspect="1"/>
          </p:cNvPicPr>
          <p:nvPr/>
        </p:nvPicPr>
        <p:blipFill>
          <a:blip r:embed="rId3" cstate="email"/>
          <a:stretch>
            <a:fillRect/>
          </a:stretch>
        </p:blipFill>
        <p:spPr>
          <a:xfrm>
            <a:off x="2011680" y="2743200"/>
            <a:ext cx="5257800" cy="3509582"/>
          </a:xfrm>
          <a:prstGeom prst="rect">
            <a:avLst/>
          </a:prstGeom>
        </p:spPr>
      </p:pic>
      <p:sp>
        <p:nvSpPr>
          <p:cNvPr id="6" name="Rectangle 5"/>
          <p:cNvSpPr/>
          <p:nvPr/>
        </p:nvSpPr>
        <p:spPr>
          <a:xfrm>
            <a:off x="6263640" y="626364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40414317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612775" y="228600"/>
            <a:ext cx="8153400" cy="990600"/>
          </a:xfrm>
        </p:spPr>
        <p:txBody>
          <a:bodyPr/>
          <a:lstStyle/>
          <a:p>
            <a:r>
              <a:rPr lang="en-US" sz="4000" dirty="0" smtClean="0"/>
              <a:t>Sexual Abuse Definition: </a:t>
            </a:r>
            <a:br>
              <a:rPr lang="en-US" sz="4000" dirty="0" smtClean="0"/>
            </a:br>
            <a:r>
              <a:rPr lang="en-US" sz="4000" dirty="0" smtClean="0"/>
              <a:t>Youth-on-Youth</a:t>
            </a:r>
          </a:p>
        </p:txBody>
      </p:sp>
      <p:sp>
        <p:nvSpPr>
          <p:cNvPr id="3" name="Content Placeholder 2"/>
          <p:cNvSpPr>
            <a:spLocks noGrp="1"/>
          </p:cNvSpPr>
          <p:nvPr>
            <p:ph sz="quarter" idx="1"/>
          </p:nvPr>
        </p:nvSpPr>
        <p:spPr>
          <a:xfrm>
            <a:off x="612775" y="1645920"/>
            <a:ext cx="8153400" cy="4846320"/>
          </a:xfrm>
        </p:spPr>
        <p:txBody>
          <a:bodyPr>
            <a:normAutofit/>
          </a:bodyPr>
          <a:lstStyle/>
          <a:p>
            <a:r>
              <a:rPr lang="en-US" sz="2800" i="1" dirty="0"/>
              <a:t>Any of the following </a:t>
            </a:r>
            <a:r>
              <a:rPr lang="en-US" sz="2800" i="1" dirty="0" smtClean="0"/>
              <a:t>if the youth is coerced, threatened or unable to consent:</a:t>
            </a:r>
            <a:endParaRPr lang="en-US" sz="2800" i="1" dirty="0"/>
          </a:p>
          <a:p>
            <a:pPr lvl="1"/>
            <a:r>
              <a:rPr lang="en-US" sz="2500" dirty="0" smtClean="0"/>
              <a:t>Vaginal or rectal intercourse </a:t>
            </a:r>
            <a:endParaRPr lang="en-US" sz="2500" dirty="0"/>
          </a:p>
          <a:p>
            <a:pPr lvl="1"/>
            <a:r>
              <a:rPr lang="en-US" sz="2500" dirty="0" smtClean="0"/>
              <a:t>Oral sex</a:t>
            </a:r>
            <a:endParaRPr lang="en-US" sz="2500" dirty="0"/>
          </a:p>
          <a:p>
            <a:pPr lvl="1"/>
            <a:r>
              <a:rPr lang="en-US" sz="2500" dirty="0" smtClean="0"/>
              <a:t>Anal or vaginal penetration by finger or object</a:t>
            </a:r>
            <a:endParaRPr lang="en-US" sz="2500" dirty="0"/>
          </a:p>
          <a:p>
            <a:pPr lvl="1"/>
            <a:r>
              <a:rPr lang="en-US" sz="2500" dirty="0" smtClean="0"/>
              <a:t>Intentional touching, </a:t>
            </a:r>
            <a:r>
              <a:rPr lang="en-US" sz="2500" dirty="0"/>
              <a:t>directly or through the clothing, of the genitalia, anus, groin, breast, inner thigh, or the buttocks of another person. </a:t>
            </a:r>
          </a:p>
          <a:p>
            <a:pPr marL="0" indent="0">
              <a:buNone/>
              <a:defRPr/>
            </a:pP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19F06EBC-C248-4E83-8567-E13D0BADBDB1}" type="slidenum">
              <a:rPr lang="en-US" smtClean="0"/>
              <a:pPr>
                <a:defRPr/>
              </a:pPr>
              <a:t>38</a:t>
            </a:fld>
            <a:endParaRPr lang="en-US"/>
          </a:p>
        </p:txBody>
      </p:sp>
    </p:spTree>
    <p:extLst>
      <p:ext uri="{BB962C8B-B14F-4D97-AF65-F5344CB8AC3E}">
        <p14:creationId xmlns:p14="http://schemas.microsoft.com/office/powerpoint/2010/main" val="32330452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612775" y="228600"/>
            <a:ext cx="8153400" cy="990600"/>
          </a:xfrm>
        </p:spPr>
        <p:txBody>
          <a:bodyPr/>
          <a:lstStyle/>
          <a:p>
            <a:r>
              <a:rPr lang="en-US" sz="4000" dirty="0" smtClean="0"/>
              <a:t>Sexual Abuse Definition: </a:t>
            </a:r>
            <a:br>
              <a:rPr lang="en-US" sz="4000" dirty="0" smtClean="0"/>
            </a:br>
            <a:r>
              <a:rPr lang="en-US" sz="4000" dirty="0" smtClean="0"/>
              <a:t>Youth-on-Youth</a:t>
            </a:r>
          </a:p>
        </p:txBody>
      </p:sp>
      <p:sp>
        <p:nvSpPr>
          <p:cNvPr id="3" name="Content Placeholder 2"/>
          <p:cNvSpPr>
            <a:spLocks noGrp="1"/>
          </p:cNvSpPr>
          <p:nvPr>
            <p:ph sz="quarter" idx="1"/>
          </p:nvPr>
        </p:nvSpPr>
        <p:spPr>
          <a:xfrm>
            <a:off x="612775" y="1645920"/>
            <a:ext cx="8153400" cy="4450080"/>
          </a:xfrm>
        </p:spPr>
        <p:txBody>
          <a:bodyPr>
            <a:normAutofit/>
          </a:bodyPr>
          <a:lstStyle/>
          <a:p>
            <a:r>
              <a:rPr lang="en-US" sz="2800" b="1" dirty="0" smtClean="0"/>
              <a:t>Note: </a:t>
            </a:r>
          </a:p>
          <a:p>
            <a:pPr lvl="1"/>
            <a:r>
              <a:rPr lang="en-US" sz="2800" dirty="0" smtClean="0"/>
              <a:t>Sexual </a:t>
            </a:r>
            <a:r>
              <a:rPr lang="en-US" sz="2800" dirty="0"/>
              <a:t>abuse does not include contact incidental to non-sexual horseplay or a physical altercation such as a kick in the groin or touching someone’s breasts while pushing her away. </a:t>
            </a:r>
            <a:endParaRPr lang="en-US" sz="2800" dirty="0" smtClean="0"/>
          </a:p>
          <a:p>
            <a:pPr lvl="1"/>
            <a:r>
              <a:rPr lang="en-US" sz="2800" dirty="0"/>
              <a:t>S</a:t>
            </a:r>
            <a:r>
              <a:rPr lang="en-US" sz="2800" dirty="0" smtClean="0"/>
              <a:t>exual </a:t>
            </a:r>
            <a:r>
              <a:rPr lang="en-US" sz="2800" dirty="0"/>
              <a:t>abuse does not include sexual contact between two equally willing </a:t>
            </a:r>
            <a:r>
              <a:rPr lang="en-US" sz="2800" dirty="0" smtClean="0"/>
              <a:t>youth for the purposes of PREA, although </a:t>
            </a:r>
            <a:r>
              <a:rPr lang="en-US" sz="2800" dirty="0"/>
              <a:t>such behavior </a:t>
            </a:r>
            <a:r>
              <a:rPr lang="en-US" sz="2800" dirty="0" smtClean="0"/>
              <a:t>can be prohibited </a:t>
            </a:r>
            <a:r>
              <a:rPr lang="en-US" sz="2800" dirty="0"/>
              <a:t>by facility rules and subject to facility </a:t>
            </a:r>
            <a:r>
              <a:rPr lang="en-US" sz="2800" dirty="0" smtClean="0"/>
              <a:t>discipline.</a:t>
            </a:r>
            <a:endParaRPr lang="en-US" sz="2800" dirty="0"/>
          </a:p>
          <a:p>
            <a:pPr lvl="1"/>
            <a:endParaRPr lang="en-US" sz="2800" dirty="0" smtClean="0"/>
          </a:p>
          <a:p>
            <a:pPr lvl="1"/>
            <a:endParaRPr lang="en-US" sz="2500" dirty="0"/>
          </a:p>
          <a:p>
            <a:endParaRPr lang="en-US" sz="2500" dirty="0"/>
          </a:p>
          <a:p>
            <a:pPr marL="0" indent="0">
              <a:buNone/>
              <a:defRPr/>
            </a:pP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19F06EBC-C248-4E83-8567-E13D0BADBDB1}" type="slidenum">
              <a:rPr lang="en-US" smtClean="0"/>
              <a:pPr>
                <a:defRPr/>
              </a:pPr>
              <a:t>39</a:t>
            </a:fld>
            <a:endParaRPr lang="en-US"/>
          </a:p>
        </p:txBody>
      </p:sp>
    </p:spTree>
    <p:extLst>
      <p:ext uri="{BB962C8B-B14F-4D97-AF65-F5344CB8AC3E}">
        <p14:creationId xmlns:p14="http://schemas.microsoft.com/office/powerpoint/2010/main" val="3349483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12775" y="228600"/>
            <a:ext cx="8153400" cy="990600"/>
          </a:xfrm>
        </p:spPr>
        <p:txBody>
          <a:bodyPr/>
          <a:lstStyle/>
          <a:p>
            <a:pPr eaLnBrk="1" hangingPunct="1"/>
            <a:r>
              <a:rPr lang="en-US" sz="4000" dirty="0" smtClean="0"/>
              <a:t>Goals for our PREA Training Series</a:t>
            </a:r>
          </a:p>
        </p:txBody>
      </p:sp>
      <p:sp>
        <p:nvSpPr>
          <p:cNvPr id="16387" name="Slide Number Placeholder 3"/>
          <p:cNvSpPr>
            <a:spLocks noGrp="1"/>
          </p:cNvSpPr>
          <p:nvPr>
            <p:ph type="sldNum" sz="quarter" idx="12"/>
          </p:nvPr>
        </p:nvSpPr>
        <p:spPr bwMode="auto">
          <a:noFill/>
          <a:ln>
            <a:miter lim="800000"/>
            <a:headEnd/>
            <a:tailEnd/>
          </a:ln>
        </p:spPr>
        <p:txBody>
          <a:bodyPr/>
          <a:lstStyle/>
          <a:p>
            <a:pPr>
              <a:lnSpc>
                <a:spcPct val="80000"/>
              </a:lnSpc>
            </a:pPr>
            <a:fld id="{596819D9-E80B-45E1-8369-3A2DCF1E3B4C}" type="slidenum">
              <a:rPr lang="en-US" sz="1200" smtClean="0"/>
              <a:pPr>
                <a:lnSpc>
                  <a:spcPct val="80000"/>
                </a:lnSpc>
              </a:pPr>
              <a:t>4</a:t>
            </a:fld>
            <a:endParaRPr lang="en-US" sz="1200" dirty="0" smtClean="0"/>
          </a:p>
        </p:txBody>
      </p:sp>
      <p:sp>
        <p:nvSpPr>
          <p:cNvPr id="16388" name="Rectangle 3"/>
          <p:cNvSpPr>
            <a:spLocks noGrp="1" noChangeArrowheads="1"/>
          </p:cNvSpPr>
          <p:nvPr>
            <p:ph sz="quarter" idx="1"/>
          </p:nvPr>
        </p:nvSpPr>
        <p:spPr>
          <a:xfrm>
            <a:off x="612775" y="1600200"/>
            <a:ext cx="8153400" cy="4709160"/>
          </a:xfrm>
        </p:spPr>
        <p:txBody>
          <a:bodyPr>
            <a:normAutofit lnSpcReduction="10000"/>
          </a:bodyPr>
          <a:lstStyle/>
          <a:p>
            <a:pPr eaLnBrk="1" hangingPunct="1">
              <a:spcAft>
                <a:spcPct val="15000"/>
              </a:spcAft>
            </a:pPr>
            <a:r>
              <a:rPr lang="en-US" sz="3000" dirty="0" smtClean="0"/>
              <a:t>Explain the history and goals of the Prison Rape Elimination Act (PREA)</a:t>
            </a:r>
          </a:p>
          <a:p>
            <a:pPr eaLnBrk="1" hangingPunct="1">
              <a:spcAft>
                <a:spcPct val="15000"/>
              </a:spcAft>
            </a:pPr>
            <a:r>
              <a:rPr lang="en-US" sz="3000" dirty="0" smtClean="0"/>
              <a:t>Discuss adolescent development, adolescent sexuality and the behaviors of youth who have been sexually victimized</a:t>
            </a:r>
          </a:p>
          <a:p>
            <a:pPr eaLnBrk="1" hangingPunct="1">
              <a:spcAft>
                <a:spcPct val="15000"/>
              </a:spcAft>
            </a:pPr>
            <a:r>
              <a:rPr lang="en-US" sz="3000" dirty="0" smtClean="0"/>
              <a:t>Explore the dynamics of sexual misconduct in juvenile facilities and how to respond</a:t>
            </a:r>
          </a:p>
          <a:p>
            <a:pPr eaLnBrk="1" hangingPunct="1">
              <a:spcAft>
                <a:spcPct val="15000"/>
              </a:spcAft>
            </a:pPr>
            <a:r>
              <a:rPr lang="en-US" sz="3000" dirty="0" smtClean="0"/>
              <a:t>Review staff responsibilities under PREA and the facility’s policies</a:t>
            </a:r>
          </a:p>
          <a:p>
            <a:pPr eaLnBrk="1" hangingPunct="1">
              <a:spcAft>
                <a:spcPct val="15000"/>
              </a:spcAft>
            </a:pPr>
            <a:endParaRPr lang="en-US" sz="30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12775" y="228600"/>
            <a:ext cx="8153400" cy="990600"/>
          </a:xfrm>
        </p:spPr>
        <p:txBody>
          <a:bodyPr>
            <a:noAutofit/>
          </a:bodyPr>
          <a:lstStyle/>
          <a:p>
            <a:r>
              <a:rPr lang="en-US" sz="3600" dirty="0" smtClean="0"/>
              <a:t>Sexual Abuse Definition:</a:t>
            </a:r>
            <a:br>
              <a:rPr lang="en-US" sz="3600" dirty="0" smtClean="0"/>
            </a:br>
            <a:r>
              <a:rPr lang="en-US" sz="3600" dirty="0" smtClean="0"/>
              <a:t>Staff, Contractors, or Volunteers on Youth</a:t>
            </a:r>
          </a:p>
        </p:txBody>
      </p:sp>
      <p:sp>
        <p:nvSpPr>
          <p:cNvPr id="3" name="Content Placeholder 2"/>
          <p:cNvSpPr>
            <a:spLocks noGrp="1"/>
          </p:cNvSpPr>
          <p:nvPr>
            <p:ph sz="quarter" idx="1"/>
          </p:nvPr>
        </p:nvSpPr>
        <p:spPr>
          <a:xfrm>
            <a:off x="612775" y="1600200"/>
            <a:ext cx="8153400" cy="4983480"/>
          </a:xfrm>
        </p:spPr>
        <p:txBody>
          <a:bodyPr>
            <a:normAutofit/>
          </a:bodyPr>
          <a:lstStyle/>
          <a:p>
            <a:pPr>
              <a:spcBef>
                <a:spcPts val="600"/>
              </a:spcBef>
              <a:spcAft>
                <a:spcPts val="300"/>
              </a:spcAft>
              <a:buNone/>
              <a:defRPr/>
            </a:pPr>
            <a:r>
              <a:rPr lang="en-US" sz="2800" i="1" dirty="0"/>
              <a:t>Any of the following </a:t>
            </a:r>
            <a:r>
              <a:rPr lang="en-US" sz="2800" i="1" dirty="0" smtClean="0"/>
              <a:t>acts, </a:t>
            </a:r>
            <a:r>
              <a:rPr lang="en-US" sz="2800" i="1" dirty="0"/>
              <a:t>with or without consent of a </a:t>
            </a:r>
            <a:r>
              <a:rPr lang="en-US" sz="2800" i="1" dirty="0" smtClean="0"/>
              <a:t>juvenile:</a:t>
            </a:r>
            <a:endParaRPr lang="en-US" sz="2800" dirty="0" smtClean="0"/>
          </a:p>
          <a:p>
            <a:pPr lvl="0"/>
            <a:r>
              <a:rPr lang="en-US" sz="2800" dirty="0"/>
              <a:t>Contact between the penis and the vulva or the penis and the </a:t>
            </a:r>
            <a:r>
              <a:rPr lang="en-US" sz="2800" dirty="0" smtClean="0"/>
              <a:t>anus </a:t>
            </a:r>
            <a:endParaRPr lang="en-US" sz="2800" dirty="0"/>
          </a:p>
          <a:p>
            <a:pPr lvl="0"/>
            <a:r>
              <a:rPr lang="en-US" sz="2800" dirty="0"/>
              <a:t>Contact between the mouth and the penis, vulva, or </a:t>
            </a:r>
            <a:r>
              <a:rPr lang="en-US" sz="2800" dirty="0" smtClean="0"/>
              <a:t>anus</a:t>
            </a:r>
            <a:endParaRPr lang="en-US" sz="2800" dirty="0"/>
          </a:p>
          <a:p>
            <a:pPr lvl="0"/>
            <a:r>
              <a:rPr lang="en-US" sz="2800" dirty="0"/>
              <a:t>Contact between the mouth and any body </a:t>
            </a:r>
            <a:r>
              <a:rPr lang="en-US" sz="2800" dirty="0" smtClean="0"/>
              <a:t>part  </a:t>
            </a:r>
            <a:endParaRPr lang="en-US" sz="2800" dirty="0"/>
          </a:p>
          <a:p>
            <a:pPr lvl="0"/>
            <a:r>
              <a:rPr lang="en-US" sz="2800" dirty="0" smtClean="0"/>
              <a:t>Anal or vaginal penetration by a finger or object</a:t>
            </a:r>
            <a:endParaRPr lang="en-US" sz="2800" dirty="0"/>
          </a:p>
        </p:txBody>
      </p:sp>
      <p:sp>
        <p:nvSpPr>
          <p:cNvPr id="4" name="Slide Number Placeholder 3"/>
          <p:cNvSpPr>
            <a:spLocks noGrp="1"/>
          </p:cNvSpPr>
          <p:nvPr>
            <p:ph type="sldNum" sz="quarter" idx="12"/>
          </p:nvPr>
        </p:nvSpPr>
        <p:spPr/>
        <p:txBody>
          <a:bodyPr>
            <a:normAutofit fontScale="85000" lnSpcReduction="20000"/>
          </a:bodyPr>
          <a:lstStyle/>
          <a:p>
            <a:pPr>
              <a:defRPr/>
            </a:pPr>
            <a:fld id="{EB894519-7FD2-42C4-AB34-8096681FE050}" type="slidenum">
              <a:rPr lang="en-US" smtClean="0"/>
              <a:pPr>
                <a:defRPr/>
              </a:pPr>
              <a:t>40</a:t>
            </a:fld>
            <a:endParaRPr lang="en-US"/>
          </a:p>
        </p:txBody>
      </p:sp>
    </p:spTree>
    <p:extLst>
      <p:ext uri="{BB962C8B-B14F-4D97-AF65-F5344CB8AC3E}">
        <p14:creationId xmlns:p14="http://schemas.microsoft.com/office/powerpoint/2010/main" val="38847195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12775" y="228600"/>
            <a:ext cx="8153400" cy="990600"/>
          </a:xfrm>
        </p:spPr>
        <p:txBody>
          <a:bodyPr>
            <a:noAutofit/>
          </a:bodyPr>
          <a:lstStyle/>
          <a:p>
            <a:r>
              <a:rPr lang="en-US" sz="3200" dirty="0"/>
              <a:t>Sexual Abuse Definition:</a:t>
            </a:r>
            <a:br>
              <a:rPr lang="en-US" sz="3200" dirty="0"/>
            </a:br>
            <a:r>
              <a:rPr lang="en-US" sz="3200" dirty="0"/>
              <a:t>Staff, Contractors, or Volunteers on </a:t>
            </a:r>
            <a:r>
              <a:rPr lang="en-US" sz="3200" dirty="0" smtClean="0"/>
              <a:t>Youth (cont’d)</a:t>
            </a:r>
          </a:p>
        </p:txBody>
      </p:sp>
      <p:sp>
        <p:nvSpPr>
          <p:cNvPr id="3" name="Content Placeholder 2"/>
          <p:cNvSpPr>
            <a:spLocks noGrp="1"/>
          </p:cNvSpPr>
          <p:nvPr>
            <p:ph sz="quarter" idx="1"/>
          </p:nvPr>
        </p:nvSpPr>
        <p:spPr>
          <a:xfrm>
            <a:off x="612775" y="1600200"/>
            <a:ext cx="8153400" cy="4983480"/>
          </a:xfrm>
        </p:spPr>
        <p:txBody>
          <a:bodyPr>
            <a:normAutofit/>
          </a:bodyPr>
          <a:lstStyle/>
          <a:p>
            <a:pPr marL="0" indent="0">
              <a:spcBef>
                <a:spcPts val="600"/>
              </a:spcBef>
              <a:spcAft>
                <a:spcPts val="300"/>
              </a:spcAft>
              <a:buNone/>
              <a:defRPr/>
            </a:pPr>
            <a:r>
              <a:rPr lang="en-US" sz="2400" i="1" dirty="0"/>
              <a:t>Any of the following </a:t>
            </a:r>
            <a:r>
              <a:rPr lang="en-US" sz="2400" i="1" dirty="0" smtClean="0"/>
              <a:t>acts, </a:t>
            </a:r>
            <a:r>
              <a:rPr lang="en-US" sz="2400" i="1" dirty="0"/>
              <a:t>with or without consent of a </a:t>
            </a:r>
            <a:r>
              <a:rPr lang="en-US" sz="2400" i="1" dirty="0" smtClean="0"/>
              <a:t>juvenile:</a:t>
            </a:r>
            <a:endParaRPr lang="en-US" sz="2400" dirty="0" smtClean="0"/>
          </a:p>
          <a:p>
            <a:pPr lvl="0"/>
            <a:r>
              <a:rPr lang="en-US" sz="2400" dirty="0"/>
              <a:t>C</a:t>
            </a:r>
            <a:r>
              <a:rPr lang="en-US" sz="2400" dirty="0" smtClean="0"/>
              <a:t>ontact</a:t>
            </a:r>
            <a:r>
              <a:rPr lang="en-US" sz="2400" dirty="0"/>
              <a:t>, </a:t>
            </a:r>
            <a:r>
              <a:rPr lang="en-US" sz="2400" dirty="0" smtClean="0"/>
              <a:t>directly </a:t>
            </a:r>
            <a:r>
              <a:rPr lang="en-US" sz="2400" dirty="0"/>
              <a:t>or through the clothing, </a:t>
            </a:r>
            <a:r>
              <a:rPr lang="en-US" sz="2400" dirty="0" smtClean="0"/>
              <a:t>with </a:t>
            </a:r>
            <a:r>
              <a:rPr lang="en-US" sz="2400" dirty="0"/>
              <a:t>the genitalia, anus, groin, breast, inner thigh, or the buttocks, that is unrelated to official </a:t>
            </a:r>
            <a:r>
              <a:rPr lang="en-US" sz="2400" dirty="0" smtClean="0"/>
              <a:t>duties</a:t>
            </a:r>
            <a:endParaRPr lang="en-US" sz="2400" dirty="0"/>
          </a:p>
          <a:p>
            <a:pPr lvl="0"/>
            <a:r>
              <a:rPr lang="en-US" sz="2400" dirty="0"/>
              <a:t>D</a:t>
            </a:r>
            <a:r>
              <a:rPr lang="en-US" sz="2400" dirty="0" smtClean="0"/>
              <a:t>isplay </a:t>
            </a:r>
            <a:r>
              <a:rPr lang="en-US" sz="2400" dirty="0"/>
              <a:t>of </a:t>
            </a:r>
            <a:r>
              <a:rPr lang="en-US" sz="2400" dirty="0" smtClean="0"/>
              <a:t>genitalia</a:t>
            </a:r>
            <a:r>
              <a:rPr lang="en-US" sz="2400" dirty="0"/>
              <a:t>, buttocks, or </a:t>
            </a:r>
            <a:r>
              <a:rPr lang="en-US" sz="2400" dirty="0" smtClean="0"/>
              <a:t>breasts</a:t>
            </a:r>
            <a:endParaRPr lang="en-US" sz="2400" dirty="0"/>
          </a:p>
          <a:p>
            <a:pPr lvl="0"/>
            <a:r>
              <a:rPr lang="en-US" sz="2400" dirty="0"/>
              <a:t>Voyeurism, which is an invasion of a juvenile’s privacy by staff for reasons that do not involve the performance of official </a:t>
            </a:r>
            <a:r>
              <a:rPr lang="en-US" sz="2400" dirty="0" smtClean="0"/>
              <a:t>duties</a:t>
            </a:r>
            <a:endParaRPr lang="en-US" sz="2400" dirty="0"/>
          </a:p>
          <a:p>
            <a:pPr lvl="0"/>
            <a:r>
              <a:rPr lang="en-US" sz="2400" dirty="0"/>
              <a:t>Any attempt or threat to engage in the activities described above.</a:t>
            </a:r>
          </a:p>
        </p:txBody>
      </p:sp>
      <p:sp>
        <p:nvSpPr>
          <p:cNvPr id="4" name="Slide Number Placeholder 3"/>
          <p:cNvSpPr>
            <a:spLocks noGrp="1"/>
          </p:cNvSpPr>
          <p:nvPr>
            <p:ph type="sldNum" sz="quarter" idx="12"/>
          </p:nvPr>
        </p:nvSpPr>
        <p:spPr/>
        <p:txBody>
          <a:bodyPr>
            <a:normAutofit fontScale="85000" lnSpcReduction="20000"/>
          </a:bodyPr>
          <a:lstStyle/>
          <a:p>
            <a:pPr>
              <a:defRPr/>
            </a:pPr>
            <a:fld id="{EB894519-7FD2-42C4-AB34-8096681FE050}" type="slidenum">
              <a:rPr lang="en-US" smtClean="0"/>
              <a:pPr>
                <a:defRPr/>
              </a:pPr>
              <a:t>41</a:t>
            </a:fld>
            <a:endParaRPr lang="en-US"/>
          </a:p>
        </p:txBody>
      </p:sp>
    </p:spTree>
    <p:extLst>
      <p:ext uri="{BB962C8B-B14F-4D97-AF65-F5344CB8AC3E}">
        <p14:creationId xmlns:p14="http://schemas.microsoft.com/office/powerpoint/2010/main" val="13365797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12775" y="228600"/>
            <a:ext cx="8153400" cy="990600"/>
          </a:xfrm>
        </p:spPr>
        <p:txBody>
          <a:bodyPr/>
          <a:lstStyle/>
          <a:p>
            <a:r>
              <a:rPr lang="en-US" dirty="0" smtClean="0"/>
              <a:t>Sexual Harassment Definition</a:t>
            </a:r>
          </a:p>
        </p:txBody>
      </p:sp>
      <p:sp>
        <p:nvSpPr>
          <p:cNvPr id="3" name="Content Placeholder 2"/>
          <p:cNvSpPr>
            <a:spLocks noGrp="1"/>
          </p:cNvSpPr>
          <p:nvPr>
            <p:ph sz="quarter" idx="1"/>
          </p:nvPr>
        </p:nvSpPr>
        <p:spPr>
          <a:xfrm>
            <a:off x="612775" y="1600200"/>
            <a:ext cx="8153400" cy="4892040"/>
          </a:xfrm>
        </p:spPr>
        <p:txBody>
          <a:bodyPr>
            <a:normAutofit/>
          </a:bodyPr>
          <a:lstStyle/>
          <a:p>
            <a:r>
              <a:rPr lang="en-US" sz="2800" b="1" dirty="0" smtClean="0"/>
              <a:t>Youth on Youth Sexual Harassment </a:t>
            </a:r>
          </a:p>
          <a:p>
            <a:pPr lvl="1"/>
            <a:r>
              <a:rPr lang="en-US" sz="2500" dirty="0" smtClean="0"/>
              <a:t>Repeated </a:t>
            </a:r>
            <a:r>
              <a:rPr lang="en-US" sz="2500" dirty="0"/>
              <a:t>and unwelcome sexual advances, requests for sexual favors, or verbal comments, gestures, or actions of a derogatory or offensive sexual </a:t>
            </a:r>
            <a:r>
              <a:rPr lang="en-US" sz="2500" dirty="0" smtClean="0"/>
              <a:t>nature</a:t>
            </a:r>
            <a:endParaRPr lang="en-US" sz="2500" dirty="0"/>
          </a:p>
          <a:p>
            <a:r>
              <a:rPr lang="en-US" sz="2800" b="1" dirty="0" smtClean="0"/>
              <a:t>Staff-on-Youth Sexual Harassment</a:t>
            </a:r>
          </a:p>
          <a:p>
            <a:pPr lvl="1"/>
            <a:r>
              <a:rPr lang="en-US" sz="2500" dirty="0" smtClean="0"/>
              <a:t>Repeated </a:t>
            </a:r>
            <a:r>
              <a:rPr lang="en-US" sz="2500" dirty="0"/>
              <a:t>verbal comments or gestures of a sexual nature </a:t>
            </a:r>
            <a:r>
              <a:rPr lang="en-US" sz="2500" dirty="0" smtClean="0"/>
              <a:t>including </a:t>
            </a:r>
            <a:r>
              <a:rPr lang="en-US" sz="2500" dirty="0"/>
              <a:t>demeaning references to gender, sexually suggestive or derogatory comments about body or clothing, or obscene language or gestures. </a:t>
            </a:r>
          </a:p>
        </p:txBody>
      </p:sp>
      <p:sp>
        <p:nvSpPr>
          <p:cNvPr id="4" name="Slide Number Placeholder 3"/>
          <p:cNvSpPr>
            <a:spLocks noGrp="1"/>
          </p:cNvSpPr>
          <p:nvPr>
            <p:ph type="sldNum" sz="quarter" idx="12"/>
          </p:nvPr>
        </p:nvSpPr>
        <p:spPr/>
        <p:txBody>
          <a:bodyPr>
            <a:normAutofit fontScale="85000" lnSpcReduction="20000"/>
          </a:bodyPr>
          <a:lstStyle/>
          <a:p>
            <a:pPr>
              <a:defRPr/>
            </a:pPr>
            <a:fld id="{B91AB8A6-00FA-42DB-AEE7-7CA75A55FCF5}" type="slidenum">
              <a:rPr lang="en-US" smtClean="0"/>
              <a:pPr>
                <a:defRPr/>
              </a:pPr>
              <a:t>42</a:t>
            </a:fld>
            <a:endParaRPr lang="en-US"/>
          </a:p>
        </p:txBody>
      </p:sp>
    </p:spTree>
    <p:extLst>
      <p:ext uri="{BB962C8B-B14F-4D97-AF65-F5344CB8AC3E}">
        <p14:creationId xmlns:p14="http://schemas.microsoft.com/office/powerpoint/2010/main" val="25732762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612775" y="228600"/>
            <a:ext cx="8153400" cy="990600"/>
          </a:xfrm>
        </p:spPr>
        <p:txBody>
          <a:bodyPr/>
          <a:lstStyle/>
          <a:p>
            <a:r>
              <a:rPr lang="en-US" smtClean="0"/>
              <a:t>Sexual Misconduct</a:t>
            </a:r>
          </a:p>
        </p:txBody>
      </p:sp>
      <p:sp>
        <p:nvSpPr>
          <p:cNvPr id="54275" name="Content Placeholder 2"/>
          <p:cNvSpPr>
            <a:spLocks noGrp="1"/>
          </p:cNvSpPr>
          <p:nvPr>
            <p:ph sz="quarter" idx="1"/>
          </p:nvPr>
        </p:nvSpPr>
        <p:spPr>
          <a:xfrm>
            <a:off x="612775" y="1600200"/>
            <a:ext cx="8153400" cy="4495800"/>
          </a:xfrm>
        </p:spPr>
        <p:txBody>
          <a:bodyPr/>
          <a:lstStyle/>
          <a:p>
            <a:r>
              <a:rPr lang="en-US" sz="4000" dirty="0" smtClean="0"/>
              <a:t>We use sexual misconduct as a single term to cover sexual abuse and sexual harassment</a:t>
            </a:r>
          </a:p>
        </p:txBody>
      </p:sp>
      <p:sp>
        <p:nvSpPr>
          <p:cNvPr id="4" name="Slide Number Placeholder 3"/>
          <p:cNvSpPr>
            <a:spLocks noGrp="1"/>
          </p:cNvSpPr>
          <p:nvPr>
            <p:ph type="sldNum" sz="quarter" idx="12"/>
          </p:nvPr>
        </p:nvSpPr>
        <p:spPr/>
        <p:txBody>
          <a:bodyPr>
            <a:normAutofit fontScale="85000" lnSpcReduction="20000"/>
          </a:bodyPr>
          <a:lstStyle/>
          <a:p>
            <a:pPr>
              <a:defRPr/>
            </a:pPr>
            <a:fld id="{7213C741-0A56-4ACA-AED0-F1C98476E86D}" type="slidenum">
              <a:rPr lang="en-US" smtClean="0"/>
              <a:pPr>
                <a:defRPr/>
              </a:pPr>
              <a:t>43</a:t>
            </a:fld>
            <a:endParaRPr lang="en-US"/>
          </a:p>
        </p:txBody>
      </p:sp>
      <p:pic>
        <p:nvPicPr>
          <p:cNvPr id="5" name="Picture 4" descr="Shame.jpg"/>
          <p:cNvPicPr>
            <a:picLocks noChangeAspect="1"/>
          </p:cNvPicPr>
          <p:nvPr/>
        </p:nvPicPr>
        <p:blipFill>
          <a:blip r:embed="rId3" cstate="email"/>
          <a:stretch>
            <a:fillRect/>
          </a:stretch>
        </p:blipFill>
        <p:spPr>
          <a:xfrm>
            <a:off x="5120640" y="3886200"/>
            <a:ext cx="3840480" cy="2563520"/>
          </a:xfrm>
          <a:prstGeom prst="rect">
            <a:avLst/>
          </a:prstGeom>
        </p:spPr>
      </p:pic>
      <p:sp>
        <p:nvSpPr>
          <p:cNvPr id="6" name="Rectangle 5"/>
          <p:cNvSpPr/>
          <p:nvPr/>
        </p:nvSpPr>
        <p:spPr>
          <a:xfrm>
            <a:off x="8001000" y="644652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37596525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Title 2"/>
          <p:cNvSpPr>
            <a:spLocks noGrp="1"/>
          </p:cNvSpPr>
          <p:nvPr>
            <p:ph type="title"/>
          </p:nvPr>
        </p:nvSpPr>
        <p:spPr/>
        <p:txBody>
          <a:bodyPr/>
          <a:lstStyle/>
          <a:p>
            <a:r>
              <a:rPr lang="en-US" dirty="0" smtClean="0"/>
              <a:t>Youth Responses to Victimization</a:t>
            </a:r>
          </a:p>
        </p:txBody>
      </p:sp>
      <p:sp>
        <p:nvSpPr>
          <p:cNvPr id="45060" name="Slide Number Placeholder 3"/>
          <p:cNvSpPr>
            <a:spLocks noGrp="1"/>
          </p:cNvSpPr>
          <p:nvPr>
            <p:ph type="sldNum" sz="quarter" idx="11"/>
          </p:nvPr>
        </p:nvSpPr>
        <p:spPr bwMode="auto">
          <a:noFill/>
          <a:ln>
            <a:miter lim="800000"/>
            <a:headEnd/>
            <a:tailEnd/>
          </a:ln>
        </p:spPr>
        <p:txBody>
          <a:bodyPr/>
          <a:lstStyle/>
          <a:p>
            <a:fld id="{BB16B07E-C210-480D-9D4E-469FC6911B55}" type="slidenum">
              <a:rPr lang="en-US" smtClean="0"/>
              <a:pPr/>
              <a:t>44</a:t>
            </a:fld>
            <a:endParaRPr lang="en-US" dirty="0" smtClean="0"/>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20240" y="2834640"/>
            <a:ext cx="5669280" cy="3779520"/>
          </a:xfrm>
          <a:prstGeom prst="rect">
            <a:avLst/>
          </a:prstGeom>
        </p:spPr>
      </p:pic>
      <p:sp>
        <p:nvSpPr>
          <p:cNvPr id="6" name="Rectangle 5"/>
          <p:cNvSpPr/>
          <p:nvPr/>
        </p:nvSpPr>
        <p:spPr>
          <a:xfrm>
            <a:off x="7726680" y="640080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Youth In Custody May Have Experienced:</a:t>
            </a:r>
            <a:endParaRPr lang="en-US" dirty="0"/>
          </a:p>
        </p:txBody>
      </p:sp>
      <p:sp>
        <p:nvSpPr>
          <p:cNvPr id="3" name="Content Placeholder 2"/>
          <p:cNvSpPr>
            <a:spLocks noGrp="1"/>
          </p:cNvSpPr>
          <p:nvPr>
            <p:ph sz="quarter" idx="1"/>
          </p:nvPr>
        </p:nvSpPr>
        <p:spPr>
          <a:xfrm>
            <a:off x="2423160" y="1600200"/>
            <a:ext cx="6342888" cy="4495800"/>
          </a:xfrm>
        </p:spPr>
        <p:txBody>
          <a:bodyPr/>
          <a:lstStyle/>
          <a:p>
            <a:r>
              <a:rPr lang="en-US" sz="3200" dirty="0" smtClean="0"/>
              <a:t>Sexual abuse or rape</a:t>
            </a:r>
          </a:p>
          <a:p>
            <a:r>
              <a:rPr lang="en-US" sz="3200" dirty="0" smtClean="0"/>
              <a:t>Survival sex</a:t>
            </a:r>
          </a:p>
          <a:p>
            <a:r>
              <a:rPr lang="en-US" sz="3200" dirty="0" smtClean="0"/>
              <a:t>Unprotected sex with casual partners</a:t>
            </a:r>
          </a:p>
          <a:p>
            <a:r>
              <a:rPr lang="en-US" sz="3200" dirty="0" smtClean="0"/>
              <a:t>Sex under the influence of drugs</a:t>
            </a:r>
          </a:p>
          <a:p>
            <a:r>
              <a:rPr lang="en-US" sz="3200" dirty="0" smtClean="0"/>
              <a:t>Exposure to sexually transmitted infections or HIV</a:t>
            </a:r>
          </a:p>
          <a:p>
            <a:r>
              <a:rPr lang="en-US" sz="3200" dirty="0" smtClean="0"/>
              <a:t>Sex trafficking</a:t>
            </a:r>
          </a:p>
          <a:p>
            <a:r>
              <a:rPr lang="en-US" sz="3200" dirty="0" smtClean="0"/>
              <a:t>Other abuse and trauma</a:t>
            </a:r>
          </a:p>
          <a:p>
            <a:pPr>
              <a:buNone/>
            </a:pPr>
            <a:endParaRPr lang="en-US" sz="3200"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45</a:t>
            </a:fld>
            <a:endParaRPr lang="en-US" dirty="0"/>
          </a:p>
        </p:txBody>
      </p:sp>
      <p:pic>
        <p:nvPicPr>
          <p:cNvPr id="6" name="Picture 5" descr="outline-37469_6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 y="1783080"/>
            <a:ext cx="2354580" cy="4709160"/>
          </a:xfrm>
          <a:prstGeom prst="rect">
            <a:avLst/>
          </a:prstGeom>
        </p:spPr>
      </p:pic>
      <p:sp>
        <p:nvSpPr>
          <p:cNvPr id="7" name="Rectangle 6"/>
          <p:cNvSpPr/>
          <p:nvPr/>
        </p:nvSpPr>
        <p:spPr>
          <a:xfrm>
            <a:off x="777240" y="6492240"/>
            <a:ext cx="979755" cy="246221"/>
          </a:xfrm>
          <a:prstGeom prst="rect">
            <a:avLst/>
          </a:prstGeom>
        </p:spPr>
        <p:txBody>
          <a:bodyPr wrap="none">
            <a:spAutoFit/>
          </a:bodyPr>
          <a:lstStyle/>
          <a:p>
            <a:pPr>
              <a:spcAft>
                <a:spcPts val="1000"/>
              </a:spcAft>
            </a:pPr>
            <a:r>
              <a:rPr lang="en-US" sz="1000" dirty="0" smtClean="0">
                <a:latin typeface="Calibri" pitchFamily="34" charset="0"/>
                <a:cs typeface="Arial" charset="0"/>
              </a:rPr>
              <a:t>© </a:t>
            </a:r>
            <a:r>
              <a:rPr lang="en-US" sz="1000" dirty="0" err="1" smtClean="0">
                <a:latin typeface="Calibri" pitchFamily="34" charset="0"/>
                <a:cs typeface="Arial" charset="0"/>
              </a:rPr>
              <a:t>Pixabay.com</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of Victimization</a:t>
            </a:r>
            <a:endParaRPr lang="en-US" dirty="0"/>
          </a:p>
        </p:txBody>
      </p:sp>
      <p:sp>
        <p:nvSpPr>
          <p:cNvPr id="3" name="Content Placeholder 2"/>
          <p:cNvSpPr>
            <a:spLocks noGrp="1"/>
          </p:cNvSpPr>
          <p:nvPr>
            <p:ph sz="quarter" idx="1"/>
          </p:nvPr>
        </p:nvSpPr>
        <p:spPr/>
        <p:txBody>
          <a:bodyPr/>
          <a:lstStyle/>
          <a:p>
            <a:r>
              <a:rPr lang="en-US" dirty="0"/>
              <a:t>What behaviors have you seen </a:t>
            </a:r>
            <a:r>
              <a:rPr lang="en-US" dirty="0" smtClean="0"/>
              <a:t>in youth at the facility that may </a:t>
            </a:r>
            <a:r>
              <a:rPr lang="en-US" dirty="0"/>
              <a:t>have been </a:t>
            </a:r>
            <a:r>
              <a:rPr lang="en-US" dirty="0" smtClean="0"/>
              <a:t>caused by previous </a:t>
            </a:r>
            <a:r>
              <a:rPr lang="en-US" dirty="0"/>
              <a:t>sexually </a:t>
            </a:r>
            <a:r>
              <a:rPr lang="en-US" dirty="0" smtClean="0"/>
              <a:t>abuse?</a:t>
            </a:r>
            <a:endParaRPr lang="en-US" dirty="0"/>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46</a:t>
            </a:fld>
            <a:endParaRPr lang="en-US"/>
          </a:p>
        </p:txBody>
      </p:sp>
    </p:spTree>
    <p:extLst>
      <p:ext uri="{BB962C8B-B14F-4D97-AF65-F5344CB8AC3E}">
        <p14:creationId xmlns:p14="http://schemas.microsoft.com/office/powerpoint/2010/main" val="2381935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12775" y="228600"/>
            <a:ext cx="8153400" cy="990600"/>
          </a:xfrm>
        </p:spPr>
        <p:txBody>
          <a:bodyPr/>
          <a:lstStyle/>
          <a:p>
            <a:r>
              <a:rPr lang="en-US" sz="3600" dirty="0" smtClean="0"/>
              <a:t>Consequences of Sexual Abuse</a:t>
            </a:r>
          </a:p>
        </p:txBody>
      </p:sp>
      <p:sp>
        <p:nvSpPr>
          <p:cNvPr id="46083" name="Content Placeholder 2"/>
          <p:cNvSpPr>
            <a:spLocks noGrp="1"/>
          </p:cNvSpPr>
          <p:nvPr>
            <p:ph sz="quarter" idx="1"/>
          </p:nvPr>
        </p:nvSpPr>
        <p:spPr>
          <a:xfrm>
            <a:off x="457200" y="1600200"/>
            <a:ext cx="8308975" cy="4495800"/>
          </a:xfrm>
        </p:spPr>
        <p:txBody>
          <a:bodyPr/>
          <a:lstStyle/>
          <a:p>
            <a:pPr>
              <a:lnSpc>
                <a:spcPct val="90000"/>
              </a:lnSpc>
            </a:pPr>
            <a:r>
              <a:rPr lang="en-US" sz="2700" dirty="0" smtClean="0"/>
              <a:t>Anxiety</a:t>
            </a:r>
          </a:p>
          <a:p>
            <a:pPr>
              <a:lnSpc>
                <a:spcPct val="90000"/>
              </a:lnSpc>
            </a:pPr>
            <a:r>
              <a:rPr lang="en-US" sz="2700" dirty="0" smtClean="0"/>
              <a:t>Depression</a:t>
            </a:r>
          </a:p>
          <a:p>
            <a:pPr>
              <a:lnSpc>
                <a:spcPct val="90000"/>
              </a:lnSpc>
            </a:pPr>
            <a:r>
              <a:rPr lang="en-US" sz="2700" dirty="0" smtClean="0"/>
              <a:t>Suicidal feelings</a:t>
            </a:r>
          </a:p>
          <a:p>
            <a:pPr>
              <a:lnSpc>
                <a:spcPct val="90000"/>
              </a:lnSpc>
            </a:pPr>
            <a:r>
              <a:rPr lang="en-US" sz="2700" dirty="0" smtClean="0"/>
              <a:t>Desire to self-harm</a:t>
            </a:r>
          </a:p>
          <a:p>
            <a:pPr>
              <a:lnSpc>
                <a:spcPct val="90000"/>
              </a:lnSpc>
            </a:pPr>
            <a:r>
              <a:rPr lang="en-US" sz="2700" dirty="0" smtClean="0"/>
              <a:t>Post-Traumatic Stress Disorder (PTSD) </a:t>
            </a:r>
          </a:p>
          <a:p>
            <a:pPr>
              <a:lnSpc>
                <a:spcPct val="90000"/>
              </a:lnSpc>
            </a:pPr>
            <a:r>
              <a:rPr lang="en-US" sz="2700" dirty="0" smtClean="0"/>
              <a:t>Dissociative disorders</a:t>
            </a:r>
          </a:p>
          <a:p>
            <a:pPr>
              <a:lnSpc>
                <a:spcPct val="90000"/>
              </a:lnSpc>
            </a:pPr>
            <a:r>
              <a:rPr lang="en-US" sz="2700" dirty="0" smtClean="0"/>
              <a:t>Exacerbation of preexisting</a:t>
            </a:r>
            <a:br>
              <a:rPr lang="en-US" sz="2700" dirty="0" smtClean="0"/>
            </a:br>
            <a:r>
              <a:rPr lang="en-US" sz="2700" dirty="0" smtClean="0"/>
              <a:t>psychiatric disorders</a:t>
            </a:r>
          </a:p>
          <a:p>
            <a:r>
              <a:rPr lang="en-US" sz="2700" dirty="0" smtClean="0"/>
              <a:t>Rape Trauma Syndrome</a:t>
            </a:r>
          </a:p>
          <a:p>
            <a:r>
              <a:rPr lang="en-US" sz="2700" dirty="0" smtClean="0"/>
              <a:t>Demonstrate sexualized behavior  </a:t>
            </a:r>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8EF329AD-8983-4698-88B0-11173AE365BE}" type="slidenum">
              <a:rPr lang="en-US" smtClean="0"/>
              <a:pPr>
                <a:defRPr/>
              </a:pPr>
              <a:t>47</a:t>
            </a:fld>
            <a:endParaRPr lang="en-US" dirty="0"/>
          </a:p>
        </p:txBody>
      </p:sp>
      <p:pic>
        <p:nvPicPr>
          <p:cNvPr id="5" name="Picture 4" descr="Trauma seen.jpg"/>
          <p:cNvPicPr>
            <a:picLocks noChangeAspect="1"/>
          </p:cNvPicPr>
          <p:nvPr/>
        </p:nvPicPr>
        <p:blipFill>
          <a:blip r:embed="rId3" cstate="email"/>
          <a:stretch>
            <a:fillRect/>
          </a:stretch>
        </p:blipFill>
        <p:spPr>
          <a:xfrm>
            <a:off x="5623560" y="4114800"/>
            <a:ext cx="3383280" cy="2258339"/>
          </a:xfrm>
          <a:prstGeom prst="rect">
            <a:avLst/>
          </a:prstGeom>
        </p:spPr>
      </p:pic>
      <p:sp>
        <p:nvSpPr>
          <p:cNvPr id="6" name="Rectangle 5"/>
          <p:cNvSpPr/>
          <p:nvPr/>
        </p:nvSpPr>
        <p:spPr>
          <a:xfrm>
            <a:off x="8001000" y="644652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4"/>
          <p:cNvSpPr>
            <a:spLocks noGrp="1"/>
          </p:cNvSpPr>
          <p:nvPr>
            <p:ph type="title"/>
          </p:nvPr>
        </p:nvSpPr>
        <p:spPr>
          <a:xfrm>
            <a:off x="381000" y="304800"/>
            <a:ext cx="8458200" cy="1143000"/>
          </a:xfrm>
        </p:spPr>
        <p:txBody>
          <a:bodyPr/>
          <a:lstStyle/>
          <a:p>
            <a:r>
              <a:rPr lang="en-US" dirty="0" smtClean="0"/>
              <a:t>Impact of Sexual Abuse on Youth</a:t>
            </a:r>
          </a:p>
        </p:txBody>
      </p:sp>
      <p:sp>
        <p:nvSpPr>
          <p:cNvPr id="48131" name="Content Placeholder 5"/>
          <p:cNvSpPr>
            <a:spLocks noGrp="1"/>
          </p:cNvSpPr>
          <p:nvPr>
            <p:ph idx="1"/>
          </p:nvPr>
        </p:nvSpPr>
        <p:spPr>
          <a:xfrm>
            <a:off x="457200" y="1737360"/>
            <a:ext cx="4709160" cy="4663440"/>
          </a:xfrm>
        </p:spPr>
        <p:txBody>
          <a:bodyPr>
            <a:normAutofit lnSpcReduction="10000"/>
          </a:bodyPr>
          <a:lstStyle/>
          <a:p>
            <a:pPr>
              <a:spcBef>
                <a:spcPts val="600"/>
              </a:spcBef>
              <a:spcAft>
                <a:spcPts val="0"/>
              </a:spcAft>
            </a:pPr>
            <a:r>
              <a:rPr lang="en-US" sz="3200" dirty="0" smtClean="0"/>
              <a:t>A youth who has been sexually abused may:</a:t>
            </a:r>
          </a:p>
          <a:p>
            <a:pPr lvl="1">
              <a:spcBef>
                <a:spcPts val="600"/>
              </a:spcBef>
              <a:spcAft>
                <a:spcPts val="0"/>
              </a:spcAft>
            </a:pPr>
            <a:r>
              <a:rPr lang="en-US" dirty="0" smtClean="0"/>
              <a:t>Experience fear, shame, anger, and/or denial of the incident</a:t>
            </a:r>
          </a:p>
          <a:p>
            <a:pPr lvl="1">
              <a:spcBef>
                <a:spcPts val="600"/>
              </a:spcBef>
              <a:spcAft>
                <a:spcPts val="0"/>
              </a:spcAft>
            </a:pPr>
            <a:r>
              <a:rPr lang="en-US" dirty="0" smtClean="0"/>
              <a:t>Have the urge to retaliate</a:t>
            </a:r>
          </a:p>
          <a:p>
            <a:pPr lvl="1">
              <a:spcBef>
                <a:spcPts val="600"/>
              </a:spcBef>
              <a:spcAft>
                <a:spcPts val="0"/>
              </a:spcAft>
            </a:pPr>
            <a:r>
              <a:rPr lang="en-US" dirty="0" smtClean="0"/>
              <a:t>Experience withdrawal and </a:t>
            </a:r>
          </a:p>
          <a:p>
            <a:pPr marL="366713" lvl="1" indent="0">
              <a:spcBef>
                <a:spcPts val="600"/>
              </a:spcBef>
              <a:spcAft>
                <a:spcPts val="0"/>
              </a:spcAft>
              <a:buNone/>
            </a:pPr>
            <a:r>
              <a:rPr lang="en-US" dirty="0"/>
              <a:t> </a:t>
            </a:r>
            <a:r>
              <a:rPr lang="en-US" dirty="0" smtClean="0"/>
              <a:t>  isolation</a:t>
            </a:r>
          </a:p>
          <a:p>
            <a:pPr lvl="1">
              <a:spcBef>
                <a:spcPts val="600"/>
              </a:spcBef>
              <a:spcAft>
                <a:spcPts val="0"/>
              </a:spcAft>
            </a:pPr>
            <a:r>
              <a:rPr lang="en-US" dirty="0" smtClean="0"/>
              <a:t>Experience changes in understanding of sex and sexuality</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983480" y="2788920"/>
            <a:ext cx="3947711" cy="3324340"/>
          </a:xfrm>
          <a:prstGeom prst="rect">
            <a:avLst/>
          </a:prstGeom>
        </p:spPr>
      </p:pic>
      <p:sp>
        <p:nvSpPr>
          <p:cNvPr id="5"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48</a:t>
            </a:fld>
            <a:endParaRPr lang="en-US"/>
          </a:p>
        </p:txBody>
      </p:sp>
      <p:sp>
        <p:nvSpPr>
          <p:cNvPr id="6" name="Rectangle 5"/>
          <p:cNvSpPr/>
          <p:nvPr/>
        </p:nvSpPr>
        <p:spPr>
          <a:xfrm>
            <a:off x="8001000" y="617220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4"/>
          <p:cNvSpPr>
            <a:spLocks noGrp="1"/>
          </p:cNvSpPr>
          <p:nvPr>
            <p:ph type="title"/>
          </p:nvPr>
        </p:nvSpPr>
        <p:spPr>
          <a:xfrm>
            <a:off x="381000" y="304800"/>
            <a:ext cx="8458200" cy="1143000"/>
          </a:xfrm>
        </p:spPr>
        <p:txBody>
          <a:bodyPr/>
          <a:lstStyle/>
          <a:p>
            <a:r>
              <a:rPr lang="en-US" sz="4200" dirty="0" smtClean="0"/>
              <a:t>Impact of Sexual Abuse on Youth, cont.</a:t>
            </a:r>
          </a:p>
        </p:txBody>
      </p:sp>
      <p:sp>
        <p:nvSpPr>
          <p:cNvPr id="48131" name="Content Placeholder 5"/>
          <p:cNvSpPr>
            <a:spLocks noGrp="1"/>
          </p:cNvSpPr>
          <p:nvPr>
            <p:ph idx="1"/>
          </p:nvPr>
        </p:nvSpPr>
        <p:spPr>
          <a:xfrm>
            <a:off x="457200" y="1645920"/>
            <a:ext cx="5440680" cy="4663440"/>
          </a:xfrm>
        </p:spPr>
        <p:txBody>
          <a:bodyPr>
            <a:normAutofit/>
          </a:bodyPr>
          <a:lstStyle/>
          <a:p>
            <a:pPr>
              <a:spcBef>
                <a:spcPts val="600"/>
              </a:spcBef>
              <a:spcAft>
                <a:spcPts val="0"/>
              </a:spcAft>
            </a:pPr>
            <a:r>
              <a:rPr lang="en-US" sz="3200" dirty="0" smtClean="0"/>
              <a:t>A youth who has been sexually abused may:</a:t>
            </a:r>
          </a:p>
          <a:p>
            <a:pPr lvl="1">
              <a:spcBef>
                <a:spcPts val="600"/>
              </a:spcBef>
              <a:spcAft>
                <a:spcPts val="0"/>
              </a:spcAft>
            </a:pPr>
            <a:r>
              <a:rPr lang="en-US" dirty="0" smtClean="0"/>
              <a:t>Question what it means to be a woman/man/</a:t>
            </a:r>
            <a:br>
              <a:rPr lang="en-US" dirty="0" smtClean="0"/>
            </a:br>
            <a:r>
              <a:rPr lang="en-US" dirty="0" smtClean="0"/>
              <a:t>LGBTQI person</a:t>
            </a:r>
          </a:p>
          <a:p>
            <a:pPr lvl="1">
              <a:spcBef>
                <a:spcPts val="600"/>
              </a:spcBef>
              <a:spcAft>
                <a:spcPts val="0"/>
              </a:spcAft>
            </a:pPr>
            <a:r>
              <a:rPr lang="en-US" dirty="0" smtClean="0"/>
              <a:t>Act out to gain mastery</a:t>
            </a:r>
          </a:p>
          <a:p>
            <a:pPr lvl="1">
              <a:spcBef>
                <a:spcPts val="600"/>
              </a:spcBef>
              <a:spcAft>
                <a:spcPts val="0"/>
              </a:spcAft>
            </a:pPr>
            <a:r>
              <a:rPr lang="en-US" dirty="0" smtClean="0"/>
              <a:t>Avoid sex and sexuality </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715000" y="2148840"/>
            <a:ext cx="2993878" cy="3846864"/>
          </a:xfrm>
          <a:prstGeom prst="rect">
            <a:avLst/>
          </a:prstGeom>
        </p:spPr>
      </p:pic>
      <p:sp>
        <p:nvSpPr>
          <p:cNvPr id="5"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49</a:t>
            </a:fld>
            <a:endParaRPr lang="en-US"/>
          </a:p>
        </p:txBody>
      </p:sp>
      <p:sp>
        <p:nvSpPr>
          <p:cNvPr id="6" name="Rectangle 5"/>
          <p:cNvSpPr/>
          <p:nvPr/>
        </p:nvSpPr>
        <p:spPr>
          <a:xfrm>
            <a:off x="7726680" y="608076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3622563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12775" y="228600"/>
            <a:ext cx="8153400" cy="990600"/>
          </a:xfrm>
        </p:spPr>
        <p:txBody>
          <a:bodyPr/>
          <a:lstStyle/>
          <a:p>
            <a:r>
              <a:rPr lang="en-US" dirty="0" smtClean="0"/>
              <a:t>Special Thanks</a:t>
            </a:r>
          </a:p>
        </p:txBody>
      </p:sp>
      <p:sp>
        <p:nvSpPr>
          <p:cNvPr id="19459" name="Content Placeholder 2"/>
          <p:cNvSpPr>
            <a:spLocks noGrp="1"/>
          </p:cNvSpPr>
          <p:nvPr>
            <p:ph sz="quarter" idx="1"/>
          </p:nvPr>
        </p:nvSpPr>
        <p:spPr>
          <a:xfrm>
            <a:off x="612775" y="1600200"/>
            <a:ext cx="8153400" cy="4495800"/>
          </a:xfrm>
        </p:spPr>
        <p:txBody>
          <a:bodyPr/>
          <a:lstStyle/>
          <a:p>
            <a:r>
              <a:rPr lang="en-US" dirty="0" smtClean="0"/>
              <a:t>Thanks to the PREA Resource Center and the Bureau of Justice Assistance at the U.S. Department of Justice for providing funding to support the development of this staff training</a:t>
            </a:r>
          </a:p>
          <a:p>
            <a:r>
              <a:rPr lang="en-US" dirty="0" smtClean="0"/>
              <a:t>Thank you to Just Detention International’s Survivor’s Council members for their willingness to allow their stories to be used for training purposes. </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2C0A75F5-93B3-4AD1-B760-049985507AF6}" type="slidenum">
              <a:rPr lang="en-US" smtClean="0"/>
              <a:pPr>
                <a:defRPr/>
              </a:pPr>
              <a:t>5</a:t>
            </a:fld>
            <a:endParaRPr lang="en-US" dirty="0"/>
          </a:p>
        </p:txBody>
      </p:sp>
    </p:spTree>
    <p:extLst>
      <p:ext uri="{BB962C8B-B14F-4D97-AF65-F5344CB8AC3E}">
        <p14:creationId xmlns:p14="http://schemas.microsoft.com/office/powerpoint/2010/main" val="13486103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Implications for Youth in Custody:  Boys</a:t>
            </a:r>
            <a:endParaRPr lang="en-US" sz="4000" dirty="0"/>
          </a:p>
        </p:txBody>
      </p:sp>
      <p:sp>
        <p:nvSpPr>
          <p:cNvPr id="3" name="Content Placeholder 2"/>
          <p:cNvSpPr>
            <a:spLocks noGrp="1"/>
          </p:cNvSpPr>
          <p:nvPr>
            <p:ph sz="quarter" idx="1"/>
          </p:nvPr>
        </p:nvSpPr>
        <p:spPr/>
        <p:txBody>
          <a:bodyPr/>
          <a:lstStyle/>
          <a:p>
            <a:r>
              <a:rPr lang="en-US" dirty="0" smtClean="0"/>
              <a:t>May not recognize sexual advances by females as “abusive”</a:t>
            </a:r>
          </a:p>
          <a:p>
            <a:r>
              <a:rPr lang="en-US" dirty="0" smtClean="0"/>
              <a:t>May imitate their aggressors or believe that the best defense is a good offense</a:t>
            </a:r>
          </a:p>
          <a:p>
            <a:r>
              <a:rPr lang="en-US" dirty="0" smtClean="0"/>
              <a:t>Are acutely aware of ‘code’ and ranking </a:t>
            </a:r>
          </a:p>
          <a:p>
            <a:r>
              <a:rPr lang="en-US" dirty="0"/>
              <a:t>May have fears about their sexual identity and sexual </a:t>
            </a:r>
            <a:r>
              <a:rPr lang="en-US" dirty="0" smtClean="0"/>
              <a:t>orientation or worry that </a:t>
            </a:r>
            <a:r>
              <a:rPr lang="en-US" dirty="0"/>
              <a:t>if they come forward they will be seen as homosexual (if male perpetrator)</a:t>
            </a:r>
          </a:p>
          <a:p>
            <a:r>
              <a:rPr lang="en-US" dirty="0"/>
              <a:t>Avoid showing feelings </a:t>
            </a:r>
            <a:r>
              <a:rPr lang="en-US" dirty="0" smtClean="0"/>
              <a:t>to </a:t>
            </a:r>
            <a:r>
              <a:rPr lang="en-US" dirty="0"/>
              <a:t>mask vulnerability</a:t>
            </a:r>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50</a:t>
            </a:fld>
            <a:endParaRPr lang="en-US"/>
          </a:p>
        </p:txBody>
      </p:sp>
    </p:spTree>
    <p:extLst>
      <p:ext uri="{BB962C8B-B14F-4D97-AF65-F5344CB8AC3E}">
        <p14:creationId xmlns:p14="http://schemas.microsoft.com/office/powerpoint/2010/main" val="36612886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Implications for Youth in Custody:  Girls</a:t>
            </a:r>
            <a:endParaRPr lang="en-US" sz="4000" dirty="0"/>
          </a:p>
        </p:txBody>
      </p:sp>
      <p:sp>
        <p:nvSpPr>
          <p:cNvPr id="3" name="Content Placeholder 2"/>
          <p:cNvSpPr>
            <a:spLocks noGrp="1"/>
          </p:cNvSpPr>
          <p:nvPr>
            <p:ph sz="quarter" idx="1"/>
          </p:nvPr>
        </p:nvSpPr>
        <p:spPr>
          <a:xfrm>
            <a:off x="612648" y="1691640"/>
            <a:ext cx="5559552" cy="4404360"/>
          </a:xfrm>
        </p:spPr>
        <p:txBody>
          <a:bodyPr/>
          <a:lstStyle/>
          <a:p>
            <a:r>
              <a:rPr lang="en-US" sz="2600" dirty="0"/>
              <a:t>At risk for unhealthy relationships with authority figures – may believe it isn’t safe to refuse</a:t>
            </a:r>
          </a:p>
          <a:p>
            <a:r>
              <a:rPr lang="en-US" sz="2600" dirty="0"/>
              <a:t>May imitate their aggressors</a:t>
            </a:r>
          </a:p>
          <a:p>
            <a:r>
              <a:rPr lang="en-US" sz="2600" dirty="0"/>
              <a:t>Difficulty adjusting to coercive, invasive, restrictive environments</a:t>
            </a:r>
          </a:p>
          <a:p>
            <a:r>
              <a:rPr lang="en-US" sz="2600" dirty="0" smtClean="0"/>
              <a:t>Lack of privacy, room searches, bodily searches may be triggers</a:t>
            </a:r>
          </a:p>
          <a:p>
            <a:r>
              <a:rPr lang="en-US" sz="2600" dirty="0" smtClean="0"/>
              <a:t>Concern with how reporting may interrupt relationships (including calls and visits)</a:t>
            </a:r>
            <a:endParaRPr lang="en-US" sz="2600"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51</a:t>
            </a:fld>
            <a:endParaRPr lang="en-US"/>
          </a:p>
        </p:txBody>
      </p:sp>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309360" y="2148840"/>
            <a:ext cx="2687493" cy="3540362"/>
          </a:xfrm>
          <a:prstGeom prst="rect">
            <a:avLst/>
          </a:prstGeom>
        </p:spPr>
      </p:pic>
      <p:sp>
        <p:nvSpPr>
          <p:cNvPr id="6" name="Rectangle 5"/>
          <p:cNvSpPr/>
          <p:nvPr/>
        </p:nvSpPr>
        <p:spPr>
          <a:xfrm>
            <a:off x="8001000" y="576072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28802307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does this mean for your work?</a:t>
            </a:r>
            <a:endParaRPr lang="en-US" dirty="0"/>
          </a:p>
        </p:txBody>
      </p:sp>
      <p:sp>
        <p:nvSpPr>
          <p:cNvPr id="3" name="Content Placeholder 2"/>
          <p:cNvSpPr>
            <a:spLocks noGrp="1"/>
          </p:cNvSpPr>
          <p:nvPr>
            <p:ph sz="quarter" idx="1"/>
          </p:nvPr>
        </p:nvSpPr>
        <p:spPr/>
        <p:txBody>
          <a:bodyPr/>
          <a:lstStyle/>
          <a:p>
            <a:r>
              <a:rPr lang="en-US" sz="3000" dirty="0" smtClean="0"/>
              <a:t>Recognize the state of youth’s sexual development and the experiences that youth in custody may have faced outside of the facility</a:t>
            </a:r>
          </a:p>
          <a:p>
            <a:r>
              <a:rPr lang="en-US" sz="3000" dirty="0" smtClean="0"/>
              <a:t>Serve as healthy, pro-social role models </a:t>
            </a:r>
          </a:p>
          <a:p>
            <a:r>
              <a:rPr lang="en-US" sz="3000" dirty="0" smtClean="0"/>
              <a:t>Use facility rules to keep youth safe and teach about boundaries and appropriate behavior</a:t>
            </a:r>
            <a:endParaRPr lang="en-US" sz="3000" dirty="0"/>
          </a:p>
          <a:p>
            <a:r>
              <a:rPr lang="en-US" sz="3000" dirty="0"/>
              <a:t>A</a:t>
            </a:r>
            <a:r>
              <a:rPr lang="en-US" sz="3000" dirty="0" smtClean="0"/>
              <a:t>void overreacting to behavior that is normal adolescent behavior</a:t>
            </a:r>
          </a:p>
          <a:p>
            <a:r>
              <a:rPr lang="en-US" sz="3000" dirty="0" smtClean="0"/>
              <a:t>Reduce unnecessary </a:t>
            </a:r>
            <a:r>
              <a:rPr lang="en-US" sz="3000" dirty="0" err="1" smtClean="0"/>
              <a:t>retraumatization</a:t>
            </a:r>
            <a:endParaRPr lang="en-US" sz="3000" dirty="0" smtClean="0"/>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52</a:t>
            </a:fld>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work, cont.</a:t>
            </a:r>
            <a:endParaRPr lang="en-US" dirty="0"/>
          </a:p>
        </p:txBody>
      </p:sp>
      <p:sp>
        <p:nvSpPr>
          <p:cNvPr id="3" name="Content Placeholder 2"/>
          <p:cNvSpPr>
            <a:spLocks noGrp="1"/>
          </p:cNvSpPr>
          <p:nvPr>
            <p:ph sz="quarter" idx="1"/>
          </p:nvPr>
        </p:nvSpPr>
        <p:spPr/>
        <p:txBody>
          <a:bodyPr/>
          <a:lstStyle/>
          <a:p>
            <a:r>
              <a:rPr lang="en-US" dirty="0" smtClean="0"/>
              <a:t>Don’t allow sexualized behavior to go on without intervention (youth or adults)</a:t>
            </a:r>
          </a:p>
          <a:p>
            <a:r>
              <a:rPr lang="en-US" dirty="0" smtClean="0"/>
              <a:t>Why?</a:t>
            </a:r>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53</a:t>
            </a:fld>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would you do if….</a:t>
            </a:r>
            <a:endParaRPr lang="en-US" dirty="0"/>
          </a:p>
        </p:txBody>
      </p:sp>
      <p:sp>
        <p:nvSpPr>
          <p:cNvPr id="3" name="Content Placeholder 2"/>
          <p:cNvSpPr>
            <a:spLocks noGrp="1"/>
          </p:cNvSpPr>
          <p:nvPr>
            <p:ph sz="quarter" idx="1"/>
          </p:nvPr>
        </p:nvSpPr>
        <p:spPr/>
        <p:txBody>
          <a:bodyPr/>
          <a:lstStyle/>
          <a:p>
            <a:r>
              <a:rPr lang="en-US" dirty="0" smtClean="0"/>
              <a:t>A girl walked out of her room to go to school with her t-shirt tied above her waist to show her midriff?</a:t>
            </a:r>
          </a:p>
          <a:p>
            <a:r>
              <a:rPr lang="en-US" dirty="0" smtClean="0"/>
              <a:t>A boy masturbates every night in his room after the lights are off, but doesn’t make noise and is alone in his room?</a:t>
            </a:r>
          </a:p>
          <a:p>
            <a:r>
              <a:rPr lang="en-US" dirty="0" smtClean="0"/>
              <a:t>A boy comes out of the shower and walks to his room without a towel on?</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itle 2"/>
          <p:cNvSpPr>
            <a:spLocks noGrp="1"/>
          </p:cNvSpPr>
          <p:nvPr>
            <p:ph type="title"/>
          </p:nvPr>
        </p:nvSpPr>
        <p:spPr/>
        <p:txBody>
          <a:bodyPr>
            <a:noAutofit/>
          </a:bodyPr>
          <a:lstStyle/>
          <a:p>
            <a:r>
              <a:rPr lang="en-US" sz="3500" dirty="0" smtClean="0"/>
              <a:t>Dynamics of Sexual Misconduct in Confinement</a:t>
            </a:r>
          </a:p>
        </p:txBody>
      </p:sp>
      <p:sp>
        <p:nvSpPr>
          <p:cNvPr id="63492" name="Slide Number Placeholder 3"/>
          <p:cNvSpPr>
            <a:spLocks noGrp="1"/>
          </p:cNvSpPr>
          <p:nvPr>
            <p:ph type="sldNum" sz="quarter" idx="11"/>
          </p:nvPr>
        </p:nvSpPr>
        <p:spPr bwMode="auto">
          <a:noFill/>
          <a:ln>
            <a:miter lim="800000"/>
            <a:headEnd/>
            <a:tailEnd/>
          </a:ln>
        </p:spPr>
        <p:txBody>
          <a:bodyPr/>
          <a:lstStyle/>
          <a:p>
            <a:fld id="{E2061CE9-F802-4256-9A9E-AA4480C61052}" type="slidenum">
              <a:rPr lang="en-US" smtClean="0"/>
              <a:pPr/>
              <a:t>55</a:t>
            </a:fld>
            <a:endParaRPr lang="en-US" smtClean="0"/>
          </a:p>
        </p:txBody>
      </p:sp>
      <p:pic>
        <p:nvPicPr>
          <p:cNvPr id="5" name="Picture 4" descr="Dynamics.jpg"/>
          <p:cNvPicPr>
            <a:picLocks noChangeAspect="1"/>
          </p:cNvPicPr>
          <p:nvPr/>
        </p:nvPicPr>
        <p:blipFill>
          <a:blip r:embed="rId3" cstate="email"/>
          <a:stretch>
            <a:fillRect/>
          </a:stretch>
        </p:blipFill>
        <p:spPr>
          <a:xfrm>
            <a:off x="3703320" y="2697480"/>
            <a:ext cx="5166360" cy="3448545"/>
          </a:xfrm>
          <a:prstGeom prst="rect">
            <a:avLst/>
          </a:prstGeom>
        </p:spPr>
      </p:pic>
      <p:sp>
        <p:nvSpPr>
          <p:cNvPr id="6" name="Rectangle 5"/>
          <p:cNvSpPr/>
          <p:nvPr/>
        </p:nvSpPr>
        <p:spPr>
          <a:xfrm>
            <a:off x="7909560" y="612648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182563"/>
            <a:ext cx="8153400" cy="1052512"/>
          </a:xfrm>
        </p:spPr>
        <p:txBody>
          <a:bodyPr>
            <a:normAutofit fontScale="90000"/>
          </a:bodyPr>
          <a:lstStyle/>
          <a:p>
            <a:r>
              <a:rPr lang="en-US" dirty="0" smtClean="0"/>
              <a:t>Continuum of Sexual Misconduct:  </a:t>
            </a:r>
            <a:br>
              <a:rPr lang="en-US" dirty="0" smtClean="0"/>
            </a:br>
            <a:r>
              <a:rPr lang="en-US" dirty="0" smtClean="0"/>
              <a:t>Staff-on-Youth</a:t>
            </a:r>
          </a:p>
        </p:txBody>
      </p:sp>
      <p:sp>
        <p:nvSpPr>
          <p:cNvPr id="65539" name="Content Placeholder 2"/>
          <p:cNvSpPr>
            <a:spLocks noGrp="1"/>
          </p:cNvSpPr>
          <p:nvPr>
            <p:ph idx="1"/>
          </p:nvPr>
        </p:nvSpPr>
        <p:spPr>
          <a:xfrm>
            <a:off x="457200" y="1752600"/>
            <a:ext cx="8305800" cy="4648200"/>
          </a:xfrm>
        </p:spPr>
        <p:txBody>
          <a:bodyPr/>
          <a:lstStyle/>
          <a:p>
            <a:pPr>
              <a:spcBef>
                <a:spcPts val="600"/>
              </a:spcBef>
              <a:spcAft>
                <a:spcPts val="600"/>
              </a:spcAft>
            </a:pPr>
            <a:r>
              <a:rPr lang="en-US" sz="3200" dirty="0" smtClean="0"/>
              <a:t>Inappropriate comments/harassment </a:t>
            </a:r>
          </a:p>
          <a:p>
            <a:pPr>
              <a:spcBef>
                <a:spcPts val="600"/>
              </a:spcBef>
              <a:spcAft>
                <a:spcPts val="600"/>
              </a:spcAft>
            </a:pPr>
            <a:r>
              <a:rPr lang="en-US" sz="3200" dirty="0" smtClean="0"/>
              <a:t>Voyeurism</a:t>
            </a:r>
          </a:p>
          <a:p>
            <a:pPr>
              <a:spcBef>
                <a:spcPts val="600"/>
              </a:spcBef>
              <a:spcAft>
                <a:spcPts val="600"/>
              </a:spcAft>
            </a:pPr>
            <a:r>
              <a:rPr lang="en-US" sz="3200" dirty="0" smtClean="0"/>
              <a:t>Abuse of search authority </a:t>
            </a:r>
          </a:p>
          <a:p>
            <a:pPr>
              <a:spcBef>
                <a:spcPts val="600"/>
              </a:spcBef>
              <a:spcAft>
                <a:spcPts val="600"/>
              </a:spcAft>
            </a:pPr>
            <a:r>
              <a:rPr lang="en-US" sz="3200" dirty="0" smtClean="0"/>
              <a:t>Sexual requests</a:t>
            </a:r>
          </a:p>
          <a:p>
            <a:pPr>
              <a:spcBef>
                <a:spcPts val="600"/>
              </a:spcBef>
              <a:spcAft>
                <a:spcPts val="600"/>
              </a:spcAft>
            </a:pPr>
            <a:r>
              <a:rPr lang="en-US" sz="3200" dirty="0" smtClean="0"/>
              <a:t>Sexual exchange</a:t>
            </a:r>
          </a:p>
          <a:p>
            <a:pPr>
              <a:spcBef>
                <a:spcPts val="600"/>
              </a:spcBef>
              <a:spcAft>
                <a:spcPts val="600"/>
              </a:spcAft>
            </a:pPr>
            <a:r>
              <a:rPr lang="en-US" sz="3200" dirty="0" smtClean="0"/>
              <a:t>Sexual intimidation</a:t>
            </a:r>
          </a:p>
          <a:p>
            <a:pPr>
              <a:spcBef>
                <a:spcPts val="600"/>
              </a:spcBef>
              <a:spcAft>
                <a:spcPts val="600"/>
              </a:spcAft>
            </a:pPr>
            <a:r>
              <a:rPr lang="en-US" sz="3200" dirty="0" smtClean="0"/>
              <a:t>Sexual assault</a:t>
            </a:r>
          </a:p>
          <a:p>
            <a:endParaRPr lang="en-US" dirty="0" smtClean="0"/>
          </a:p>
        </p:txBody>
      </p:sp>
      <p:sp>
        <p:nvSpPr>
          <p:cNvPr id="16388" name="Slide Number Placeholder 3"/>
          <p:cNvSpPr>
            <a:spLocks noGrp="1"/>
          </p:cNvSpPr>
          <p:nvPr>
            <p:ph type="sldNum" sz="quarter" idx="12"/>
          </p:nvPr>
        </p:nvSpPr>
        <p:spPr/>
        <p:txBody>
          <a:bodyPr>
            <a:normAutofit fontScale="85000" lnSpcReduction="20000"/>
          </a:bodyPr>
          <a:lstStyle/>
          <a:p>
            <a:pPr>
              <a:defRPr/>
            </a:pPr>
            <a:fld id="{2033A48B-3538-40C7-B6FD-6184EF13307B}" type="slidenum">
              <a:rPr lang="en-US" smtClean="0"/>
              <a:pPr>
                <a:defRPr/>
              </a:pPr>
              <a:t>56</a:t>
            </a:fld>
            <a:endParaRPr lang="en-US" dirty="0" smtClean="0"/>
          </a:p>
        </p:txBody>
      </p:sp>
    </p:spTree>
    <p:extLst>
      <p:ext uri="{BB962C8B-B14F-4D97-AF65-F5344CB8AC3E}">
        <p14:creationId xmlns:p14="http://schemas.microsoft.com/office/powerpoint/2010/main" val="91568442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182563"/>
            <a:ext cx="8153400" cy="1006475"/>
          </a:xfrm>
        </p:spPr>
        <p:txBody>
          <a:bodyPr>
            <a:normAutofit fontScale="90000"/>
          </a:bodyPr>
          <a:lstStyle/>
          <a:p>
            <a:r>
              <a:rPr lang="en-US" dirty="0" smtClean="0"/>
              <a:t>Continuum of Sexual Misconduct: </a:t>
            </a:r>
            <a:br>
              <a:rPr lang="en-US" dirty="0" smtClean="0"/>
            </a:br>
            <a:r>
              <a:rPr lang="en-US" dirty="0" smtClean="0"/>
              <a:t>Youth-on-Youth</a:t>
            </a:r>
          </a:p>
        </p:txBody>
      </p:sp>
      <p:sp>
        <p:nvSpPr>
          <p:cNvPr id="66563" name="Content Placeholder 2"/>
          <p:cNvSpPr>
            <a:spLocks noGrp="1"/>
          </p:cNvSpPr>
          <p:nvPr>
            <p:ph idx="1"/>
          </p:nvPr>
        </p:nvSpPr>
        <p:spPr>
          <a:xfrm>
            <a:off x="457200" y="1905000"/>
            <a:ext cx="8153400" cy="4419600"/>
          </a:xfrm>
        </p:spPr>
        <p:txBody>
          <a:bodyPr/>
          <a:lstStyle/>
          <a:p>
            <a:pPr>
              <a:spcBef>
                <a:spcPts val="600"/>
              </a:spcBef>
              <a:spcAft>
                <a:spcPts val="600"/>
              </a:spcAft>
            </a:pPr>
            <a:r>
              <a:rPr lang="en-US" sz="3200" dirty="0" smtClean="0"/>
              <a:t>Sexual comments and touching</a:t>
            </a:r>
          </a:p>
          <a:p>
            <a:pPr>
              <a:spcBef>
                <a:spcPts val="600"/>
              </a:spcBef>
              <a:spcAft>
                <a:spcPts val="600"/>
              </a:spcAft>
            </a:pPr>
            <a:r>
              <a:rPr lang="en-US" sz="3200" dirty="0" smtClean="0"/>
              <a:t>Sexual pressure or intimidation</a:t>
            </a:r>
          </a:p>
          <a:p>
            <a:pPr>
              <a:spcBef>
                <a:spcPts val="600"/>
              </a:spcBef>
              <a:spcAft>
                <a:spcPts val="600"/>
              </a:spcAft>
            </a:pPr>
            <a:r>
              <a:rPr lang="en-US" sz="3200" dirty="0" smtClean="0"/>
              <a:t>Stalking </a:t>
            </a:r>
          </a:p>
          <a:p>
            <a:pPr>
              <a:spcBef>
                <a:spcPts val="600"/>
              </a:spcBef>
              <a:spcAft>
                <a:spcPts val="600"/>
              </a:spcAft>
            </a:pPr>
            <a:r>
              <a:rPr lang="en-US" sz="3200" dirty="0" smtClean="0"/>
              <a:t>Sexual violence/coercion in relationships</a:t>
            </a:r>
          </a:p>
          <a:p>
            <a:pPr lvl="1">
              <a:spcBef>
                <a:spcPts val="600"/>
              </a:spcBef>
              <a:spcAft>
                <a:spcPts val="600"/>
              </a:spcAft>
            </a:pPr>
            <a:r>
              <a:rPr lang="en-US" dirty="0" smtClean="0"/>
              <a:t>Abusive relationships</a:t>
            </a:r>
          </a:p>
          <a:p>
            <a:pPr lvl="1">
              <a:spcBef>
                <a:spcPts val="600"/>
              </a:spcBef>
              <a:spcAft>
                <a:spcPts val="600"/>
              </a:spcAft>
            </a:pPr>
            <a:r>
              <a:rPr lang="en-US" dirty="0" smtClean="0"/>
              <a:t>Protective pairing</a:t>
            </a:r>
          </a:p>
          <a:p>
            <a:pPr>
              <a:lnSpc>
                <a:spcPct val="90000"/>
              </a:lnSpc>
              <a:spcBef>
                <a:spcPts val="600"/>
              </a:spcBef>
              <a:spcAft>
                <a:spcPts val="600"/>
              </a:spcAft>
            </a:pPr>
            <a:r>
              <a:rPr lang="en-US" sz="3200" dirty="0" smtClean="0"/>
              <a:t>Sexual assault</a:t>
            </a:r>
          </a:p>
          <a:p>
            <a:pPr>
              <a:buFontTx/>
              <a:buNone/>
            </a:pPr>
            <a:endParaRPr lang="en-US" dirty="0" smtClean="0"/>
          </a:p>
        </p:txBody>
      </p:sp>
      <p:sp>
        <p:nvSpPr>
          <p:cNvPr id="14340" name="Slide Number Placeholder 3"/>
          <p:cNvSpPr>
            <a:spLocks noGrp="1"/>
          </p:cNvSpPr>
          <p:nvPr>
            <p:ph type="sldNum" sz="quarter" idx="12"/>
          </p:nvPr>
        </p:nvSpPr>
        <p:spPr/>
        <p:txBody>
          <a:bodyPr>
            <a:normAutofit fontScale="85000" lnSpcReduction="20000"/>
          </a:bodyPr>
          <a:lstStyle/>
          <a:p>
            <a:pPr>
              <a:defRPr/>
            </a:pPr>
            <a:fld id="{E42F476A-A249-4E79-A009-C3B7DD0AA18F}" type="slidenum">
              <a:rPr lang="en-US" smtClean="0"/>
              <a:pPr>
                <a:defRPr/>
              </a:pPr>
              <a:t>57</a:t>
            </a:fld>
            <a:endParaRPr lang="en-US" dirty="0" smtClean="0"/>
          </a:p>
        </p:txBody>
      </p:sp>
    </p:spTree>
    <p:extLst>
      <p:ext uri="{BB962C8B-B14F-4D97-AF65-F5344CB8AC3E}">
        <p14:creationId xmlns:p14="http://schemas.microsoft.com/office/powerpoint/2010/main" val="1165108067"/>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612775" y="228600"/>
            <a:ext cx="8153400" cy="990600"/>
          </a:xfrm>
        </p:spPr>
        <p:txBody>
          <a:bodyPr/>
          <a:lstStyle/>
          <a:p>
            <a:r>
              <a:rPr lang="en-US" dirty="0" smtClean="0"/>
              <a:t>Perpetrators’ Methods</a:t>
            </a:r>
          </a:p>
        </p:txBody>
      </p:sp>
      <p:sp>
        <p:nvSpPr>
          <p:cNvPr id="64515" name="Content Placeholder 2"/>
          <p:cNvSpPr>
            <a:spLocks noGrp="1"/>
          </p:cNvSpPr>
          <p:nvPr>
            <p:ph sz="quarter" idx="1"/>
          </p:nvPr>
        </p:nvSpPr>
        <p:spPr>
          <a:xfrm>
            <a:off x="612775" y="1600200"/>
            <a:ext cx="8153400" cy="4495800"/>
          </a:xfrm>
        </p:spPr>
        <p:txBody>
          <a:bodyPr/>
          <a:lstStyle/>
          <a:p>
            <a:r>
              <a:rPr lang="en-US" dirty="0" smtClean="0"/>
              <a:t>Offers of protection</a:t>
            </a:r>
          </a:p>
          <a:p>
            <a:r>
              <a:rPr lang="en-US" dirty="0" smtClean="0"/>
              <a:t>Threats</a:t>
            </a:r>
          </a:p>
          <a:p>
            <a:r>
              <a:rPr lang="en-US" dirty="0" smtClean="0"/>
              <a:t>Coercion</a:t>
            </a:r>
          </a:p>
          <a:p>
            <a:r>
              <a:rPr lang="en-US" dirty="0" smtClean="0"/>
              <a:t>Authority</a:t>
            </a:r>
          </a:p>
          <a:p>
            <a:r>
              <a:rPr lang="en-US" dirty="0" smtClean="0"/>
              <a:t>Extortion</a:t>
            </a:r>
          </a:p>
          <a:p>
            <a:r>
              <a:rPr lang="en-US" dirty="0" smtClean="0"/>
              <a:t>Medication/drugs</a:t>
            </a:r>
          </a:p>
          <a:p>
            <a:r>
              <a:rPr lang="en-US" dirty="0" smtClean="0"/>
              <a:t>Force</a:t>
            </a:r>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BD5EB951-1F61-4234-AF01-D1E234DE9215}" type="slidenum">
              <a:rPr lang="en-US" smtClean="0"/>
              <a:pPr>
                <a:defRPr/>
              </a:pPr>
              <a:t>58</a:t>
            </a:fld>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12775" y="228600"/>
            <a:ext cx="8153400" cy="990600"/>
          </a:xfrm>
        </p:spPr>
        <p:txBody>
          <a:bodyPr/>
          <a:lstStyle/>
          <a:p>
            <a:r>
              <a:rPr lang="en-US" sz="4000" dirty="0" smtClean="0"/>
              <a:t>Survivors don’t always tell.  Why?</a:t>
            </a:r>
          </a:p>
        </p:txBody>
      </p:sp>
      <p:pic>
        <p:nvPicPr>
          <p:cNvPr id="2" name="Content Placeholder 1"/>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2697480" y="1646238"/>
            <a:ext cx="3794760" cy="4708525"/>
          </a:xfrm>
        </p:spPr>
      </p:pic>
      <p:sp>
        <p:nvSpPr>
          <p:cNvPr id="24581" name="Slide Number Placeholder 4"/>
          <p:cNvSpPr>
            <a:spLocks noGrp="1"/>
          </p:cNvSpPr>
          <p:nvPr>
            <p:ph type="sldNum" sz="quarter" idx="12"/>
          </p:nvPr>
        </p:nvSpPr>
        <p:spPr/>
        <p:txBody>
          <a:bodyPr>
            <a:normAutofit fontScale="85000" lnSpcReduction="20000"/>
          </a:bodyPr>
          <a:lstStyle/>
          <a:p>
            <a:pPr>
              <a:defRPr/>
            </a:pPr>
            <a:fld id="{D5C83DD2-0E09-45F3-9E7D-7679F1664140}" type="slidenum">
              <a:rPr lang="en-US" smtClean="0"/>
              <a:pPr>
                <a:defRPr/>
              </a:pPr>
              <a:t>59</a:t>
            </a:fld>
            <a:endParaRPr lang="en-US" dirty="0" smtClean="0"/>
          </a:p>
        </p:txBody>
      </p:sp>
      <p:sp>
        <p:nvSpPr>
          <p:cNvPr id="5" name="Rectangle 4"/>
          <p:cNvSpPr/>
          <p:nvPr/>
        </p:nvSpPr>
        <p:spPr>
          <a:xfrm>
            <a:off x="6583680" y="608076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25366096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idx="1"/>
          </p:nvPr>
        </p:nvSpPr>
        <p:spPr/>
        <p:txBody>
          <a:bodyPr/>
          <a:lstStyle/>
          <a:p>
            <a:r>
              <a:rPr lang="en-US" sz="3600" dirty="0" smtClean="0"/>
              <a:t>Introduction to Sexual Misconduct Prevention, Detection and Response</a:t>
            </a:r>
            <a:endParaRPr lang="en-US" sz="3600" dirty="0"/>
          </a:p>
        </p:txBody>
      </p:sp>
      <p:sp>
        <p:nvSpPr>
          <p:cNvPr id="5" name="Title 4"/>
          <p:cNvSpPr>
            <a:spLocks noGrp="1"/>
          </p:cNvSpPr>
          <p:nvPr>
            <p:ph type="title"/>
          </p:nvPr>
        </p:nvSpPr>
        <p:spPr/>
        <p:txBody>
          <a:bodyPr/>
          <a:lstStyle/>
          <a:p>
            <a:r>
              <a:rPr lang="en-US" dirty="0" smtClean="0"/>
              <a:t>Module 1</a:t>
            </a:r>
            <a:endParaRPr lang="en-US" dirty="0"/>
          </a:p>
        </p:txBody>
      </p:sp>
      <p:sp>
        <p:nvSpPr>
          <p:cNvPr id="4" name="Slide Number Placeholder 3"/>
          <p:cNvSpPr>
            <a:spLocks noGrp="1"/>
          </p:cNvSpPr>
          <p:nvPr>
            <p:ph type="sldNum" sz="quarter" idx="11"/>
          </p:nvPr>
        </p:nvSpPr>
        <p:spPr/>
        <p:txBody>
          <a:bodyPr>
            <a:normAutofit/>
          </a:bodyPr>
          <a:lstStyle/>
          <a:p>
            <a:pPr>
              <a:defRPr/>
            </a:pPr>
            <a:fld id="{C9BC930D-997E-4918-AC35-3B8B754001F4}" type="slidenum">
              <a:rPr lang="en-US" smtClean="0"/>
              <a:pPr>
                <a:defRPr/>
              </a:pPr>
              <a:t>6</a:t>
            </a:fld>
            <a:endParaRPr lang="en-US"/>
          </a:p>
        </p:txBody>
      </p:sp>
    </p:spTree>
    <p:extLst>
      <p:ext uri="{BB962C8B-B14F-4D97-AF65-F5344CB8AC3E}">
        <p14:creationId xmlns:p14="http://schemas.microsoft.com/office/powerpoint/2010/main" val="8041012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 Flags and Warning Signs</a:t>
            </a:r>
            <a:endParaRPr lang="en-US" dirty="0"/>
          </a:p>
        </p:txBody>
      </p:sp>
      <p:sp>
        <p:nvSpPr>
          <p:cNvPr id="3" name="Content Placeholder 2"/>
          <p:cNvSpPr>
            <a:spLocks noGrp="1"/>
          </p:cNvSpPr>
          <p:nvPr>
            <p:ph sz="quarter" idx="1"/>
          </p:nvPr>
        </p:nvSpPr>
        <p:spPr/>
        <p:txBody>
          <a:bodyPr/>
          <a:lstStyle/>
          <a:p>
            <a:r>
              <a:rPr lang="en-US" sz="3600" dirty="0" smtClean="0"/>
              <a:t>Exercise and </a:t>
            </a:r>
            <a:br>
              <a:rPr lang="en-US" sz="3600" dirty="0" smtClean="0"/>
            </a:br>
            <a:r>
              <a:rPr lang="en-US" sz="3600" dirty="0" smtClean="0"/>
              <a:t>discussion</a:t>
            </a:r>
            <a:endParaRPr lang="en-US" sz="3600"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60</a:t>
            </a:fld>
            <a:endParaRPr lang="en-US"/>
          </a:p>
        </p:txBody>
      </p:sp>
      <p:pic>
        <p:nvPicPr>
          <p:cNvPr id="5" name="Picture 4" descr="redflag.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72000" y="1645920"/>
            <a:ext cx="3576544" cy="4297680"/>
          </a:xfrm>
          <a:prstGeom prst="rect">
            <a:avLst/>
          </a:prstGeom>
        </p:spPr>
      </p:pic>
      <p:sp>
        <p:nvSpPr>
          <p:cNvPr id="7" name="Flowchart: Alternate Process 6"/>
          <p:cNvSpPr/>
          <p:nvPr/>
        </p:nvSpPr>
        <p:spPr>
          <a:xfrm>
            <a:off x="457200" y="5943600"/>
            <a:ext cx="8138160" cy="64008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Red Flags Group Exercise</a:t>
            </a:r>
            <a:endParaRPr lang="en-US" sz="2000" b="1" dirty="0">
              <a:solidFill>
                <a:schemeClr val="tx1"/>
              </a:solidFill>
            </a:endParaRPr>
          </a:p>
        </p:txBody>
      </p:sp>
    </p:spTree>
    <p:extLst>
      <p:ext uri="{BB962C8B-B14F-4D97-AF65-F5344CB8AC3E}">
        <p14:creationId xmlns:p14="http://schemas.microsoft.com/office/powerpoint/2010/main" val="16795352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12775" y="228600"/>
            <a:ext cx="8153400" cy="990600"/>
          </a:xfrm>
        </p:spPr>
        <p:txBody>
          <a:bodyPr/>
          <a:lstStyle/>
          <a:p>
            <a:r>
              <a:rPr lang="en-US" sz="4000" dirty="0" smtClean="0"/>
              <a:t>Impact of Sexual Victimization on the Facility</a:t>
            </a:r>
          </a:p>
        </p:txBody>
      </p:sp>
      <p:sp>
        <p:nvSpPr>
          <p:cNvPr id="67587" name="Content Placeholder 2"/>
          <p:cNvSpPr>
            <a:spLocks noGrp="1"/>
          </p:cNvSpPr>
          <p:nvPr>
            <p:ph sz="quarter" idx="1"/>
          </p:nvPr>
        </p:nvSpPr>
        <p:spPr>
          <a:xfrm>
            <a:off x="612775" y="1600200"/>
            <a:ext cx="8153400" cy="4495800"/>
          </a:xfrm>
        </p:spPr>
        <p:txBody>
          <a:bodyPr/>
          <a:lstStyle/>
          <a:p>
            <a:r>
              <a:rPr lang="en-US" dirty="0" smtClean="0"/>
              <a:t>Individual impact as discussed earlier</a:t>
            </a:r>
          </a:p>
          <a:p>
            <a:r>
              <a:rPr lang="en-US" dirty="0" smtClean="0"/>
              <a:t>Everyone is less safe – destabilizes facility security</a:t>
            </a:r>
          </a:p>
          <a:p>
            <a:r>
              <a:rPr lang="en-US" dirty="0" smtClean="0"/>
              <a:t>Decreases morale</a:t>
            </a:r>
          </a:p>
          <a:p>
            <a:r>
              <a:rPr lang="en-US" dirty="0" smtClean="0"/>
              <a:t>Raises tension</a:t>
            </a:r>
          </a:p>
          <a:p>
            <a:r>
              <a:rPr lang="en-US" dirty="0" smtClean="0"/>
              <a:t>Creates new and harmful power dynamics</a:t>
            </a:r>
          </a:p>
          <a:p>
            <a:endParaRPr lang="en-US" dirty="0" smtClean="0"/>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BF7BF158-9FE8-4295-B3E3-5071F3852511}" type="slidenum">
              <a:rPr lang="en-US" smtClean="0"/>
              <a:pPr>
                <a:defRPr/>
              </a:pPr>
              <a:t>61</a:t>
            </a:fld>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Facility culture</a:t>
            </a:r>
            <a:endParaRPr lang="en-US" dirty="0"/>
          </a:p>
        </p:txBody>
      </p:sp>
      <p:sp>
        <p:nvSpPr>
          <p:cNvPr id="3" name="Content Placeholder 2"/>
          <p:cNvSpPr>
            <a:spLocks noGrp="1"/>
          </p:cNvSpPr>
          <p:nvPr>
            <p:ph sz="quarter" idx="2"/>
          </p:nvPr>
        </p:nvSpPr>
        <p:spPr/>
        <p:txBody>
          <a:bodyPr/>
          <a:lstStyle/>
          <a:p>
            <a:pPr lvl="1"/>
            <a:r>
              <a:rPr lang="en-US" dirty="0" smtClean="0"/>
              <a:t>Mission statement</a:t>
            </a:r>
          </a:p>
          <a:p>
            <a:pPr lvl="1"/>
            <a:r>
              <a:rPr lang="en-US" dirty="0" smtClean="0"/>
              <a:t>Zero tolerance policy</a:t>
            </a:r>
          </a:p>
          <a:p>
            <a:pPr lvl="1"/>
            <a:r>
              <a:rPr lang="en-US" dirty="0" smtClean="0"/>
              <a:t>Values expressed by administrator or Board</a:t>
            </a:r>
          </a:p>
          <a:p>
            <a:pPr lvl="1"/>
            <a:r>
              <a:rPr lang="en-US" dirty="0" smtClean="0"/>
              <a:t>Training</a:t>
            </a:r>
            <a:endParaRPr lang="en-US" dirty="0"/>
          </a:p>
        </p:txBody>
      </p:sp>
      <p:sp>
        <p:nvSpPr>
          <p:cNvPr id="5" name="Content Placeholder 4"/>
          <p:cNvSpPr>
            <a:spLocks noGrp="1"/>
          </p:cNvSpPr>
          <p:nvPr>
            <p:ph sz="quarter" idx="4"/>
          </p:nvPr>
        </p:nvSpPr>
        <p:spPr/>
        <p:txBody>
          <a:bodyPr/>
          <a:lstStyle/>
          <a:p>
            <a:pPr lvl="1"/>
            <a:r>
              <a:rPr lang="en-US" dirty="0" smtClean="0"/>
              <a:t>What happens day to day</a:t>
            </a:r>
          </a:p>
          <a:p>
            <a:pPr lvl="1"/>
            <a:r>
              <a:rPr lang="en-US" dirty="0" smtClean="0"/>
              <a:t>How staff talk to youth and each other</a:t>
            </a:r>
          </a:p>
          <a:p>
            <a:pPr lvl="1"/>
            <a:r>
              <a:rPr lang="en-US" dirty="0" smtClean="0"/>
              <a:t>Does the “word” from experienced staff match training?</a:t>
            </a:r>
          </a:p>
          <a:p>
            <a:pPr lvl="1"/>
            <a:r>
              <a:rPr lang="en-US" dirty="0" smtClean="0"/>
              <a:t>May require work to bring this in line with ideals</a:t>
            </a:r>
            <a:endParaRPr lang="en-US" dirty="0"/>
          </a:p>
        </p:txBody>
      </p:sp>
      <p:sp>
        <p:nvSpPr>
          <p:cNvPr id="6" name="Text Placeholder 5"/>
          <p:cNvSpPr>
            <a:spLocks noGrp="1"/>
          </p:cNvSpPr>
          <p:nvPr>
            <p:ph type="body" sz="quarter" idx="1"/>
          </p:nvPr>
        </p:nvSpPr>
        <p:spPr/>
        <p:txBody>
          <a:bodyPr/>
          <a:lstStyle/>
          <a:p>
            <a:r>
              <a:rPr lang="en-US" dirty="0"/>
              <a:t>Ideal </a:t>
            </a:r>
            <a:r>
              <a:rPr lang="en-US" dirty="0" smtClean="0"/>
              <a:t>Culture</a:t>
            </a:r>
            <a:endParaRPr lang="en-US" dirty="0"/>
          </a:p>
        </p:txBody>
      </p:sp>
      <p:sp>
        <p:nvSpPr>
          <p:cNvPr id="7" name="Text Placeholder 6"/>
          <p:cNvSpPr>
            <a:spLocks noGrp="1"/>
          </p:cNvSpPr>
          <p:nvPr>
            <p:ph type="body" sz="quarter" idx="3"/>
          </p:nvPr>
        </p:nvSpPr>
        <p:spPr/>
        <p:txBody>
          <a:bodyPr/>
          <a:lstStyle/>
          <a:p>
            <a:r>
              <a:rPr lang="en-US" dirty="0"/>
              <a:t>Real </a:t>
            </a:r>
            <a:r>
              <a:rPr lang="en-US" dirty="0" smtClean="0"/>
              <a:t>Culture</a:t>
            </a:r>
            <a:endParaRPr lang="en-US" dirty="0"/>
          </a:p>
        </p:txBody>
      </p:sp>
      <p:sp>
        <p:nvSpPr>
          <p:cNvPr id="4" name="Slide Number Placeholder 3"/>
          <p:cNvSpPr>
            <a:spLocks noGrp="1"/>
          </p:cNvSpPr>
          <p:nvPr>
            <p:ph type="sldNum" sz="quarter" idx="11"/>
          </p:nvPr>
        </p:nvSpPr>
        <p:spPr/>
        <p:txBody>
          <a:bodyPr>
            <a:normAutofit fontScale="85000" lnSpcReduction="20000"/>
          </a:bodyPr>
          <a:lstStyle/>
          <a:p>
            <a:pPr>
              <a:defRPr/>
            </a:pPr>
            <a:fld id="{C9BC930D-997E-4918-AC35-3B8B754001F4}" type="slidenum">
              <a:rPr lang="en-US" smtClean="0"/>
              <a:pPr>
                <a:defRPr/>
              </a:pPr>
              <a:t>62</a:t>
            </a:fld>
            <a:endParaRPr lang="en-US"/>
          </a:p>
        </p:txBody>
      </p:sp>
    </p:spTree>
    <p:extLst>
      <p:ext uri="{BB962C8B-B14F-4D97-AF65-F5344CB8AC3E}">
        <p14:creationId xmlns:p14="http://schemas.microsoft.com/office/powerpoint/2010/main" val="223348717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612775" y="228600"/>
            <a:ext cx="8153400" cy="990600"/>
          </a:xfrm>
        </p:spPr>
        <p:txBody>
          <a:bodyPr>
            <a:normAutofit fontScale="90000"/>
          </a:bodyPr>
          <a:lstStyle/>
          <a:p>
            <a:r>
              <a:rPr lang="en-US" dirty="0" smtClean="0"/>
              <a:t>Maintaining Appropriate Boundaries</a:t>
            </a:r>
          </a:p>
        </p:txBody>
      </p:sp>
      <p:sp>
        <p:nvSpPr>
          <p:cNvPr id="68611" name="Content Placeholder 2"/>
          <p:cNvSpPr>
            <a:spLocks noGrp="1"/>
          </p:cNvSpPr>
          <p:nvPr>
            <p:ph sz="quarter" idx="1"/>
          </p:nvPr>
        </p:nvSpPr>
        <p:spPr>
          <a:xfrm>
            <a:off x="612775" y="1600200"/>
            <a:ext cx="8153400" cy="4495800"/>
          </a:xfrm>
        </p:spPr>
        <p:txBody>
          <a:bodyPr/>
          <a:lstStyle/>
          <a:p>
            <a:r>
              <a:rPr lang="en-US" dirty="0" smtClean="0"/>
              <a:t>What rules at the facility help protect staff from crossing professional boundaries with youth?</a:t>
            </a:r>
          </a:p>
          <a:p>
            <a:r>
              <a:rPr lang="en-US" dirty="0" smtClean="0"/>
              <a:t>How can you create an environment where youth and staff understand and respect boundaries?</a:t>
            </a:r>
          </a:p>
        </p:txBody>
      </p:sp>
      <p:sp>
        <p:nvSpPr>
          <p:cNvPr id="4" name="Slide Number Placeholder 3"/>
          <p:cNvSpPr>
            <a:spLocks noGrp="1"/>
          </p:cNvSpPr>
          <p:nvPr>
            <p:ph type="sldNum" sz="quarter" idx="12"/>
          </p:nvPr>
        </p:nvSpPr>
        <p:spPr/>
        <p:txBody>
          <a:bodyPr>
            <a:normAutofit fontScale="85000" lnSpcReduction="20000"/>
          </a:bodyPr>
          <a:lstStyle/>
          <a:p>
            <a:pPr>
              <a:defRPr/>
            </a:pPr>
            <a:fld id="{97619746-5294-45A5-A9DC-7A9A7BB31C31}" type="slidenum">
              <a:rPr lang="en-US" smtClean="0"/>
              <a:pPr>
                <a:defRPr/>
              </a:pPr>
              <a:t>63</a:t>
            </a:fld>
            <a:endParaRPr lang="en-US"/>
          </a:p>
        </p:txBody>
      </p:sp>
      <p:pic>
        <p:nvPicPr>
          <p:cNvPr id="5" name="Picture 4" descr="Cross line.jpg"/>
          <p:cNvPicPr>
            <a:picLocks noChangeAspect="1"/>
          </p:cNvPicPr>
          <p:nvPr/>
        </p:nvPicPr>
        <p:blipFill>
          <a:blip r:embed="rId3" cstate="email"/>
          <a:stretch>
            <a:fillRect/>
          </a:stretch>
        </p:blipFill>
        <p:spPr>
          <a:xfrm>
            <a:off x="2606040" y="3703320"/>
            <a:ext cx="3931920" cy="2624557"/>
          </a:xfrm>
          <a:prstGeom prst="rect">
            <a:avLst/>
          </a:prstGeom>
        </p:spPr>
      </p:pic>
      <p:sp>
        <p:nvSpPr>
          <p:cNvPr id="6" name="Rectangle 5"/>
          <p:cNvSpPr/>
          <p:nvPr/>
        </p:nvSpPr>
        <p:spPr>
          <a:xfrm>
            <a:off x="4082924" y="640080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spTree>
    <p:extLst>
      <p:ext uri="{BB962C8B-B14F-4D97-AF65-F5344CB8AC3E}">
        <p14:creationId xmlns:p14="http://schemas.microsoft.com/office/powerpoint/2010/main" val="5266357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would you do if . . . </a:t>
            </a:r>
            <a:endParaRPr lang="en-US" dirty="0"/>
          </a:p>
        </p:txBody>
      </p:sp>
      <p:sp>
        <p:nvSpPr>
          <p:cNvPr id="3" name="Content Placeholder 2"/>
          <p:cNvSpPr>
            <a:spLocks noGrp="1"/>
          </p:cNvSpPr>
          <p:nvPr>
            <p:ph sz="quarter" idx="1"/>
          </p:nvPr>
        </p:nvSpPr>
        <p:spPr>
          <a:xfrm>
            <a:off x="1920240" y="1600200"/>
            <a:ext cx="6845808" cy="4495800"/>
          </a:xfrm>
        </p:spPr>
        <p:txBody>
          <a:bodyPr/>
          <a:lstStyle/>
          <a:p>
            <a:r>
              <a:rPr lang="en-US" sz="2700" dirty="0" smtClean="0"/>
              <a:t>A youth told you that she loves you and kissed you on the cheek</a:t>
            </a:r>
          </a:p>
          <a:p>
            <a:r>
              <a:rPr lang="en-US" sz="2700" dirty="0" smtClean="0"/>
              <a:t>You received a </a:t>
            </a:r>
            <a:r>
              <a:rPr lang="en-US" sz="2700" dirty="0" err="1" smtClean="0"/>
              <a:t>Facebook</a:t>
            </a:r>
            <a:r>
              <a:rPr lang="en-US" sz="2700" dirty="0" smtClean="0"/>
              <a:t> friend request or tweet from a formerly incarcerated youth</a:t>
            </a:r>
          </a:p>
          <a:p>
            <a:r>
              <a:rPr lang="en-US" sz="2700" dirty="0" smtClean="0"/>
              <a:t>A youth asked you to write to him at home once he leaves the facility</a:t>
            </a:r>
          </a:p>
          <a:p>
            <a:r>
              <a:rPr lang="en-US" sz="2700" dirty="0" smtClean="0"/>
              <a:t>A youth came back to the facility after he was released and wanted to talk to you for advice about getting a job</a:t>
            </a:r>
          </a:p>
          <a:p>
            <a:r>
              <a:rPr lang="en-US" sz="2700" dirty="0" smtClean="0"/>
              <a:t>You received a letter from a youth who has left the facility</a:t>
            </a:r>
            <a:endParaRPr lang="en-US" sz="2700"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64</a:t>
            </a:fld>
            <a:endParaRPr lang="en-US"/>
          </a:p>
        </p:txBody>
      </p:sp>
      <p:pic>
        <p:nvPicPr>
          <p:cNvPr id="5" name="Picture 4" descr="download.jpg"/>
          <p:cNvPicPr>
            <a:picLocks noChangeAspect="1"/>
          </p:cNvPicPr>
          <p:nvPr/>
        </p:nvPicPr>
        <p:blipFill>
          <a:blip r:embed="rId3" cstate="email"/>
          <a:stretch>
            <a:fillRect/>
          </a:stretch>
        </p:blipFill>
        <p:spPr>
          <a:xfrm>
            <a:off x="365760" y="1737360"/>
            <a:ext cx="1238250" cy="1323975"/>
          </a:xfrm>
          <a:prstGeom prst="rect">
            <a:avLst/>
          </a:prstGeom>
        </p:spPr>
      </p:pic>
      <p:pic>
        <p:nvPicPr>
          <p:cNvPr id="6" name="Picture 5" descr="download (1).jpg"/>
          <p:cNvPicPr>
            <a:picLocks noChangeAspect="1"/>
          </p:cNvPicPr>
          <p:nvPr/>
        </p:nvPicPr>
        <p:blipFill>
          <a:blip r:embed="rId4" cstate="email"/>
          <a:stretch>
            <a:fillRect/>
          </a:stretch>
        </p:blipFill>
        <p:spPr>
          <a:xfrm>
            <a:off x="182880" y="3246120"/>
            <a:ext cx="1666875" cy="1666875"/>
          </a:xfrm>
          <a:prstGeom prst="rect">
            <a:avLst/>
          </a:prstGeom>
        </p:spPr>
      </p:pic>
      <p:pic>
        <p:nvPicPr>
          <p:cNvPr id="7" name="Picture 6" descr="download (2).jpg"/>
          <p:cNvPicPr>
            <a:picLocks noChangeAspect="1"/>
          </p:cNvPicPr>
          <p:nvPr/>
        </p:nvPicPr>
        <p:blipFill>
          <a:blip r:embed="rId5" cstate="email"/>
          <a:stretch>
            <a:fillRect/>
          </a:stretch>
        </p:blipFill>
        <p:spPr>
          <a:xfrm>
            <a:off x="320040" y="4846320"/>
            <a:ext cx="1417320" cy="1464174"/>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Working with LGBTQI Youth</a:t>
            </a:r>
            <a:endParaRPr lang="en-US" dirty="0"/>
          </a:p>
        </p:txBody>
      </p:sp>
      <p:sp>
        <p:nvSpPr>
          <p:cNvPr id="3" name="Title 2"/>
          <p:cNvSpPr>
            <a:spLocks noGrp="1"/>
          </p:cNvSpPr>
          <p:nvPr>
            <p:ph type="title"/>
          </p:nvPr>
        </p:nvSpPr>
        <p:spPr/>
        <p:txBody>
          <a:bodyPr/>
          <a:lstStyle/>
          <a:p>
            <a:r>
              <a:rPr lang="en-US" dirty="0" smtClean="0"/>
              <a:t>Module 3</a:t>
            </a:r>
            <a:endParaRPr lang="en-US" dirty="0"/>
          </a:p>
        </p:txBody>
      </p:sp>
      <p:sp>
        <p:nvSpPr>
          <p:cNvPr id="4" name="Slide Number Placeholder 3"/>
          <p:cNvSpPr>
            <a:spLocks noGrp="1"/>
          </p:cNvSpPr>
          <p:nvPr>
            <p:ph type="sldNum" sz="quarter" idx="11"/>
          </p:nvPr>
        </p:nvSpPr>
        <p:spPr/>
        <p:txBody>
          <a:bodyPr/>
          <a:lstStyle/>
          <a:p>
            <a:pPr>
              <a:defRPr/>
            </a:pPr>
            <a:fld id="{43685388-4D41-4B6D-A496-77199FDC8B51}" type="slidenum">
              <a:rPr lang="en-US" smtClean="0"/>
              <a:pPr>
                <a:defRPr/>
              </a:pPr>
              <a:t>65</a:t>
            </a:fld>
            <a:endParaRPr lang="en-US"/>
          </a:p>
        </p:txBody>
      </p:sp>
    </p:spTree>
    <p:extLst>
      <p:ext uri="{BB962C8B-B14F-4D97-AF65-F5344CB8AC3E}">
        <p14:creationId xmlns:p14="http://schemas.microsoft.com/office/powerpoint/2010/main" val="122620999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 training on LGBTQI Youth?</a:t>
            </a:r>
            <a:endParaRPr lang="en-US" dirty="0"/>
          </a:p>
        </p:txBody>
      </p:sp>
      <p:sp>
        <p:nvSpPr>
          <p:cNvPr id="3" name="Content Placeholder 2"/>
          <p:cNvSpPr>
            <a:spLocks noGrp="1"/>
          </p:cNvSpPr>
          <p:nvPr>
            <p:ph sz="quarter" idx="1"/>
          </p:nvPr>
        </p:nvSpPr>
        <p:spPr>
          <a:xfrm>
            <a:off x="612648" y="1600200"/>
            <a:ext cx="8153400" cy="4754880"/>
          </a:xfrm>
        </p:spPr>
        <p:txBody>
          <a:bodyPr>
            <a:normAutofit/>
          </a:bodyPr>
          <a:lstStyle/>
          <a:p>
            <a:r>
              <a:rPr lang="en-US" sz="2600" dirty="0" smtClean="0"/>
              <a:t>You </a:t>
            </a:r>
            <a:r>
              <a:rPr lang="en-US" sz="2600" dirty="0"/>
              <a:t>already work with </a:t>
            </a:r>
            <a:r>
              <a:rPr lang="en-US" sz="2600" dirty="0" smtClean="0"/>
              <a:t>LGBTQI </a:t>
            </a:r>
            <a:r>
              <a:rPr lang="en-US" sz="2600" dirty="0"/>
              <a:t>youth, whether you realize it or </a:t>
            </a:r>
            <a:r>
              <a:rPr lang="en-US" sz="2600" dirty="0" smtClean="0"/>
              <a:t>not.</a:t>
            </a:r>
          </a:p>
          <a:p>
            <a:r>
              <a:rPr lang="en-US" sz="2600" dirty="0"/>
              <a:t>You are required to protect all youth.</a:t>
            </a:r>
          </a:p>
          <a:p>
            <a:r>
              <a:rPr lang="en-US" sz="2600" dirty="0" smtClean="0"/>
              <a:t>Understanding kids’ experiences helps us do our jobs.</a:t>
            </a:r>
          </a:p>
          <a:p>
            <a:r>
              <a:rPr lang="en-US" sz="2600" dirty="0" smtClean="0"/>
              <a:t>NM Human Rights Code prohibits discrimination based on sexual orientation or gender identity. </a:t>
            </a:r>
          </a:p>
          <a:p>
            <a:r>
              <a:rPr lang="en-US" sz="2600" dirty="0"/>
              <a:t>LGB youth are 4 times more likely, and questioning youth are 3 times more likely, to attempt suicide than their straight peers. </a:t>
            </a:r>
            <a:endParaRPr lang="en-US" sz="1800" dirty="0" smtClean="0"/>
          </a:p>
          <a:p>
            <a:pPr marL="0" indent="0">
              <a:buNone/>
            </a:pPr>
            <a:r>
              <a:rPr lang="en-US" sz="2000" dirty="0" smtClean="0"/>
              <a:t>Source</a:t>
            </a:r>
            <a:r>
              <a:rPr lang="en-US" sz="2000" dirty="0"/>
              <a:t>: U.S. </a:t>
            </a:r>
            <a:r>
              <a:rPr lang="en-US" sz="2000" dirty="0" smtClean="0"/>
              <a:t>Centers </a:t>
            </a:r>
            <a:r>
              <a:rPr lang="en-US" sz="2000" dirty="0"/>
              <a:t>for Disease </a:t>
            </a:r>
            <a:r>
              <a:rPr lang="en-US" sz="2000" dirty="0" smtClean="0"/>
              <a:t>Control and Prevention http</a:t>
            </a:r>
            <a:r>
              <a:rPr lang="en-US" sz="2000" dirty="0"/>
              <a:t>://www.cdc.gov/mmwr/pdf/ss/ss60e0606.pdf </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66</a:t>
            </a:fld>
            <a:endParaRPr lang="en-US"/>
          </a:p>
        </p:txBody>
      </p:sp>
    </p:spTree>
    <p:extLst>
      <p:ext uri="{BB962C8B-B14F-4D97-AF65-F5344CB8AC3E}">
        <p14:creationId xmlns:p14="http://schemas.microsoft.com/office/powerpoint/2010/main" val="23785788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Goals</a:t>
            </a:r>
            <a:endParaRPr lang="en-US" dirty="0"/>
          </a:p>
        </p:txBody>
      </p:sp>
      <p:sp>
        <p:nvSpPr>
          <p:cNvPr id="3" name="Content Placeholder 2"/>
          <p:cNvSpPr>
            <a:spLocks noGrp="1"/>
          </p:cNvSpPr>
          <p:nvPr>
            <p:ph sz="quarter" idx="1"/>
          </p:nvPr>
        </p:nvSpPr>
        <p:spPr/>
        <p:txBody>
          <a:bodyPr/>
          <a:lstStyle/>
          <a:p>
            <a:r>
              <a:rPr lang="en-US" dirty="0"/>
              <a:t>U</a:t>
            </a:r>
            <a:r>
              <a:rPr lang="en-US" dirty="0" smtClean="0"/>
              <a:t>nderstand </a:t>
            </a:r>
            <a:r>
              <a:rPr lang="en-US" dirty="0"/>
              <a:t>terminology relating to and experiences of </a:t>
            </a:r>
            <a:r>
              <a:rPr lang="en-US" dirty="0" smtClean="0"/>
              <a:t>LGBTQI </a:t>
            </a:r>
            <a:r>
              <a:rPr lang="en-US" dirty="0"/>
              <a:t>youth </a:t>
            </a:r>
            <a:endParaRPr lang="en-US" dirty="0" smtClean="0"/>
          </a:p>
          <a:p>
            <a:r>
              <a:rPr lang="en-US" dirty="0" smtClean="0"/>
              <a:t>Understand the challenges LGBTQI youth in the juvenile justice system face</a:t>
            </a:r>
          </a:p>
          <a:p>
            <a:r>
              <a:rPr lang="en-US" dirty="0" smtClean="0"/>
              <a:t>Learn to communicate effectively with LGBTQI youth</a:t>
            </a:r>
          </a:p>
          <a:p>
            <a:r>
              <a:rPr lang="en-US" dirty="0" smtClean="0"/>
              <a:t>Become familiar with the agency’s responsibilities to LGBTQI youth under PREA</a:t>
            </a:r>
            <a:endParaRPr lang="en-US" dirty="0"/>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67</a:t>
            </a:fld>
            <a:endParaRPr lang="en-US"/>
          </a:p>
        </p:txBody>
      </p:sp>
    </p:spTree>
    <p:extLst>
      <p:ext uri="{BB962C8B-B14F-4D97-AF65-F5344CB8AC3E}">
        <p14:creationId xmlns:p14="http://schemas.microsoft.com/office/powerpoint/2010/main" val="192904621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ormAutofit/>
          </a:bodyPr>
          <a:lstStyle/>
          <a:p>
            <a:r>
              <a:rPr lang="en-US" dirty="0" smtClean="0"/>
              <a:t>LGBTQI Youth</a:t>
            </a:r>
          </a:p>
        </p:txBody>
      </p:sp>
      <p:sp>
        <p:nvSpPr>
          <p:cNvPr id="14339" name="Slide Number Placeholder 3"/>
          <p:cNvSpPr>
            <a:spLocks noGrp="1"/>
          </p:cNvSpPr>
          <p:nvPr>
            <p:ph type="sldNum" sz="quarter" idx="11"/>
          </p:nvPr>
        </p:nvSpPr>
        <p:spPr bwMode="auto">
          <a:noFill/>
          <a:ln>
            <a:miter lim="800000"/>
            <a:headEnd/>
            <a:tailEnd/>
          </a:ln>
        </p:spPr>
        <p:txBody>
          <a:bodyPr/>
          <a:lstStyle/>
          <a:p>
            <a:fld id="{DCE145AB-C841-430D-BE05-80B4796A92C4}" type="slidenum">
              <a:rPr lang="en-US" smtClean="0">
                <a:ea typeface="ＭＳ Ｐゴシック" pitchFamily="34" charset="-128"/>
              </a:rPr>
              <a:pPr/>
              <a:t>68</a:t>
            </a:fld>
            <a:endParaRPr lang="en-US" smtClean="0">
              <a:ea typeface="ＭＳ Ｐゴシック" pitchFamily="34" charset="-128"/>
            </a:endParaRPr>
          </a:p>
        </p:txBody>
      </p:sp>
      <p:pic>
        <p:nvPicPr>
          <p:cNvPr id="4" name="Picture 3" descr="Pic 6 (1).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53388" y="2880360"/>
            <a:ext cx="6439662" cy="3703320"/>
          </a:xfrm>
          <a:prstGeom prst="rect">
            <a:avLst/>
          </a:prstGeom>
        </p:spPr>
      </p:pic>
      <p:sp>
        <p:nvSpPr>
          <p:cNvPr id="5" name="Rectangle 4"/>
          <p:cNvSpPr/>
          <p:nvPr/>
        </p:nvSpPr>
        <p:spPr>
          <a:xfrm>
            <a:off x="6355080" y="6602982"/>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In The Life Media</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Alphabet Soup</a:t>
            </a:r>
            <a:endParaRPr lang="en-US" dirty="0"/>
          </a:p>
        </p:txBody>
      </p:sp>
      <p:sp>
        <p:nvSpPr>
          <p:cNvPr id="3" name="Content Placeholder 2"/>
          <p:cNvSpPr>
            <a:spLocks noGrp="1"/>
          </p:cNvSpPr>
          <p:nvPr>
            <p:ph sz="quarter" idx="1"/>
          </p:nvPr>
        </p:nvSpPr>
        <p:spPr/>
        <p:txBody>
          <a:bodyPr/>
          <a:lstStyle/>
          <a:p>
            <a:r>
              <a:rPr lang="en-US" dirty="0" smtClean="0"/>
              <a:t>What does LGBTQI stand for?</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69</a:t>
            </a:fld>
            <a:endParaRPr lang="en-US"/>
          </a:p>
        </p:txBody>
      </p:sp>
      <p:pic>
        <p:nvPicPr>
          <p:cNvPr id="5" name="Picture 4"/>
          <p:cNvPicPr>
            <a:picLocks noChangeAspect="1"/>
          </p:cNvPicPr>
          <p:nvPr/>
        </p:nvPicPr>
        <p:blipFill>
          <a:blip r:embed="rId3" cstate="email"/>
          <a:srcRect/>
          <a:stretch>
            <a:fillRect/>
          </a:stretch>
        </p:blipFill>
        <p:spPr bwMode="auto">
          <a:xfrm>
            <a:off x="4937760" y="3017520"/>
            <a:ext cx="2905760" cy="2905760"/>
          </a:xfrm>
          <a:prstGeom prst="rect">
            <a:avLst/>
          </a:prstGeom>
          <a:noFill/>
          <a:ln w="38100" cap="sq">
            <a:solidFill>
              <a:srgbClr val="000000"/>
            </a:solidFill>
            <a:miter lim="800000"/>
            <a:headEnd/>
            <a:tailEnd/>
          </a:ln>
          <a:effectLst>
            <a:outerShdw dist="38100" dir="2700000" algn="tl" rotWithShape="0">
              <a:srgbClr val="808080">
                <a:alpha val="42998"/>
              </a:srgbClr>
            </a:outerShdw>
          </a:effectLst>
        </p:spPr>
      </p:pic>
      <p:sp>
        <p:nvSpPr>
          <p:cNvPr id="6" name="Flowchart: Alternate Process 5"/>
          <p:cNvSpPr/>
          <p:nvPr/>
        </p:nvSpPr>
        <p:spPr>
          <a:xfrm>
            <a:off x="960120" y="3520440"/>
            <a:ext cx="2880360" cy="114300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LGBTQI  - Learning the Lingo</a:t>
            </a:r>
            <a:endParaRPr lang="en-US" sz="2000" b="1" dirty="0">
              <a:solidFill>
                <a:schemeClr val="tx1"/>
              </a:solidFill>
            </a:endParaRPr>
          </a:p>
        </p:txBody>
      </p:sp>
    </p:spTree>
    <p:extLst>
      <p:ext uri="{BB962C8B-B14F-4D97-AF65-F5344CB8AC3E}">
        <p14:creationId xmlns:p14="http://schemas.microsoft.com/office/powerpoint/2010/main" val="22241111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Goals for Module 1</a:t>
            </a:r>
            <a:endParaRPr lang="en-US" dirty="0"/>
          </a:p>
        </p:txBody>
      </p:sp>
      <p:sp>
        <p:nvSpPr>
          <p:cNvPr id="6" name="Content Placeholder 5"/>
          <p:cNvSpPr>
            <a:spLocks noGrp="1"/>
          </p:cNvSpPr>
          <p:nvPr>
            <p:ph sz="quarter" idx="1"/>
          </p:nvPr>
        </p:nvSpPr>
        <p:spPr/>
        <p:txBody>
          <a:bodyPr/>
          <a:lstStyle/>
          <a:p>
            <a:r>
              <a:rPr lang="en-US" dirty="0" smtClean="0"/>
              <a:t>Learn about the Prison Rape Elimination Act (PREA)</a:t>
            </a:r>
          </a:p>
          <a:p>
            <a:r>
              <a:rPr lang="en-US" dirty="0" smtClean="0"/>
              <a:t>Become aware of prevalence of sexual misconduct in juvenile facilities nationwide</a:t>
            </a:r>
          </a:p>
          <a:p>
            <a:r>
              <a:rPr lang="en-US" dirty="0" smtClean="0"/>
              <a:t>Begin to examine the ways sexual misconduct can </a:t>
            </a:r>
            <a:r>
              <a:rPr lang="en-US" dirty="0"/>
              <a:t>a</a:t>
            </a:r>
            <a:r>
              <a:rPr lang="en-US" dirty="0" smtClean="0"/>
              <a:t>ffect youth</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43685388-4D41-4B6D-A496-77199FDC8B51}" type="slidenum">
              <a:rPr lang="en-US" smtClean="0"/>
              <a:pPr>
                <a:defRPr/>
              </a:pPr>
              <a:t>7</a:t>
            </a:fld>
            <a:endParaRPr lang="en-US"/>
          </a:p>
        </p:txBody>
      </p:sp>
    </p:spTree>
    <p:extLst>
      <p:ext uri="{BB962C8B-B14F-4D97-AF65-F5344CB8AC3E}">
        <p14:creationId xmlns:p14="http://schemas.microsoft.com/office/powerpoint/2010/main" val="78769785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Terms</a:t>
            </a:r>
            <a:endParaRPr lang="en-US" dirty="0"/>
          </a:p>
        </p:txBody>
      </p:sp>
      <p:sp>
        <p:nvSpPr>
          <p:cNvPr id="3" name="Content Placeholder 2"/>
          <p:cNvSpPr>
            <a:spLocks noGrp="1"/>
          </p:cNvSpPr>
          <p:nvPr>
            <p:ph sz="quarter" idx="1"/>
          </p:nvPr>
        </p:nvSpPr>
        <p:spPr/>
        <p:txBody>
          <a:bodyPr>
            <a:normAutofit fontScale="62500" lnSpcReduction="20000"/>
          </a:bodyPr>
          <a:lstStyle/>
          <a:p>
            <a:pPr>
              <a:buNone/>
            </a:pPr>
            <a:r>
              <a:rPr lang="en-US" sz="3200" b="1" dirty="0"/>
              <a:t>Lesbian: </a:t>
            </a:r>
            <a:r>
              <a:rPr lang="en-US" sz="3200" dirty="0" smtClean="0"/>
              <a:t>a </a:t>
            </a:r>
            <a:r>
              <a:rPr lang="en-US" sz="3200" dirty="0"/>
              <a:t>woman whose emotional, romantic and sexual attractions are </a:t>
            </a:r>
            <a:r>
              <a:rPr lang="en-US" sz="3200" dirty="0" smtClean="0"/>
              <a:t>primarily </a:t>
            </a:r>
            <a:r>
              <a:rPr lang="en-US" sz="3200" dirty="0"/>
              <a:t>for other women</a:t>
            </a:r>
            <a:r>
              <a:rPr lang="en-US" sz="3200" dirty="0" smtClean="0"/>
              <a:t>.</a:t>
            </a:r>
          </a:p>
          <a:p>
            <a:pPr>
              <a:buNone/>
            </a:pPr>
            <a:r>
              <a:rPr lang="en-US" sz="3200" b="1" dirty="0"/>
              <a:t>Gay: </a:t>
            </a:r>
            <a:r>
              <a:rPr lang="en-US" sz="3200" dirty="0"/>
              <a:t>a person whose emotional, romantic and sexual attractions are primarily </a:t>
            </a:r>
            <a:r>
              <a:rPr lang="en-US" sz="3200" dirty="0" smtClean="0"/>
              <a:t>for </a:t>
            </a:r>
            <a:r>
              <a:rPr lang="en-US" sz="3200" dirty="0"/>
              <a:t>individuals of the same sex, typically in reference to men. In some contexts, it is still used as a general term for gay men and lesbians</a:t>
            </a:r>
            <a:r>
              <a:rPr lang="en-US" sz="3200" dirty="0" smtClean="0"/>
              <a:t>.</a:t>
            </a:r>
          </a:p>
          <a:p>
            <a:pPr>
              <a:buNone/>
            </a:pPr>
            <a:r>
              <a:rPr lang="en-US" sz="3200" b="1" dirty="0"/>
              <a:t>Bisexual: </a:t>
            </a:r>
            <a:r>
              <a:rPr lang="en-US" sz="3200" dirty="0"/>
              <a:t>a person who is emotionally, romantically and sexually attracted to both men and women.</a:t>
            </a:r>
            <a:endParaRPr lang="en-US" sz="3200" dirty="0" smtClean="0"/>
          </a:p>
          <a:p>
            <a:pPr>
              <a:buNone/>
            </a:pPr>
            <a:r>
              <a:rPr lang="en-US" sz="3200" b="1" dirty="0"/>
              <a:t>Transgender: </a:t>
            </a:r>
            <a:r>
              <a:rPr lang="en-US" sz="3200" dirty="0"/>
              <a:t>a person whose gender identity (i.e., internal sense of feeling         male or female) is different from the person’s assigned sex at birth. </a:t>
            </a:r>
          </a:p>
          <a:p>
            <a:pPr>
              <a:buNone/>
            </a:pPr>
            <a:r>
              <a:rPr lang="en-US" sz="3200" b="1" dirty="0"/>
              <a:t>Questioning: </a:t>
            </a:r>
            <a:r>
              <a:rPr lang="en-US" sz="3200" dirty="0"/>
              <a:t>an active process in which a person explores his or her own sexual orientation and/or gender identity and questions the cultural assumptions that he or she is heterosexual and/or gender-conforming. </a:t>
            </a:r>
          </a:p>
          <a:p>
            <a:pPr>
              <a:buNone/>
            </a:pPr>
            <a:r>
              <a:rPr lang="en-US" sz="3200" b="1" dirty="0"/>
              <a:t>Intersex: </a:t>
            </a:r>
            <a:r>
              <a:rPr lang="en-US" sz="3200" dirty="0"/>
              <a:t>a person whose sexual or reproductive anatomy or chromosomal pattern does not seem to fit typical definitions of male or female. Intersex medical conditions are sometimes referred to as disorders of sex development. </a:t>
            </a:r>
          </a:p>
          <a:p>
            <a:pPr marL="0" indent="0">
              <a:buNone/>
            </a:pPr>
            <a:endParaRPr lang="en-US" sz="3200" dirty="0"/>
          </a:p>
          <a:p>
            <a:pPr marL="0" indent="0">
              <a:buNone/>
            </a:pPr>
            <a:endParaRPr lang="en-US" sz="3200"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Quiz</a:t>
            </a:r>
            <a:endParaRPr lang="en-US" dirty="0"/>
          </a:p>
        </p:txBody>
      </p:sp>
      <p:sp>
        <p:nvSpPr>
          <p:cNvPr id="3" name="Content Placeholder 2"/>
          <p:cNvSpPr>
            <a:spLocks noGrp="1"/>
          </p:cNvSpPr>
          <p:nvPr>
            <p:ph sz="quarter" idx="1"/>
          </p:nvPr>
        </p:nvSpPr>
        <p:spPr/>
        <p:txBody>
          <a:bodyPr/>
          <a:lstStyle/>
          <a:p>
            <a:pPr marL="0" indent="0" algn="ctr">
              <a:buNone/>
            </a:pPr>
            <a:r>
              <a:rPr lang="en-US" b="1" dirty="0" smtClean="0"/>
              <a:t>The terms gay, lesbian, and bisexual refer to a person’s:</a:t>
            </a:r>
          </a:p>
          <a:p>
            <a:endParaRPr lang="en-US" dirty="0" smtClean="0"/>
          </a:p>
          <a:p>
            <a:pPr marL="1487488" lvl="1" indent="-107950">
              <a:buNone/>
              <a:tabLst>
                <a:tab pos="1720850" algn="l"/>
              </a:tabLst>
            </a:pPr>
            <a:r>
              <a:rPr lang="en-US" sz="3200" b="1" dirty="0" smtClean="0">
                <a:solidFill>
                  <a:schemeClr val="accent6">
                    <a:lumMod val="50000"/>
                  </a:schemeClr>
                </a:solidFill>
              </a:rPr>
              <a:t>A. Sexual behavior </a:t>
            </a:r>
          </a:p>
          <a:p>
            <a:pPr marL="1487488" lvl="1" indent="-107950">
              <a:buNone/>
              <a:tabLst>
                <a:tab pos="1720850" algn="l"/>
              </a:tabLst>
            </a:pPr>
            <a:r>
              <a:rPr lang="en-US" sz="3200" b="1" dirty="0" smtClean="0">
                <a:solidFill>
                  <a:schemeClr val="accent6">
                    <a:lumMod val="50000"/>
                  </a:schemeClr>
                </a:solidFill>
              </a:rPr>
              <a:t>B. Sexual orientation</a:t>
            </a:r>
          </a:p>
          <a:p>
            <a:pPr marL="1487488" lvl="1" indent="-107950">
              <a:buNone/>
              <a:tabLst>
                <a:tab pos="1720850" algn="l"/>
              </a:tabLst>
            </a:pPr>
            <a:r>
              <a:rPr lang="en-US" sz="3200" b="1" dirty="0" smtClean="0">
                <a:solidFill>
                  <a:schemeClr val="accent6">
                    <a:lumMod val="50000"/>
                  </a:schemeClr>
                </a:solidFill>
              </a:rPr>
              <a:t>C. Gender identity </a:t>
            </a:r>
          </a:p>
          <a:p>
            <a:pPr marL="1487488" lvl="1" indent="-107950">
              <a:buNone/>
              <a:tabLst>
                <a:tab pos="1720850" algn="l"/>
              </a:tabLst>
            </a:pPr>
            <a:r>
              <a:rPr lang="en-US" sz="3200" b="1" dirty="0" smtClean="0">
                <a:solidFill>
                  <a:schemeClr val="accent6">
                    <a:lumMod val="50000"/>
                  </a:schemeClr>
                </a:solidFill>
              </a:rPr>
              <a:t>D. Dating compatibility </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71</a:t>
            </a:fld>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Quiz</a:t>
            </a:r>
            <a:endParaRPr lang="en-US" dirty="0"/>
          </a:p>
        </p:txBody>
      </p:sp>
      <p:sp>
        <p:nvSpPr>
          <p:cNvPr id="3" name="Content Placeholder 2"/>
          <p:cNvSpPr>
            <a:spLocks noGrp="1"/>
          </p:cNvSpPr>
          <p:nvPr>
            <p:ph sz="quarter" idx="1"/>
          </p:nvPr>
        </p:nvSpPr>
        <p:spPr/>
        <p:txBody>
          <a:bodyPr/>
          <a:lstStyle/>
          <a:p>
            <a:pPr algn="ctr">
              <a:buNone/>
            </a:pPr>
            <a:r>
              <a:rPr lang="en-US" b="1" dirty="0" smtClean="0"/>
              <a:t>The term transgender refers to a person’s: </a:t>
            </a:r>
          </a:p>
          <a:p>
            <a:pPr>
              <a:buNone/>
            </a:pPr>
            <a:endParaRPr lang="en-US" dirty="0" smtClean="0"/>
          </a:p>
          <a:p>
            <a:pPr marL="1543050" indent="6350">
              <a:buNone/>
            </a:pPr>
            <a:r>
              <a:rPr lang="en-US" b="1" dirty="0" smtClean="0">
                <a:solidFill>
                  <a:schemeClr val="accent6">
                    <a:lumMod val="50000"/>
                  </a:schemeClr>
                </a:solidFill>
              </a:rPr>
              <a:t>A. Sexual orientation </a:t>
            </a:r>
          </a:p>
          <a:p>
            <a:pPr marL="1543050" indent="6350">
              <a:buNone/>
            </a:pPr>
            <a:r>
              <a:rPr lang="en-US" b="1" dirty="0" smtClean="0">
                <a:solidFill>
                  <a:schemeClr val="accent6">
                    <a:lumMod val="50000"/>
                  </a:schemeClr>
                </a:solidFill>
              </a:rPr>
              <a:t>B. Feminine demeanor</a:t>
            </a:r>
          </a:p>
          <a:p>
            <a:pPr marL="1543050" indent="6350">
              <a:buNone/>
            </a:pPr>
            <a:r>
              <a:rPr lang="en-US" b="1" dirty="0" smtClean="0">
                <a:solidFill>
                  <a:schemeClr val="accent6">
                    <a:lumMod val="50000"/>
                  </a:schemeClr>
                </a:solidFill>
              </a:rPr>
              <a:t>C. Gender identity </a:t>
            </a:r>
          </a:p>
          <a:p>
            <a:pPr marL="1543050" indent="6350">
              <a:buNone/>
            </a:pPr>
            <a:r>
              <a:rPr lang="en-US" b="1" dirty="0" smtClean="0">
                <a:solidFill>
                  <a:schemeClr val="accent6">
                    <a:lumMod val="50000"/>
                  </a:schemeClr>
                </a:solidFill>
              </a:rPr>
              <a:t>D. Self expression</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72</a:t>
            </a:fld>
            <a:endParaRPr 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Identity </a:t>
            </a:r>
            <a:endParaRPr lang="en-US" dirty="0"/>
          </a:p>
        </p:txBody>
      </p:sp>
      <p:sp>
        <p:nvSpPr>
          <p:cNvPr id="3" name="Content Placeholder 2"/>
          <p:cNvSpPr>
            <a:spLocks noGrp="1"/>
          </p:cNvSpPr>
          <p:nvPr>
            <p:ph idx="1"/>
          </p:nvPr>
        </p:nvSpPr>
        <p:spPr>
          <a:xfrm>
            <a:off x="457200" y="1981200"/>
            <a:ext cx="8382000" cy="4648200"/>
          </a:xfrm>
        </p:spPr>
        <p:txBody>
          <a:bodyPr>
            <a:normAutofit/>
          </a:bodyPr>
          <a:lstStyle/>
          <a:p>
            <a:pPr>
              <a:spcAft>
                <a:spcPts val="600"/>
              </a:spcAft>
            </a:pPr>
            <a:r>
              <a:rPr lang="en-US" b="1" dirty="0" smtClean="0"/>
              <a:t>Gender Identity </a:t>
            </a:r>
            <a:r>
              <a:rPr lang="en-US" dirty="0" smtClean="0"/>
              <a:t>– the psychological sense of being male, female, or in-between.</a:t>
            </a:r>
          </a:p>
          <a:p>
            <a:pPr>
              <a:spcAft>
                <a:spcPts val="600"/>
              </a:spcAft>
            </a:pPr>
            <a:r>
              <a:rPr lang="en-US" b="1" dirty="0" smtClean="0"/>
              <a:t>Gender </a:t>
            </a:r>
            <a:r>
              <a:rPr lang="en-US" b="1" dirty="0"/>
              <a:t>Nonconforming</a:t>
            </a:r>
            <a:r>
              <a:rPr lang="en-US" dirty="0"/>
              <a:t> – a person whose appearance or manner does not conform to traditional societal gender expectations</a:t>
            </a:r>
          </a:p>
          <a:p>
            <a:pPr>
              <a:spcAft>
                <a:spcPts val="600"/>
              </a:spcAft>
            </a:pPr>
            <a:endParaRPr lang="en-US" dirty="0"/>
          </a:p>
        </p:txBody>
      </p:sp>
      <p:sp>
        <p:nvSpPr>
          <p:cNvPr id="4"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73</a:t>
            </a:fld>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Intersex</a:t>
            </a:r>
            <a:endParaRPr lang="en-US" dirty="0"/>
          </a:p>
        </p:txBody>
      </p:sp>
      <p:sp>
        <p:nvSpPr>
          <p:cNvPr id="3" name="Content Placeholder 2"/>
          <p:cNvSpPr>
            <a:spLocks noGrp="1"/>
          </p:cNvSpPr>
          <p:nvPr>
            <p:ph idx="1"/>
          </p:nvPr>
        </p:nvSpPr>
        <p:spPr>
          <a:xfrm>
            <a:off x="457200" y="1828800"/>
            <a:ext cx="8382000" cy="3581400"/>
          </a:xfrm>
        </p:spPr>
        <p:txBody>
          <a:bodyPr>
            <a:normAutofit/>
          </a:bodyPr>
          <a:lstStyle/>
          <a:p>
            <a:r>
              <a:rPr lang="en-US" dirty="0"/>
              <a:t>A person whose sexual or reproductive anatomy or chromosomal pattern does not seem to fit typical definitions of male or female.</a:t>
            </a:r>
          </a:p>
        </p:txBody>
      </p:sp>
      <p:pic>
        <p:nvPicPr>
          <p:cNvPr id="8" name="Picture 7"/>
          <p:cNvPicPr>
            <a:picLocks noChangeAspect="1"/>
          </p:cNvPicPr>
          <p:nvPr/>
        </p:nvPicPr>
        <p:blipFill>
          <a:blip r:embed="rId3" cstate="email"/>
          <a:stretch>
            <a:fillRect/>
          </a:stretch>
        </p:blipFill>
        <p:spPr>
          <a:xfrm>
            <a:off x="2377440" y="3566160"/>
            <a:ext cx="4927600" cy="2956560"/>
          </a:xfrm>
          <a:prstGeom prst="rect">
            <a:avLst/>
          </a:prstGeom>
        </p:spPr>
      </p:pic>
      <p:sp>
        <p:nvSpPr>
          <p:cNvPr id="5"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74</a:t>
            </a:fld>
            <a:endParaRPr lang="en-US" dirty="0"/>
          </a:p>
        </p:txBody>
      </p:sp>
      <p:sp>
        <p:nvSpPr>
          <p:cNvPr id="6" name="Rectangle 5"/>
          <p:cNvSpPr/>
          <p:nvPr/>
        </p:nvSpPr>
        <p:spPr>
          <a:xfrm>
            <a:off x="7406640" y="6263640"/>
            <a:ext cx="805892" cy="246221"/>
          </a:xfrm>
          <a:prstGeom prst="rect">
            <a:avLst/>
          </a:prstGeom>
        </p:spPr>
        <p:txBody>
          <a:bodyPr wrap="none">
            <a:spAutoFit/>
          </a:bodyPr>
          <a:lstStyle/>
          <a:p>
            <a:pPr>
              <a:spcAft>
                <a:spcPts val="1000"/>
              </a:spcAft>
            </a:pPr>
            <a:r>
              <a:rPr lang="en-US" sz="1000" dirty="0" smtClean="0">
                <a:latin typeface="Calibri" pitchFamily="34" charset="0"/>
                <a:cs typeface="Arial" charset="0"/>
              </a:rPr>
              <a:t>© </a:t>
            </a:r>
            <a:r>
              <a:rPr lang="en-US" sz="1000" dirty="0" err="1" smtClean="0">
                <a:latin typeface="Calibri" pitchFamily="34" charset="0"/>
                <a:cs typeface="Arial" charset="0"/>
              </a:rPr>
              <a:t>Briffa.org</a:t>
            </a:r>
            <a:endParaRPr lang="en-US" sz="1000" dirty="0">
              <a:latin typeface="Arial" charset="0"/>
              <a:cs typeface="Arial" charset="0"/>
            </a:endParaRPr>
          </a:p>
        </p:txBody>
      </p:sp>
    </p:spTree>
    <p:extLst>
      <p:ext uri="{BB962C8B-B14F-4D97-AF65-F5344CB8AC3E}">
        <p14:creationId xmlns:p14="http://schemas.microsoft.com/office/powerpoint/2010/main" val="320701621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Twin Spirit or Two-Spirit</a:t>
            </a:r>
            <a:endParaRPr lang="en-US" dirty="0"/>
          </a:p>
        </p:txBody>
      </p:sp>
      <p:sp>
        <p:nvSpPr>
          <p:cNvPr id="3" name="Content Placeholder 2"/>
          <p:cNvSpPr>
            <a:spLocks noGrp="1"/>
          </p:cNvSpPr>
          <p:nvPr>
            <p:ph idx="1"/>
          </p:nvPr>
        </p:nvSpPr>
        <p:spPr>
          <a:xfrm>
            <a:off x="4754880" y="1600200"/>
            <a:ext cx="4084320" cy="4800600"/>
          </a:xfrm>
        </p:spPr>
        <p:txBody>
          <a:bodyPr>
            <a:normAutofit fontScale="92500" lnSpcReduction="10000"/>
          </a:bodyPr>
          <a:lstStyle/>
          <a:p>
            <a:r>
              <a:rPr lang="en-US" dirty="0" smtClean="0"/>
              <a:t>Individuals who combine the traits of both men and women.  </a:t>
            </a:r>
          </a:p>
          <a:p>
            <a:r>
              <a:rPr lang="en-US" dirty="0" smtClean="0"/>
              <a:t>In North America, the term is used in some Native American communities.  </a:t>
            </a:r>
          </a:p>
          <a:p>
            <a:r>
              <a:rPr lang="en-US" dirty="0" smtClean="0"/>
              <a:t>In some tribes, two-spirit individuals are considered sacred and may have special skills or responsibilities.</a:t>
            </a:r>
            <a:endParaRPr lang="en-US" dirty="0"/>
          </a:p>
        </p:txBody>
      </p:sp>
      <p:pic>
        <p:nvPicPr>
          <p:cNvPr id="4" name="Picture 3"/>
          <p:cNvPicPr>
            <a:picLocks noChangeAspect="1"/>
          </p:cNvPicPr>
          <p:nvPr/>
        </p:nvPicPr>
        <p:blipFill>
          <a:blip r:embed="rId3" cstate="email"/>
          <a:stretch>
            <a:fillRect/>
          </a:stretch>
        </p:blipFill>
        <p:spPr>
          <a:xfrm>
            <a:off x="868680" y="2011680"/>
            <a:ext cx="3492500" cy="4051300"/>
          </a:xfrm>
          <a:prstGeom prst="rect">
            <a:avLst/>
          </a:prstGeom>
        </p:spPr>
      </p:pic>
      <p:sp>
        <p:nvSpPr>
          <p:cNvPr id="5"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75</a:t>
            </a:fld>
            <a:endParaRPr lang="en-US" dirty="0"/>
          </a:p>
        </p:txBody>
      </p:sp>
      <p:sp>
        <p:nvSpPr>
          <p:cNvPr id="6" name="Rectangle 5"/>
          <p:cNvSpPr/>
          <p:nvPr/>
        </p:nvSpPr>
        <p:spPr>
          <a:xfrm>
            <a:off x="3840480" y="6172200"/>
            <a:ext cx="515598" cy="246221"/>
          </a:xfrm>
          <a:prstGeom prst="rect">
            <a:avLst/>
          </a:prstGeom>
        </p:spPr>
        <p:txBody>
          <a:bodyPr wrap="none">
            <a:spAutoFit/>
          </a:bodyPr>
          <a:lstStyle/>
          <a:p>
            <a:pPr>
              <a:spcAft>
                <a:spcPts val="1000"/>
              </a:spcAft>
            </a:pPr>
            <a:r>
              <a:rPr lang="en-US" sz="1000" dirty="0" smtClean="0">
                <a:latin typeface="Calibri" pitchFamily="34" charset="0"/>
                <a:cs typeface="Arial" charset="0"/>
              </a:rPr>
              <a:t>© PBS</a:t>
            </a:r>
            <a:endParaRPr lang="en-US" sz="1000" dirty="0">
              <a:latin typeface="Arial" charset="0"/>
              <a:cs typeface="Arial" charset="0"/>
            </a:endParaRPr>
          </a:p>
        </p:txBody>
      </p:sp>
    </p:spTree>
    <p:extLst>
      <p:ext uri="{BB962C8B-B14F-4D97-AF65-F5344CB8AC3E}">
        <p14:creationId xmlns:p14="http://schemas.microsoft.com/office/powerpoint/2010/main" val="369039596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228600" y="6263640"/>
            <a:ext cx="533400" cy="381000"/>
          </a:xfrm>
        </p:spPr>
        <p:txBody>
          <a:bodyPr>
            <a:normAutofit/>
          </a:bodyPr>
          <a:lstStyle/>
          <a:p>
            <a:pPr>
              <a:defRPr/>
            </a:pPr>
            <a:fld id="{C9BC930D-997E-4918-AC35-3B8B754001F4}" type="slidenum">
              <a:rPr lang="en-US" smtClean="0"/>
              <a:pPr>
                <a:defRPr/>
              </a:pPr>
              <a:t>76</a:t>
            </a:fld>
            <a:endParaRPr lang="en-US" dirty="0"/>
          </a:p>
        </p:txBody>
      </p:sp>
      <p:sp>
        <p:nvSpPr>
          <p:cNvPr id="2" name="Title 1"/>
          <p:cNvSpPr>
            <a:spLocks noGrp="1"/>
          </p:cNvSpPr>
          <p:nvPr>
            <p:ph type="title" idx="4294967295"/>
          </p:nvPr>
        </p:nvSpPr>
        <p:spPr>
          <a:xfrm>
            <a:off x="990600" y="228600"/>
            <a:ext cx="1981200" cy="4800600"/>
          </a:xfrm>
        </p:spPr>
        <p:txBody>
          <a:bodyPr/>
          <a:lstStyle/>
          <a:p>
            <a:r>
              <a:rPr lang="en-US" dirty="0" smtClean="0"/>
              <a:t>The </a:t>
            </a:r>
            <a:r>
              <a:rPr lang="en-US" dirty="0" err="1" smtClean="0"/>
              <a:t>GenderBread</a:t>
            </a:r>
            <a:r>
              <a:rPr lang="en-US" dirty="0" smtClean="0"/>
              <a:t> Person</a:t>
            </a:r>
            <a:endParaRPr lang="en-US" dirty="0"/>
          </a:p>
        </p:txBody>
      </p:sp>
      <p:pic>
        <p:nvPicPr>
          <p:cNvPr id="7" name="Content Placeholder 6" descr="Genderbread-2.1 (1) copy.jpg"/>
          <p:cNvPicPr>
            <a:picLocks noGrp="1" noChangeAspect="1"/>
          </p:cNvPicPr>
          <p:nvPr>
            <p:ph sz="quarter" idx="4294967295"/>
          </p:nvPr>
        </p:nvPicPr>
        <p:blipFill rotWithShape="1">
          <a:blip r:embed="rId3" cstate="email">
            <a:extLst>
              <a:ext uri="{28A0092B-C50C-407E-A947-70E740481C1C}">
                <a14:useLocalDpi xmlns:a14="http://schemas.microsoft.com/office/drawing/2010/main" val="0"/>
              </a:ext>
            </a:extLst>
          </a:blip>
          <a:srcRect l="-58939" r="-58939"/>
          <a:stretch/>
        </p:blipFill>
        <p:spPr>
          <a:xfrm>
            <a:off x="914400" y="640080"/>
            <a:ext cx="9098281" cy="5760720"/>
          </a:xfrm>
        </p:spPr>
      </p:pic>
      <p:sp>
        <p:nvSpPr>
          <p:cNvPr id="5" name="Rectangle 4"/>
          <p:cNvSpPr/>
          <p:nvPr/>
        </p:nvSpPr>
        <p:spPr>
          <a:xfrm>
            <a:off x="6675120" y="6492240"/>
            <a:ext cx="2304033" cy="246221"/>
          </a:xfrm>
          <a:prstGeom prst="rect">
            <a:avLst/>
          </a:prstGeom>
        </p:spPr>
        <p:txBody>
          <a:bodyPr wrap="square">
            <a:spAutoFit/>
          </a:bodyPr>
          <a:lstStyle/>
          <a:p>
            <a:pPr>
              <a:spcAft>
                <a:spcPts val="1000"/>
              </a:spcAft>
            </a:pPr>
            <a:r>
              <a:rPr lang="en-US" sz="1000" dirty="0" smtClean="0">
                <a:latin typeface="Calibri" pitchFamily="34" charset="0"/>
                <a:cs typeface="Arial" charset="0"/>
              </a:rPr>
              <a:t>© </a:t>
            </a:r>
            <a:r>
              <a:rPr lang="en-US" sz="1000" dirty="0" err="1" smtClean="0">
                <a:latin typeface="Calibri" pitchFamily="34" charset="0"/>
                <a:cs typeface="Arial" charset="0"/>
              </a:rPr>
              <a:t>itspronouncedmetrosexual.com</a:t>
            </a:r>
            <a:endParaRPr lang="en-US" sz="1000" dirty="0">
              <a:latin typeface="Arial" charset="0"/>
              <a:cs typeface="Arial" charset="0"/>
            </a:endParaRPr>
          </a:p>
        </p:txBody>
      </p:sp>
    </p:spTree>
    <p:extLst>
      <p:ext uri="{BB962C8B-B14F-4D97-AF65-F5344CB8AC3E}">
        <p14:creationId xmlns:p14="http://schemas.microsoft.com/office/powerpoint/2010/main" val="36372561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Challenges</a:t>
            </a:r>
            <a:endParaRPr lang="en-US" dirty="0"/>
          </a:p>
        </p:txBody>
      </p:sp>
      <p:sp>
        <p:nvSpPr>
          <p:cNvPr id="4" name="Content Placeholder 3"/>
          <p:cNvSpPr>
            <a:spLocks noGrp="1"/>
          </p:cNvSpPr>
          <p:nvPr>
            <p:ph sz="quarter" idx="1"/>
          </p:nvPr>
        </p:nvSpPr>
        <p:spPr/>
        <p:txBody>
          <a:bodyPr/>
          <a:lstStyle/>
          <a:p>
            <a:pPr marL="0" indent="0">
              <a:buNone/>
            </a:pPr>
            <a:endParaRPr lang="en-US" dirty="0" smtClean="0"/>
          </a:p>
          <a:p>
            <a:pPr marL="0" indent="0">
              <a:buNone/>
            </a:pPr>
            <a:r>
              <a:rPr lang="en-US" dirty="0" smtClean="0"/>
              <a:t>Discussion:</a:t>
            </a:r>
            <a:endParaRPr lang="en-US" dirty="0"/>
          </a:p>
          <a:p>
            <a:pPr marL="0" indent="0">
              <a:buNone/>
            </a:pPr>
            <a:r>
              <a:rPr lang="en-US" dirty="0" smtClean="0"/>
              <a:t>What are some examples of challenges that LGBTQI youth might face, or that you have observed?</a:t>
            </a:r>
            <a:endParaRPr lang="en-US" dirty="0"/>
          </a:p>
        </p:txBody>
      </p:sp>
      <p:sp>
        <p:nvSpPr>
          <p:cNvPr id="2" name="Slide Number Placeholder 1"/>
          <p:cNvSpPr>
            <a:spLocks noGrp="1"/>
          </p:cNvSpPr>
          <p:nvPr>
            <p:ph type="sldNum" sz="quarter" idx="12"/>
          </p:nvPr>
        </p:nvSpPr>
        <p:spPr/>
        <p:txBody>
          <a:bodyPr>
            <a:normAutofit fontScale="85000" lnSpcReduction="20000"/>
          </a:bodyPr>
          <a:lstStyle/>
          <a:p>
            <a:pPr>
              <a:defRPr/>
            </a:pPr>
            <a:fld id="{263DD28D-18A5-4D7C-9CBF-0F176AAD66A6}" type="slidenum">
              <a:rPr lang="en-US" smtClean="0"/>
              <a:pPr>
                <a:defRPr/>
              </a:pPr>
              <a:t>77</a:t>
            </a:fld>
            <a:endParaRPr lang="en-US"/>
          </a:p>
        </p:txBody>
      </p:sp>
      <p:pic>
        <p:nvPicPr>
          <p:cNvPr id="6" name="Picture 5" descr="colorful-rainbow-party-md.png"/>
          <p:cNvPicPr>
            <a:picLocks noChangeAspect="1"/>
          </p:cNvPicPr>
          <p:nvPr/>
        </p:nvPicPr>
        <p:blipFill rotWithShape="1">
          <a:blip r:embed="rId3">
            <a:extLst>
              <a:ext uri="{28A0092B-C50C-407E-A947-70E740481C1C}">
                <a14:useLocalDpi xmlns:a14="http://schemas.microsoft.com/office/drawing/2010/main" val="0"/>
              </a:ext>
            </a:extLst>
          </a:blip>
          <a:srcRect b="47393"/>
          <a:stretch/>
        </p:blipFill>
        <p:spPr>
          <a:xfrm>
            <a:off x="1965960" y="3977640"/>
            <a:ext cx="5175849" cy="2042122"/>
          </a:xfrm>
          <a:prstGeom prst="rect">
            <a:avLst/>
          </a:prstGeom>
        </p:spPr>
      </p:pic>
      <p:sp>
        <p:nvSpPr>
          <p:cNvPr id="7" name="Rectangle 6"/>
          <p:cNvSpPr/>
          <p:nvPr/>
        </p:nvSpPr>
        <p:spPr>
          <a:xfrm>
            <a:off x="3419984" y="6217920"/>
            <a:ext cx="2304033" cy="246221"/>
          </a:xfrm>
          <a:prstGeom prst="rect">
            <a:avLst/>
          </a:prstGeom>
        </p:spPr>
        <p:txBody>
          <a:bodyPr wrap="square">
            <a:spAutoFit/>
          </a:bodyPr>
          <a:lstStyle/>
          <a:p>
            <a:pPr algn="ctr">
              <a:spcAft>
                <a:spcPts val="1000"/>
              </a:spcAft>
            </a:pPr>
            <a:r>
              <a:rPr lang="en-US" sz="1000" dirty="0" smtClean="0">
                <a:latin typeface="Calibri" pitchFamily="34" charset="0"/>
                <a:cs typeface="Arial" charset="0"/>
              </a:rPr>
              <a:t>© </a:t>
            </a:r>
            <a:r>
              <a:rPr lang="en-US" sz="1000" dirty="0" err="1" smtClean="0">
                <a:latin typeface="Calibri" pitchFamily="34" charset="0"/>
                <a:cs typeface="Arial" charset="0"/>
              </a:rPr>
              <a:t>clker.com</a:t>
            </a:r>
            <a:endParaRPr lang="en-US" sz="1000" dirty="0">
              <a:latin typeface="Arial" charset="0"/>
              <a:cs typeface="Arial" charset="0"/>
            </a:endParaRPr>
          </a:p>
        </p:txBody>
      </p:sp>
    </p:spTree>
    <p:extLst>
      <p:ext uri="{BB962C8B-B14F-4D97-AF65-F5344CB8AC3E}">
        <p14:creationId xmlns:p14="http://schemas.microsoft.com/office/powerpoint/2010/main" val="428296829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Tips</a:t>
            </a:r>
            <a:endParaRPr lang="en-US" dirty="0"/>
          </a:p>
        </p:txBody>
      </p:sp>
      <p:sp>
        <p:nvSpPr>
          <p:cNvPr id="3" name="Content Placeholder 2"/>
          <p:cNvSpPr>
            <a:spLocks noGrp="1"/>
          </p:cNvSpPr>
          <p:nvPr>
            <p:ph sz="quarter" idx="1"/>
          </p:nvPr>
        </p:nvSpPr>
        <p:spPr>
          <a:xfrm>
            <a:off x="612648" y="1508760"/>
            <a:ext cx="8153400" cy="4587240"/>
          </a:xfrm>
        </p:spPr>
        <p:txBody>
          <a:bodyPr/>
          <a:lstStyle/>
          <a:p>
            <a:r>
              <a:rPr lang="en-US" dirty="0"/>
              <a:t>Avoid making assumptions regarding biological sex, gender identity, or sexual orientation </a:t>
            </a:r>
          </a:p>
          <a:p>
            <a:r>
              <a:rPr lang="en-US" dirty="0" smtClean="0"/>
              <a:t>Don’t assume that a youth’s gender </a:t>
            </a:r>
            <a:r>
              <a:rPr lang="en-US" dirty="0"/>
              <a:t>non-conforming expression </a:t>
            </a:r>
            <a:r>
              <a:rPr lang="en-US" dirty="0" smtClean="0"/>
              <a:t>means the youth has an LGB </a:t>
            </a:r>
            <a:r>
              <a:rPr lang="en-US" dirty="0"/>
              <a:t>sexual orientation </a:t>
            </a:r>
            <a:endParaRPr lang="en-US" dirty="0" smtClean="0"/>
          </a:p>
          <a:p>
            <a:r>
              <a:rPr lang="en-US" dirty="0" smtClean="0"/>
              <a:t>Don’t tolerate homophobic jokes or slurs</a:t>
            </a:r>
            <a:endParaRPr lang="en-US" dirty="0"/>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78</a:t>
            </a:fld>
            <a:endParaRPr lang="en-US"/>
          </a:p>
        </p:txBody>
      </p:sp>
      <p:pic>
        <p:nvPicPr>
          <p:cNvPr id="5" name="Picture 4" descr="lgbtreport-21"/>
          <p:cNvPicPr>
            <a:picLocks noChangeAspect="1" noChangeArrowheads="1"/>
          </p:cNvPicPr>
          <p:nvPr/>
        </p:nvPicPr>
        <p:blipFill>
          <a:blip r:embed="rId3" cstate="email"/>
          <a:srcRect/>
          <a:stretch>
            <a:fillRect/>
          </a:stretch>
        </p:blipFill>
        <p:spPr bwMode="auto">
          <a:xfrm>
            <a:off x="5669280" y="4572000"/>
            <a:ext cx="3115397" cy="2072958"/>
          </a:xfrm>
          <a:prstGeom prst="rect">
            <a:avLst/>
          </a:prstGeom>
          <a:noFill/>
          <a:ln w="38100" cap="sq">
            <a:solidFill>
              <a:srgbClr val="000000"/>
            </a:solidFill>
            <a:miter lim="800000"/>
            <a:headEnd/>
            <a:tailEnd/>
          </a:ln>
          <a:effectLst>
            <a:outerShdw dist="38100" dir="2700000" algn="tl" rotWithShape="0">
              <a:srgbClr val="808080">
                <a:alpha val="42998"/>
              </a:srgbClr>
            </a:outerShdw>
          </a:effectLst>
        </p:spPr>
      </p:pic>
      <p:sp>
        <p:nvSpPr>
          <p:cNvPr id="6" name="Rectangle 5"/>
          <p:cNvSpPr/>
          <p:nvPr/>
        </p:nvSpPr>
        <p:spPr>
          <a:xfrm>
            <a:off x="4343400" y="6400800"/>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In The Life Media</a:t>
            </a:r>
            <a:endParaRPr lang="en-US" sz="1000" dirty="0">
              <a:latin typeface="Arial" charset="0"/>
              <a:cs typeface="Arial" charset="0"/>
            </a:endParaRPr>
          </a:p>
        </p:txBody>
      </p:sp>
    </p:spTree>
    <p:extLst>
      <p:ext uri="{BB962C8B-B14F-4D97-AF65-F5344CB8AC3E}">
        <p14:creationId xmlns:p14="http://schemas.microsoft.com/office/powerpoint/2010/main" val="363032034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Growing up LGBT in America</a:t>
            </a:r>
            <a:endParaRPr lang="en-US" dirty="0"/>
          </a:p>
        </p:txBody>
      </p:sp>
      <p:sp>
        <p:nvSpPr>
          <p:cNvPr id="3" name="Content Placeholder 2"/>
          <p:cNvSpPr>
            <a:spLocks noGrp="1"/>
          </p:cNvSpPr>
          <p:nvPr>
            <p:ph sz="quarter" idx="1"/>
          </p:nvPr>
        </p:nvSpPr>
        <p:spPr>
          <a:xfrm>
            <a:off x="640080" y="1600200"/>
            <a:ext cx="8153400" cy="5029200"/>
          </a:xfrm>
        </p:spPr>
        <p:txBody>
          <a:bodyPr/>
          <a:lstStyle/>
          <a:p>
            <a:r>
              <a:rPr lang="en-US" dirty="0"/>
              <a:t>Non-LGBT youth are nearly twice as likely as LGBT youth to say they are happy. </a:t>
            </a:r>
          </a:p>
          <a:p>
            <a:r>
              <a:rPr lang="en-US" dirty="0"/>
              <a:t>Among non-LGBT youth, 67% report being happy while only 37% of LGBT youth say they are happy </a:t>
            </a:r>
          </a:p>
          <a:p>
            <a:r>
              <a:rPr lang="en-US" dirty="0"/>
              <a:t>Nearly half of LGBT youth (47%) say they do not “fit in” in their community while only 16% of non-LGBT youth feel that way. </a:t>
            </a:r>
          </a:p>
          <a:p>
            <a:r>
              <a:rPr lang="en-US" dirty="0"/>
              <a:t>4 in 10 LGBT youth (42%) say the community in which they live is not accepting of LGBT people. </a:t>
            </a:r>
          </a:p>
          <a:p>
            <a:pPr marL="0" indent="0">
              <a:buNone/>
            </a:pPr>
            <a:r>
              <a:rPr lang="en-US" sz="2200" dirty="0" smtClean="0"/>
              <a:t>Source</a:t>
            </a:r>
            <a:r>
              <a:rPr lang="en-US" sz="2200" dirty="0"/>
              <a:t>: </a:t>
            </a:r>
            <a:r>
              <a:rPr lang="en-US" sz="2200" dirty="0" smtClean="0"/>
              <a:t>Human Rights Campaign, </a:t>
            </a:r>
            <a:r>
              <a:rPr lang="en-US" sz="2200" dirty="0"/>
              <a:t>Growing up LGBT in America (2013) </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79</a:t>
            </a:fld>
            <a:endParaRPr lang="en-US"/>
          </a:p>
        </p:txBody>
      </p:sp>
    </p:spTree>
    <p:extLst>
      <p:ext uri="{BB962C8B-B14F-4D97-AF65-F5344CB8AC3E}">
        <p14:creationId xmlns:p14="http://schemas.microsoft.com/office/powerpoint/2010/main" val="123609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itle 2"/>
          <p:cNvSpPr>
            <a:spLocks noGrp="1"/>
          </p:cNvSpPr>
          <p:nvPr>
            <p:ph type="title"/>
          </p:nvPr>
        </p:nvSpPr>
        <p:spPr/>
        <p:txBody>
          <a:bodyPr/>
          <a:lstStyle/>
          <a:p>
            <a:r>
              <a:rPr lang="en-US" dirty="0" smtClean="0"/>
              <a:t>PREA Background</a:t>
            </a:r>
          </a:p>
        </p:txBody>
      </p:sp>
      <p:sp>
        <p:nvSpPr>
          <p:cNvPr id="20484" name="Slide Number Placeholder 3"/>
          <p:cNvSpPr>
            <a:spLocks noGrp="1"/>
          </p:cNvSpPr>
          <p:nvPr>
            <p:ph type="sldNum" sz="quarter" idx="11"/>
          </p:nvPr>
        </p:nvSpPr>
        <p:spPr bwMode="auto">
          <a:noFill/>
          <a:ln>
            <a:miter lim="800000"/>
            <a:headEnd/>
            <a:tailEnd/>
          </a:ln>
        </p:spPr>
        <p:txBody>
          <a:bodyPr/>
          <a:lstStyle/>
          <a:p>
            <a:fld id="{E8AACCED-590D-4D77-8FF6-F1597C79CDC6}" type="slidenum">
              <a:rPr lang="en-US" smtClean="0"/>
              <a:pPr/>
              <a:t>8</a:t>
            </a:fld>
            <a:endParaRPr lang="en-US" dirty="0" smtClean="0"/>
          </a:p>
        </p:txBody>
      </p:sp>
      <p:sp>
        <p:nvSpPr>
          <p:cNvPr id="6" name="Rectangle 5"/>
          <p:cNvSpPr/>
          <p:nvPr/>
        </p:nvSpPr>
        <p:spPr>
          <a:xfrm>
            <a:off x="3017520" y="6400800"/>
            <a:ext cx="978153" cy="246221"/>
          </a:xfrm>
          <a:prstGeom prst="rect">
            <a:avLst/>
          </a:prstGeom>
        </p:spPr>
        <p:txBody>
          <a:bodyPr wrap="none">
            <a:spAutoFit/>
          </a:bodyPr>
          <a:lstStyle/>
          <a:p>
            <a:pPr>
              <a:spcAft>
                <a:spcPts val="1000"/>
              </a:spcAft>
            </a:pPr>
            <a:r>
              <a:rPr lang="en-US" sz="1000" dirty="0" smtClean="0">
                <a:latin typeface="Calibri" pitchFamily="34" charset="0"/>
                <a:cs typeface="Arial" charset="0"/>
              </a:rPr>
              <a:t>© Richard Ross</a:t>
            </a:r>
            <a:endParaRPr lang="en-US" sz="1000" dirty="0">
              <a:latin typeface="Arial" charset="0"/>
              <a:cs typeface="Arial" charset="0"/>
            </a:endParaRPr>
          </a:p>
        </p:txBody>
      </p:sp>
      <p:pic>
        <p:nvPicPr>
          <p:cNvPr id="12" name="Picture 11" descr="DC_57.jpg"/>
          <p:cNvPicPr>
            <a:picLocks noChangeAspect="1"/>
          </p:cNvPicPr>
          <p:nvPr/>
        </p:nvPicPr>
        <p:blipFill>
          <a:blip r:embed="rId3" cstate="email"/>
          <a:stretch>
            <a:fillRect/>
          </a:stretch>
        </p:blipFill>
        <p:spPr>
          <a:xfrm>
            <a:off x="274320" y="2697480"/>
            <a:ext cx="2651760" cy="3972673"/>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137160"/>
            <a:ext cx="8153400" cy="869950"/>
          </a:xfrm>
        </p:spPr>
        <p:txBody>
          <a:bodyPr>
            <a:normAutofit fontScale="90000"/>
          </a:bodyPr>
          <a:lstStyle/>
          <a:p>
            <a:r>
              <a:rPr lang="en-US" sz="4000" dirty="0" smtClean="0"/>
              <a:t>Most Important Problems Youth Reported</a:t>
            </a:r>
            <a:endParaRPr lang="en-US" sz="4000" dirty="0"/>
          </a:p>
        </p:txBody>
      </p:sp>
      <p:sp>
        <p:nvSpPr>
          <p:cNvPr id="3" name="Content Placeholder 2"/>
          <p:cNvSpPr>
            <a:spLocks noGrp="1"/>
          </p:cNvSpPr>
          <p:nvPr>
            <p:ph sz="quarter" idx="2"/>
          </p:nvPr>
        </p:nvSpPr>
        <p:spPr/>
        <p:txBody>
          <a:bodyPr/>
          <a:lstStyle/>
          <a:p>
            <a:pPr marL="514350" indent="-514350">
              <a:buAutoNum type="arabicParenR"/>
            </a:pPr>
            <a:r>
              <a:rPr lang="en-US" dirty="0" smtClean="0"/>
              <a:t>Non-Accepting Families </a:t>
            </a:r>
          </a:p>
          <a:p>
            <a:pPr marL="514350" indent="-514350">
              <a:buAutoNum type="arabicParenR"/>
            </a:pPr>
            <a:r>
              <a:rPr lang="en-US" dirty="0" smtClean="0"/>
              <a:t>School/Bullying Problems </a:t>
            </a:r>
          </a:p>
          <a:p>
            <a:pPr marL="514350" indent="-514350">
              <a:buAutoNum type="arabicParenR"/>
            </a:pPr>
            <a:r>
              <a:rPr lang="en-US" dirty="0" smtClean="0"/>
              <a:t>Fear of Being out or Open </a:t>
            </a:r>
            <a:endParaRPr lang="en-US" dirty="0"/>
          </a:p>
        </p:txBody>
      </p:sp>
      <p:sp>
        <p:nvSpPr>
          <p:cNvPr id="7" name="Content Placeholder 6"/>
          <p:cNvSpPr>
            <a:spLocks noGrp="1"/>
          </p:cNvSpPr>
          <p:nvPr>
            <p:ph sz="quarter" idx="4"/>
          </p:nvPr>
        </p:nvSpPr>
        <p:spPr/>
        <p:txBody>
          <a:bodyPr/>
          <a:lstStyle/>
          <a:p>
            <a:pPr marL="514350" indent="-514350">
              <a:buFont typeface="+mj-lt"/>
              <a:buAutoNum type="arabicParenR"/>
            </a:pPr>
            <a:r>
              <a:rPr lang="en-US" dirty="0" smtClean="0"/>
              <a:t>Classes</a:t>
            </a:r>
            <a:r>
              <a:rPr lang="en-US" dirty="0"/>
              <a:t>/Exams/Grades </a:t>
            </a:r>
            <a:endParaRPr lang="en-US" dirty="0" smtClean="0"/>
          </a:p>
          <a:p>
            <a:pPr marL="514350" indent="-514350">
              <a:buFont typeface="+mj-lt"/>
              <a:buAutoNum type="arabicParenR"/>
            </a:pPr>
            <a:r>
              <a:rPr lang="en-US" dirty="0" smtClean="0"/>
              <a:t>College</a:t>
            </a:r>
            <a:r>
              <a:rPr lang="en-US" dirty="0"/>
              <a:t>/</a:t>
            </a:r>
            <a:r>
              <a:rPr lang="en-US" dirty="0" smtClean="0"/>
              <a:t>Career </a:t>
            </a:r>
          </a:p>
          <a:p>
            <a:pPr marL="514350" indent="-514350">
              <a:buFont typeface="+mj-lt"/>
              <a:buAutoNum type="arabicParenR"/>
            </a:pPr>
            <a:r>
              <a:rPr lang="en-US" dirty="0" smtClean="0"/>
              <a:t>Financial </a:t>
            </a:r>
            <a:r>
              <a:rPr lang="en-US" dirty="0"/>
              <a:t>Pressures related to College or Job </a:t>
            </a:r>
          </a:p>
          <a:p>
            <a:endParaRPr lang="en-US" dirty="0"/>
          </a:p>
        </p:txBody>
      </p:sp>
      <p:sp>
        <p:nvSpPr>
          <p:cNvPr id="5" name="Text Placeholder 4"/>
          <p:cNvSpPr>
            <a:spLocks noGrp="1"/>
          </p:cNvSpPr>
          <p:nvPr>
            <p:ph type="body" sz="quarter" idx="1"/>
          </p:nvPr>
        </p:nvSpPr>
        <p:spPr/>
        <p:txBody>
          <a:bodyPr/>
          <a:lstStyle/>
          <a:p>
            <a:r>
              <a:rPr lang="en-US" dirty="0"/>
              <a:t>LGBT youth identified: </a:t>
            </a:r>
          </a:p>
        </p:txBody>
      </p:sp>
      <p:sp>
        <p:nvSpPr>
          <p:cNvPr id="6" name="Text Placeholder 5"/>
          <p:cNvSpPr>
            <a:spLocks noGrp="1"/>
          </p:cNvSpPr>
          <p:nvPr>
            <p:ph type="body" sz="quarter" idx="3"/>
          </p:nvPr>
        </p:nvSpPr>
        <p:spPr/>
        <p:txBody>
          <a:bodyPr/>
          <a:lstStyle/>
          <a:p>
            <a:r>
              <a:rPr lang="en-US" dirty="0"/>
              <a:t>Non-LGBT youth identified</a:t>
            </a:r>
            <a:r>
              <a:rPr lang="en-US" dirty="0" smtClean="0"/>
              <a:t>:</a:t>
            </a:r>
            <a:endParaRPr lang="en-US" dirty="0"/>
          </a:p>
        </p:txBody>
      </p:sp>
      <p:sp>
        <p:nvSpPr>
          <p:cNvPr id="4" name="Slide Number Placeholder 3"/>
          <p:cNvSpPr>
            <a:spLocks noGrp="1"/>
          </p:cNvSpPr>
          <p:nvPr>
            <p:ph type="sldNum" sz="quarter" idx="11"/>
          </p:nvPr>
        </p:nvSpPr>
        <p:spPr/>
        <p:txBody>
          <a:bodyPr>
            <a:normAutofit fontScale="85000" lnSpcReduction="20000"/>
          </a:bodyPr>
          <a:lstStyle/>
          <a:p>
            <a:pPr>
              <a:defRPr/>
            </a:pPr>
            <a:fld id="{C9BC930D-997E-4918-AC35-3B8B754001F4}" type="slidenum">
              <a:rPr lang="en-US" smtClean="0"/>
              <a:pPr>
                <a:defRPr/>
              </a:pPr>
              <a:t>80</a:t>
            </a:fld>
            <a:endParaRPr lang="en-US"/>
          </a:p>
        </p:txBody>
      </p:sp>
      <p:sp>
        <p:nvSpPr>
          <p:cNvPr id="8" name="TextBox 7"/>
          <p:cNvSpPr txBox="1"/>
          <p:nvPr/>
        </p:nvSpPr>
        <p:spPr>
          <a:xfrm>
            <a:off x="1280160" y="5760720"/>
            <a:ext cx="6413948" cy="800219"/>
          </a:xfrm>
          <a:prstGeom prst="rect">
            <a:avLst/>
          </a:prstGeom>
          <a:noFill/>
        </p:spPr>
        <p:txBody>
          <a:bodyPr wrap="none" rtlCol="0">
            <a:spAutoFit/>
          </a:bodyPr>
          <a:lstStyle/>
          <a:p>
            <a:r>
              <a:rPr lang="en-US" sz="2200" dirty="0"/>
              <a:t>Source: HRC, Growing up LGBT in America (2013) </a:t>
            </a:r>
          </a:p>
          <a:p>
            <a:endParaRPr lang="en-US" dirty="0"/>
          </a:p>
        </p:txBody>
      </p:sp>
    </p:spTree>
    <p:extLst>
      <p:ext uri="{BB962C8B-B14F-4D97-AF65-F5344CB8AC3E}">
        <p14:creationId xmlns:p14="http://schemas.microsoft.com/office/powerpoint/2010/main" val="39886385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137160"/>
            <a:ext cx="8153400" cy="990600"/>
          </a:xfrm>
        </p:spPr>
        <p:txBody>
          <a:bodyPr/>
          <a:lstStyle/>
          <a:p>
            <a:r>
              <a:rPr lang="en-US" sz="4000" dirty="0" smtClean="0"/>
              <a:t>Myth: We don’t have any LGBTQI kids</a:t>
            </a:r>
            <a:endParaRPr lang="en-US" sz="4000" dirty="0"/>
          </a:p>
        </p:txBody>
      </p:sp>
      <p:sp>
        <p:nvSpPr>
          <p:cNvPr id="3" name="Content Placeholder 2"/>
          <p:cNvSpPr>
            <a:spLocks noGrp="1"/>
          </p:cNvSpPr>
          <p:nvPr>
            <p:ph sz="quarter" idx="1"/>
          </p:nvPr>
        </p:nvSpPr>
        <p:spPr/>
        <p:txBody>
          <a:bodyPr/>
          <a:lstStyle/>
          <a:p>
            <a:pPr marL="0" indent="0">
              <a:buNone/>
            </a:pPr>
            <a:r>
              <a:rPr lang="en-US" dirty="0" smtClean="0"/>
              <a:t>REALITY</a:t>
            </a:r>
            <a:r>
              <a:rPr lang="en-US" dirty="0"/>
              <a:t>: </a:t>
            </a:r>
          </a:p>
          <a:p>
            <a:r>
              <a:rPr lang="en-US" dirty="0"/>
              <a:t>5-7% of Youth in the US but 13-15% of youth in the juvenile justice system</a:t>
            </a:r>
          </a:p>
          <a:p>
            <a:r>
              <a:rPr lang="en-US" dirty="0" smtClean="0"/>
              <a:t>Some </a:t>
            </a:r>
            <a:r>
              <a:rPr lang="en-US" dirty="0"/>
              <a:t>LGBTQ youth hide their identity </a:t>
            </a:r>
          </a:p>
          <a:p>
            <a:r>
              <a:rPr lang="en-US" dirty="0" smtClean="0"/>
              <a:t>Cannot </a:t>
            </a:r>
            <a:r>
              <a:rPr lang="en-US" dirty="0"/>
              <a:t>identify LGBTQ youth by appearance or behavior </a:t>
            </a:r>
          </a:p>
          <a:p>
            <a:pPr marL="0" indent="0">
              <a:buNone/>
            </a:pP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81</a:t>
            </a:fld>
            <a:endParaRPr lang="en-US"/>
          </a:p>
        </p:txBody>
      </p:sp>
      <p:pic>
        <p:nvPicPr>
          <p:cNvPr id="5" name="Picture 11" descr="lgbt-3"/>
          <p:cNvPicPr>
            <a:picLocks noChangeAspect="1" noChangeArrowheads="1"/>
          </p:cNvPicPr>
          <p:nvPr/>
        </p:nvPicPr>
        <p:blipFill>
          <a:blip r:embed="rId3" cstate="email"/>
          <a:srcRect/>
          <a:stretch>
            <a:fillRect/>
          </a:stretch>
        </p:blipFill>
        <p:spPr bwMode="auto">
          <a:xfrm>
            <a:off x="4526280" y="4434840"/>
            <a:ext cx="3230880" cy="2147982"/>
          </a:xfrm>
          <a:prstGeom prst="rect">
            <a:avLst/>
          </a:prstGeom>
          <a:noFill/>
          <a:ln w="9525">
            <a:noFill/>
            <a:miter lim="800000"/>
            <a:headEnd/>
            <a:tailEnd/>
          </a:ln>
        </p:spPr>
      </p:pic>
      <p:sp>
        <p:nvSpPr>
          <p:cNvPr id="6" name="Rectangle 5"/>
          <p:cNvSpPr/>
          <p:nvPr/>
        </p:nvSpPr>
        <p:spPr>
          <a:xfrm>
            <a:off x="3291840" y="6355080"/>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In The Life Media</a:t>
            </a:r>
            <a:endParaRPr lang="en-US" sz="1000" dirty="0">
              <a:latin typeface="Arial" charset="0"/>
              <a:cs typeface="Arial" charset="0"/>
            </a:endParaRPr>
          </a:p>
        </p:txBody>
      </p:sp>
    </p:spTree>
    <p:extLst>
      <p:ext uri="{BB962C8B-B14F-4D97-AF65-F5344CB8AC3E}">
        <p14:creationId xmlns:p14="http://schemas.microsoft.com/office/powerpoint/2010/main" val="27582625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Myth: “They’re too young to know”</a:t>
            </a:r>
            <a:endParaRPr lang="en-US" dirty="0"/>
          </a:p>
        </p:txBody>
      </p:sp>
      <p:sp>
        <p:nvSpPr>
          <p:cNvPr id="3" name="Content Placeholder 2"/>
          <p:cNvSpPr>
            <a:spLocks noGrp="1"/>
          </p:cNvSpPr>
          <p:nvPr>
            <p:ph sz="quarter" idx="1"/>
          </p:nvPr>
        </p:nvSpPr>
        <p:spPr>
          <a:xfrm>
            <a:off x="612648" y="1600200"/>
            <a:ext cx="3182112" cy="4495800"/>
          </a:xfrm>
        </p:spPr>
        <p:txBody>
          <a:bodyPr/>
          <a:lstStyle/>
          <a:p>
            <a:pPr marL="0" indent="0">
              <a:buNone/>
            </a:pPr>
            <a:r>
              <a:rPr lang="en-US" dirty="0"/>
              <a:t>REALITY</a:t>
            </a:r>
            <a:r>
              <a:rPr lang="en-US" dirty="0" smtClean="0"/>
              <a:t>:</a:t>
            </a:r>
          </a:p>
          <a:p>
            <a:r>
              <a:rPr lang="en-US" dirty="0" smtClean="0"/>
              <a:t>Often </a:t>
            </a:r>
            <a:r>
              <a:rPr lang="en-US" dirty="0"/>
              <a:t>established at an </a:t>
            </a:r>
            <a:r>
              <a:rPr lang="en-US" dirty="0" smtClean="0"/>
              <a:t>early </a:t>
            </a:r>
            <a:r>
              <a:rPr lang="en-US" dirty="0"/>
              <a:t>age (3-5) </a:t>
            </a:r>
          </a:p>
          <a:p>
            <a:r>
              <a:rPr lang="en-US" dirty="0" smtClean="0"/>
              <a:t>Based </a:t>
            </a:r>
            <a:r>
              <a:rPr lang="en-US" dirty="0"/>
              <a:t>on thoughts and </a:t>
            </a:r>
            <a:r>
              <a:rPr lang="en-US" dirty="0" smtClean="0"/>
              <a:t>emotions</a:t>
            </a:r>
            <a:endParaRPr lang="en-US" dirty="0"/>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82</a:t>
            </a:fld>
            <a:endParaRPr lang="en-US"/>
          </a:p>
        </p:txBody>
      </p:sp>
      <p:pic>
        <p:nvPicPr>
          <p:cNvPr id="5" name="Picture 4" descr="Pic 3.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206240" y="1920240"/>
            <a:ext cx="4937760" cy="3453550"/>
          </a:xfrm>
          <a:prstGeom prst="rect">
            <a:avLst/>
          </a:prstGeom>
        </p:spPr>
      </p:pic>
      <p:sp>
        <p:nvSpPr>
          <p:cNvPr id="6" name="Rectangle 5"/>
          <p:cNvSpPr/>
          <p:nvPr/>
        </p:nvSpPr>
        <p:spPr>
          <a:xfrm>
            <a:off x="4251960" y="5440680"/>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In The Life Media</a:t>
            </a:r>
            <a:endParaRPr lang="en-US" sz="1000" dirty="0">
              <a:latin typeface="Arial" charset="0"/>
              <a:cs typeface="Arial" charset="0"/>
            </a:endParaRPr>
          </a:p>
        </p:txBody>
      </p:sp>
    </p:spTree>
    <p:extLst>
      <p:ext uri="{BB962C8B-B14F-4D97-AF65-F5344CB8AC3E}">
        <p14:creationId xmlns:p14="http://schemas.microsoft.com/office/powerpoint/2010/main" val="275054332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100" dirty="0" smtClean="0"/>
              <a:t>Myth: “LGBTQ youth are mentally ill”</a:t>
            </a:r>
            <a:endParaRPr lang="en-US" sz="4100" dirty="0"/>
          </a:p>
        </p:txBody>
      </p:sp>
      <p:sp>
        <p:nvSpPr>
          <p:cNvPr id="3" name="Content Placeholder 2"/>
          <p:cNvSpPr>
            <a:spLocks noGrp="1"/>
          </p:cNvSpPr>
          <p:nvPr>
            <p:ph sz="quarter" idx="1"/>
          </p:nvPr>
        </p:nvSpPr>
        <p:spPr/>
        <p:txBody>
          <a:bodyPr/>
          <a:lstStyle/>
          <a:p>
            <a:pPr marL="0" indent="0">
              <a:buNone/>
            </a:pPr>
            <a:r>
              <a:rPr lang="en-US" dirty="0"/>
              <a:t>REALITY:</a:t>
            </a:r>
            <a:br>
              <a:rPr lang="en-US" dirty="0"/>
            </a:br>
            <a:endParaRPr lang="en-US" dirty="0" smtClean="0"/>
          </a:p>
          <a:p>
            <a:r>
              <a:rPr lang="en-US" dirty="0" smtClean="0"/>
              <a:t>Normal </a:t>
            </a:r>
            <a:r>
              <a:rPr lang="en-US" dirty="0"/>
              <a:t>aspect of human experience and </a:t>
            </a:r>
            <a:r>
              <a:rPr lang="en-US" dirty="0" smtClean="0"/>
              <a:t>identity </a:t>
            </a:r>
            <a:endParaRPr lang="en-US" dirty="0"/>
          </a:p>
          <a:p>
            <a:r>
              <a:rPr lang="en-US" dirty="0" smtClean="0"/>
              <a:t>LGBTQ </a:t>
            </a:r>
            <a:r>
              <a:rPr lang="en-US" dirty="0"/>
              <a:t>identity is not caused </a:t>
            </a:r>
            <a:r>
              <a:rPr lang="en-US" dirty="0" smtClean="0"/>
              <a:t>by mental </a:t>
            </a:r>
            <a:r>
              <a:rPr lang="en-US" dirty="0"/>
              <a:t>illness or sexual abuse </a:t>
            </a:r>
          </a:p>
          <a:p>
            <a:r>
              <a:rPr lang="en-US" dirty="0" smtClean="0">
                <a:effectLst/>
              </a:rPr>
              <a:t>No more likely than their heterosexual peers to be sex offenders, but more likely to be victimized</a:t>
            </a:r>
            <a:endParaRPr lang="en-US" dirty="0">
              <a:effectLst/>
            </a:endParaRPr>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83</a:t>
            </a:fld>
            <a:endParaRPr lang="en-US"/>
          </a:p>
        </p:txBody>
      </p:sp>
    </p:spTree>
    <p:extLst>
      <p:ext uri="{BB962C8B-B14F-4D97-AF65-F5344CB8AC3E}">
        <p14:creationId xmlns:p14="http://schemas.microsoft.com/office/powerpoint/2010/main" val="258123552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360" y="137160"/>
            <a:ext cx="8153400" cy="990600"/>
          </a:xfrm>
        </p:spPr>
        <p:txBody>
          <a:bodyPr>
            <a:normAutofit fontScale="90000"/>
          </a:bodyPr>
          <a:lstStyle/>
          <a:p>
            <a:r>
              <a:rPr lang="en-US" sz="4000" dirty="0" smtClean="0"/>
              <a:t>LGBTQI Youth Paths to the Juvenile Justice System</a:t>
            </a:r>
            <a:endParaRPr lang="en-US" sz="4000" dirty="0"/>
          </a:p>
        </p:txBody>
      </p:sp>
      <p:sp>
        <p:nvSpPr>
          <p:cNvPr id="3" name="Content Placeholder 2"/>
          <p:cNvSpPr>
            <a:spLocks noGrp="1"/>
          </p:cNvSpPr>
          <p:nvPr>
            <p:ph sz="quarter" idx="1"/>
          </p:nvPr>
        </p:nvSpPr>
        <p:spPr>
          <a:xfrm>
            <a:off x="1371600" y="6172200"/>
            <a:ext cx="3017520" cy="1737360"/>
          </a:xfrm>
        </p:spPr>
        <p:txBody>
          <a:bodyPr>
            <a:normAutofit/>
          </a:bodyPr>
          <a:lstStyle/>
          <a:p>
            <a:endParaRPr lang="en-US" dirty="0"/>
          </a:p>
          <a:p>
            <a:pPr marL="0" indent="0">
              <a:buNone/>
            </a:pP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84</a:t>
            </a:fld>
            <a:endParaRPr lang="en-US"/>
          </a:p>
        </p:txBody>
      </p:sp>
      <p:pic>
        <p:nvPicPr>
          <p:cNvPr id="5" name="Picture 4" descr="Pic 6 (1).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520440" y="4069080"/>
            <a:ext cx="4372610" cy="2514600"/>
          </a:xfrm>
          <a:prstGeom prst="rect">
            <a:avLst/>
          </a:prstGeom>
        </p:spPr>
      </p:pic>
      <p:pic>
        <p:nvPicPr>
          <p:cNvPr id="6" name="Picture 5" descr="Pic 1 (1).jp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29200" y="1783080"/>
            <a:ext cx="3474720" cy="2541266"/>
          </a:xfrm>
          <a:prstGeom prst="rect">
            <a:avLst/>
          </a:prstGeom>
        </p:spPr>
      </p:pic>
      <p:pic>
        <p:nvPicPr>
          <p:cNvPr id="7" name="Picture 6" descr="Lily (1).jpg"/>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82880" y="1828800"/>
            <a:ext cx="4059758" cy="2938841"/>
          </a:xfrm>
          <a:prstGeom prst="rect">
            <a:avLst/>
          </a:prstGeom>
        </p:spPr>
      </p:pic>
      <p:sp>
        <p:nvSpPr>
          <p:cNvPr id="8" name="Flowchart: Alternate Process 7"/>
          <p:cNvSpPr/>
          <p:nvPr/>
        </p:nvSpPr>
        <p:spPr>
          <a:xfrm>
            <a:off x="228600" y="5074920"/>
            <a:ext cx="3108960" cy="114300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hlinkClick r:id="rId6"/>
              </a:rPr>
              <a:t>Video: LGBTQI  Youth Paths to the Juvenile Justice System</a:t>
            </a:r>
            <a:endParaRPr lang="en-US" sz="2000" b="1" dirty="0">
              <a:solidFill>
                <a:schemeClr val="tx1"/>
              </a:solidFill>
            </a:endParaRPr>
          </a:p>
        </p:txBody>
      </p:sp>
      <p:sp>
        <p:nvSpPr>
          <p:cNvPr id="9" name="Rectangle 8"/>
          <p:cNvSpPr/>
          <p:nvPr/>
        </p:nvSpPr>
        <p:spPr>
          <a:xfrm>
            <a:off x="3520440" y="6607699"/>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In The Life Media</a:t>
            </a:r>
            <a:endParaRPr lang="en-US" sz="1000" dirty="0">
              <a:latin typeface="Arial" charset="0"/>
              <a:cs typeface="Arial" charset="0"/>
            </a:endParaRPr>
          </a:p>
        </p:txBody>
      </p:sp>
    </p:spTree>
    <p:extLst>
      <p:ext uri="{BB962C8B-B14F-4D97-AF65-F5344CB8AC3E}">
        <p14:creationId xmlns:p14="http://schemas.microsoft.com/office/powerpoint/2010/main" val="380688769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t>Cyryna’s</a:t>
            </a:r>
            <a:r>
              <a:rPr lang="en-US" dirty="0" smtClean="0"/>
              <a:t> Story </a:t>
            </a:r>
            <a:endParaRPr lang="en-US" dirty="0"/>
          </a:p>
        </p:txBody>
      </p:sp>
      <p:pic>
        <p:nvPicPr>
          <p:cNvPr id="92164" name="Picture 4" descr="http://sphotos-b.xx.fbcdn.net/hphotos-ash3/579596_3853947108683_846494097_n.jpg"/>
          <p:cNvPicPr>
            <a:picLocks noChangeAspect="1" noChangeArrowheads="1"/>
          </p:cNvPicPr>
          <p:nvPr/>
        </p:nvPicPr>
        <p:blipFill>
          <a:blip r:embed="rId3" cstate="email"/>
          <a:srcRect/>
          <a:stretch>
            <a:fillRect/>
          </a:stretch>
        </p:blipFill>
        <p:spPr bwMode="auto">
          <a:xfrm>
            <a:off x="2971800" y="1676400"/>
            <a:ext cx="2971800" cy="4858502"/>
          </a:xfrm>
          <a:prstGeom prst="rect">
            <a:avLst/>
          </a:prstGeom>
          <a:noFill/>
        </p:spPr>
      </p:pic>
      <p:sp>
        <p:nvSpPr>
          <p:cNvPr id="4" name="Flowchart: Alternate Process 3"/>
          <p:cNvSpPr/>
          <p:nvPr/>
        </p:nvSpPr>
        <p:spPr>
          <a:xfrm>
            <a:off x="6217920" y="1737360"/>
            <a:ext cx="2377440" cy="457200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or Audio: </a:t>
            </a:r>
            <a:r>
              <a:rPr lang="en-US" sz="2000" b="1" dirty="0" err="1" smtClean="0">
                <a:solidFill>
                  <a:schemeClr val="tx1"/>
                </a:solidFill>
              </a:rPr>
              <a:t>Cyryna’s</a:t>
            </a:r>
            <a:r>
              <a:rPr lang="en-US" sz="2000" b="1" dirty="0" smtClean="0">
                <a:solidFill>
                  <a:schemeClr val="tx1"/>
                </a:solidFill>
              </a:rPr>
              <a:t> Story</a:t>
            </a:r>
            <a:endParaRPr lang="en-US" sz="2000" b="1" dirty="0">
              <a:solidFill>
                <a:schemeClr val="tx1"/>
              </a:solidFill>
            </a:endParaRPr>
          </a:p>
        </p:txBody>
      </p:sp>
      <p:sp>
        <p:nvSpPr>
          <p:cNvPr id="5" name="Slide Number Placeholder 3"/>
          <p:cNvSpPr>
            <a:spLocks noGrp="1"/>
          </p:cNvSpPr>
          <p:nvPr>
            <p:ph type="sldNum" sz="quarter" idx="12"/>
          </p:nvPr>
        </p:nvSpPr>
        <p:spPr>
          <a:xfrm>
            <a:off x="0" y="1271588"/>
            <a:ext cx="533400" cy="244475"/>
          </a:xfrm>
        </p:spPr>
        <p:txBody>
          <a:bodyPr>
            <a:normAutofit fontScale="85000" lnSpcReduction="20000"/>
          </a:bodyPr>
          <a:lstStyle/>
          <a:p>
            <a:pPr>
              <a:defRPr/>
            </a:pPr>
            <a:fld id="{C9BC930D-997E-4918-AC35-3B8B754001F4}" type="slidenum">
              <a:rPr lang="en-US" smtClean="0"/>
              <a:pPr>
                <a:defRPr/>
              </a:pPr>
              <a:t>85</a:t>
            </a:fld>
            <a:endParaRPr lang="en-US" dirty="0"/>
          </a:p>
        </p:txBody>
      </p:sp>
      <p:sp>
        <p:nvSpPr>
          <p:cNvPr id="7" name="Rectangle 6"/>
          <p:cNvSpPr/>
          <p:nvPr/>
        </p:nvSpPr>
        <p:spPr>
          <a:xfrm>
            <a:off x="6309360" y="6400800"/>
            <a:ext cx="2423160" cy="246221"/>
          </a:xfrm>
          <a:prstGeom prst="rect">
            <a:avLst/>
          </a:prstGeom>
        </p:spPr>
        <p:txBody>
          <a:bodyPr wrap="square">
            <a:spAutoFit/>
          </a:bodyPr>
          <a:lstStyle/>
          <a:p>
            <a:pPr>
              <a:spcAft>
                <a:spcPts val="1000"/>
              </a:spcAft>
            </a:pPr>
            <a:r>
              <a:rPr lang="en-US" sz="1000" dirty="0" smtClean="0">
                <a:latin typeface="Calibri" pitchFamily="34" charset="0"/>
                <a:cs typeface="Arial" charset="0"/>
              </a:rPr>
              <a:t>© Just Detention International</a:t>
            </a:r>
            <a:endParaRPr lang="en-US" sz="1000" dirty="0">
              <a:latin typeface="Arial" charset="0"/>
              <a:cs typeface="Arial" charset="0"/>
            </a:endParaRPr>
          </a:p>
        </p:txBody>
      </p:sp>
    </p:spTree>
    <p:extLst>
      <p:ext uri="{BB962C8B-B14F-4D97-AF65-F5344CB8AC3E}">
        <p14:creationId xmlns:p14="http://schemas.microsoft.com/office/powerpoint/2010/main" val="1045357536"/>
      </p:ext>
    </p:extLst>
  </p:cSld>
  <p:clrMapOvr>
    <a:masterClrMapping/>
  </p:clrMapOvr>
  <p:transition advClick="0" advTm="1500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990600"/>
          </a:xfrm>
        </p:spPr>
        <p:txBody>
          <a:bodyPr/>
          <a:lstStyle/>
          <a:p>
            <a:r>
              <a:rPr lang="en-US" dirty="0"/>
              <a:t>Group </a:t>
            </a:r>
            <a:r>
              <a:rPr lang="en-US" dirty="0" smtClean="0"/>
              <a:t>Discussion</a:t>
            </a:r>
          </a:p>
        </p:txBody>
      </p:sp>
      <p:sp>
        <p:nvSpPr>
          <p:cNvPr id="16387" name="Content Placeholder 2"/>
          <p:cNvSpPr>
            <a:spLocks noGrp="1"/>
          </p:cNvSpPr>
          <p:nvPr>
            <p:ph sz="quarter" idx="1"/>
          </p:nvPr>
        </p:nvSpPr>
        <p:spPr>
          <a:xfrm>
            <a:off x="612775" y="1600200"/>
            <a:ext cx="8074025" cy="4495800"/>
          </a:xfrm>
        </p:spPr>
        <p:txBody>
          <a:bodyPr/>
          <a:lstStyle/>
          <a:p>
            <a:r>
              <a:rPr lang="en-US" sz="3200" dirty="0" smtClean="0"/>
              <a:t>How did </a:t>
            </a:r>
            <a:r>
              <a:rPr lang="en-US" sz="3200" dirty="0" err="1"/>
              <a:t>Cyryna</a:t>
            </a:r>
            <a:r>
              <a:rPr lang="en-US" sz="3200" dirty="0"/>
              <a:t> </a:t>
            </a:r>
            <a:r>
              <a:rPr lang="en-US" sz="3200" dirty="0" smtClean="0"/>
              <a:t>become </a:t>
            </a:r>
            <a:r>
              <a:rPr lang="en-US" sz="3200" dirty="0"/>
              <a:t>involved in the criminal justice system? </a:t>
            </a:r>
          </a:p>
          <a:p>
            <a:r>
              <a:rPr lang="en-US" sz="3200" dirty="0"/>
              <a:t>What are some ways staff could have prevented the </a:t>
            </a:r>
            <a:r>
              <a:rPr lang="en-US" sz="3200" dirty="0" smtClean="0"/>
              <a:t>abuse she experienced in the facility? </a:t>
            </a:r>
            <a:endParaRPr lang="en-US" sz="3200" dirty="0"/>
          </a:p>
          <a:p>
            <a:r>
              <a:rPr lang="en-US" sz="3200" dirty="0"/>
              <a:t>How would you have intervened? </a:t>
            </a:r>
          </a:p>
        </p:txBody>
      </p:sp>
      <p:sp>
        <p:nvSpPr>
          <p:cNvPr id="4" name="Slide Number Placeholder 3"/>
          <p:cNvSpPr>
            <a:spLocks noGrp="1"/>
          </p:cNvSpPr>
          <p:nvPr>
            <p:ph type="sldNum" sz="quarter" idx="12"/>
          </p:nvPr>
        </p:nvSpPr>
        <p:spPr/>
        <p:txBody>
          <a:bodyPr>
            <a:normAutofit fontScale="85000" lnSpcReduction="20000"/>
          </a:bodyPr>
          <a:lstStyle/>
          <a:p>
            <a:pPr>
              <a:defRPr/>
            </a:pPr>
            <a:fld id="{AB3B8A43-1CF7-46B4-AF15-C451024EB22F}" type="slidenum">
              <a:rPr lang="en-US" smtClean="0"/>
              <a:pPr>
                <a:defRPr/>
              </a:pPr>
              <a:t>86</a:t>
            </a:fld>
            <a:endParaRPr lang="en-US"/>
          </a:p>
        </p:txBody>
      </p:sp>
      <p:sp>
        <p:nvSpPr>
          <p:cNvPr id="16390" name="Content Placeholder 2"/>
          <p:cNvSpPr txBox="1">
            <a:spLocks/>
          </p:cNvSpPr>
          <p:nvPr/>
        </p:nvSpPr>
        <p:spPr bwMode="auto">
          <a:xfrm>
            <a:off x="668338" y="4708525"/>
            <a:ext cx="8115300" cy="1417638"/>
          </a:xfrm>
          <a:prstGeom prst="rect">
            <a:avLst/>
          </a:prstGeom>
          <a:noFill/>
          <a:ln w="9525">
            <a:noFill/>
            <a:miter lim="800000"/>
            <a:headEnd/>
            <a:tailEnd/>
          </a:ln>
        </p:spPr>
        <p:txBody>
          <a:bodyPr/>
          <a:lstStyle/>
          <a:p>
            <a:pPr marL="319088" indent="-319088" eaLnBrk="0" hangingPunct="0">
              <a:spcBef>
                <a:spcPts val="700"/>
              </a:spcBef>
              <a:buClr>
                <a:schemeClr val="accent2"/>
              </a:buClr>
              <a:buSzPct val="60000"/>
              <a:buFont typeface="Wingdings" pitchFamily="2" charset="2"/>
              <a:buChar char=""/>
            </a:pPr>
            <a:endParaRPr lang="en-US" sz="2900" dirty="0">
              <a:latin typeface="Tw Cen MT" pitchFamily="34" charset="0"/>
            </a:endParaRPr>
          </a:p>
          <a:p>
            <a:pPr marL="319088" indent="-319088" eaLnBrk="0" hangingPunct="0">
              <a:spcBef>
                <a:spcPts val="700"/>
              </a:spcBef>
              <a:buClr>
                <a:schemeClr val="accent2"/>
              </a:buClr>
              <a:buSzPct val="60000"/>
              <a:buFont typeface="Wingdings" pitchFamily="2" charset="2"/>
              <a:buChar char=""/>
            </a:pPr>
            <a:endParaRPr lang="en-US" sz="2900" dirty="0">
              <a:latin typeface="Tw Cen MT"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Transgender Youth</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87</a:t>
            </a:fld>
            <a:endParaRPr lang="en-US"/>
          </a:p>
        </p:txBody>
      </p:sp>
      <p:pic>
        <p:nvPicPr>
          <p:cNvPr id="1026" name="Picture 2"/>
          <p:cNvPicPr>
            <a:picLocks noChangeAspect="1" noChangeArrowheads="1"/>
          </p:cNvPicPr>
          <p:nvPr/>
        </p:nvPicPr>
        <p:blipFill>
          <a:blip r:embed="rId3" cstate="screen"/>
          <a:srcRect l="7500" t="3556" r="6250" b="8889"/>
          <a:stretch>
            <a:fillRect/>
          </a:stretch>
        </p:blipFill>
        <p:spPr bwMode="auto">
          <a:xfrm>
            <a:off x="1049008" y="1691640"/>
            <a:ext cx="7045985" cy="4023360"/>
          </a:xfrm>
          <a:prstGeom prst="rect">
            <a:avLst/>
          </a:prstGeom>
          <a:noFill/>
          <a:ln w="9525">
            <a:noFill/>
            <a:miter lim="800000"/>
            <a:headEnd/>
            <a:tailEnd/>
          </a:ln>
        </p:spPr>
      </p:pic>
      <p:sp>
        <p:nvSpPr>
          <p:cNvPr id="6" name="Flowchart: Alternate Process 5"/>
          <p:cNvSpPr/>
          <p:nvPr/>
        </p:nvSpPr>
        <p:spPr>
          <a:xfrm>
            <a:off x="1051560" y="5943600"/>
            <a:ext cx="7132320" cy="59436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hlinkClick r:id="rId4"/>
              </a:rPr>
              <a:t>Video: Understanding Transgender Youth</a:t>
            </a:r>
            <a:endParaRPr lang="en-US" sz="2000" b="1" dirty="0">
              <a:solidFill>
                <a:schemeClr val="tx1"/>
              </a:solidFill>
            </a:endParaRPr>
          </a:p>
        </p:txBody>
      </p:sp>
      <p:sp>
        <p:nvSpPr>
          <p:cNvPr id="7" name="Rectangle 6"/>
          <p:cNvSpPr/>
          <p:nvPr/>
        </p:nvSpPr>
        <p:spPr>
          <a:xfrm>
            <a:off x="5989320" y="6611779"/>
            <a:ext cx="2070078" cy="246221"/>
          </a:xfrm>
          <a:prstGeom prst="rect">
            <a:avLst/>
          </a:prstGeom>
        </p:spPr>
        <p:txBody>
          <a:bodyPr wrap="square">
            <a:spAutoFit/>
          </a:bodyPr>
          <a:lstStyle/>
          <a:p>
            <a:pPr>
              <a:spcAft>
                <a:spcPts val="1000"/>
              </a:spcAft>
            </a:pPr>
            <a:r>
              <a:rPr lang="en-US" sz="1000" dirty="0" smtClean="0">
                <a:latin typeface="Calibri" pitchFamily="34" charset="0"/>
                <a:cs typeface="Arial" charset="0"/>
              </a:rPr>
              <a:t>© National Center for Lesbian Rights</a:t>
            </a:r>
            <a:endParaRPr lang="en-US" sz="1000" dirty="0">
              <a:latin typeface="Arial" charset="0"/>
              <a:cs typeface="Arial" charset="0"/>
            </a:endParaRPr>
          </a:p>
        </p:txBody>
      </p:sp>
    </p:spTree>
    <p:extLst>
      <p:ext uri="{BB962C8B-B14F-4D97-AF65-F5344CB8AC3E}">
        <p14:creationId xmlns:p14="http://schemas.microsoft.com/office/powerpoint/2010/main" val="128207425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sz="quarter" idx="1"/>
          </p:nvPr>
        </p:nvSpPr>
        <p:spPr/>
        <p:txBody>
          <a:bodyPr/>
          <a:lstStyle/>
          <a:p>
            <a:r>
              <a:rPr lang="en-US" dirty="0" smtClean="0"/>
              <a:t>Did you learn anything new from this video?</a:t>
            </a:r>
          </a:p>
          <a:p>
            <a:r>
              <a:rPr lang="en-US" dirty="0" smtClean="0"/>
              <a:t>What additional questions do you have?</a:t>
            </a:r>
          </a:p>
          <a:p>
            <a:r>
              <a:rPr lang="en-US" dirty="0" smtClean="0"/>
              <a:t>How does this understanding impact our work at the facility?</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88</a:t>
            </a:fld>
            <a:endParaRPr lang="en-US"/>
          </a:p>
        </p:txBody>
      </p:sp>
    </p:spTree>
    <p:extLst>
      <p:ext uri="{BB962C8B-B14F-4D97-AF65-F5344CB8AC3E}">
        <p14:creationId xmlns:p14="http://schemas.microsoft.com/office/powerpoint/2010/main" val="26516564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Tyler</a:t>
            </a:r>
            <a:endParaRPr lang="en-US" dirty="0"/>
          </a:p>
        </p:txBody>
      </p:sp>
      <p:pic>
        <p:nvPicPr>
          <p:cNvPr id="5" name="Content Placeholder 4" descr="Screen Shot 2014-02-19 at 12.32.04 PM.png"/>
          <p:cNvPicPr>
            <a:picLocks noGrp="1" noChangeAspect="1"/>
          </p:cNvPicPr>
          <p:nvPr>
            <p:ph sz="quarter" idx="1"/>
          </p:nvPr>
        </p:nvPicPr>
        <p:blipFill>
          <a:blip r:embed="rId3" cstate="email">
            <a:extLst>
              <a:ext uri="{28A0092B-C50C-407E-A947-70E740481C1C}">
                <a14:useLocalDpi xmlns:a14="http://schemas.microsoft.com/office/drawing/2010/main" val="0"/>
              </a:ext>
            </a:extLst>
          </a:blip>
          <a:srcRect/>
          <a:stretch>
            <a:fillRect/>
          </a:stretch>
        </p:blipFill>
        <p:spPr>
          <a:xfrm>
            <a:off x="960120" y="1554480"/>
            <a:ext cx="7440168" cy="4102523"/>
          </a:xfrm>
        </p:spPr>
      </p:pic>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89</a:t>
            </a:fld>
            <a:endParaRPr lang="en-US"/>
          </a:p>
        </p:txBody>
      </p:sp>
      <p:sp>
        <p:nvSpPr>
          <p:cNvPr id="7" name="Flowchart: Alternate Process 6"/>
          <p:cNvSpPr/>
          <p:nvPr/>
        </p:nvSpPr>
        <p:spPr>
          <a:xfrm>
            <a:off x="1051560" y="5989320"/>
            <a:ext cx="7132320" cy="59436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hlinkClick r:id="rId4"/>
              </a:rPr>
              <a:t>Video: Tyler</a:t>
            </a:r>
            <a:endParaRPr lang="en-US" sz="2000" b="1" dirty="0">
              <a:solidFill>
                <a:schemeClr val="tx1"/>
              </a:solidFill>
            </a:endParaRPr>
          </a:p>
        </p:txBody>
      </p:sp>
      <p:sp>
        <p:nvSpPr>
          <p:cNvPr id="6" name="Rectangle 5"/>
          <p:cNvSpPr/>
          <p:nvPr/>
        </p:nvSpPr>
        <p:spPr>
          <a:xfrm>
            <a:off x="6355080" y="6602982"/>
            <a:ext cx="1521438" cy="255018"/>
          </a:xfrm>
          <a:prstGeom prst="rect">
            <a:avLst/>
          </a:prstGeom>
        </p:spPr>
        <p:txBody>
          <a:bodyPr wrap="square">
            <a:spAutoFit/>
          </a:bodyPr>
          <a:lstStyle/>
          <a:p>
            <a:pPr>
              <a:spcAft>
                <a:spcPts val="1000"/>
              </a:spcAft>
            </a:pPr>
            <a:r>
              <a:rPr lang="en-US" sz="1000" dirty="0" smtClean="0">
                <a:latin typeface="Calibri" pitchFamily="34" charset="0"/>
                <a:cs typeface="Arial" charset="0"/>
              </a:rPr>
              <a:t>© The Washington Post</a:t>
            </a:r>
            <a:endParaRPr lang="en-US" sz="1000" dirty="0">
              <a:latin typeface="Arial" charset="0"/>
              <a:cs typeface="Arial" charset="0"/>
            </a:endParaRPr>
          </a:p>
        </p:txBody>
      </p:sp>
    </p:spTree>
    <p:extLst>
      <p:ext uri="{BB962C8B-B14F-4D97-AF65-F5344CB8AC3E}">
        <p14:creationId xmlns:p14="http://schemas.microsoft.com/office/powerpoint/2010/main" val="2606398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a:xfrm>
            <a:off x="612775" y="228600"/>
            <a:ext cx="8153400" cy="990600"/>
          </a:xfrm>
        </p:spPr>
        <p:txBody>
          <a:bodyPr>
            <a:normAutofit/>
          </a:bodyPr>
          <a:lstStyle/>
          <a:p>
            <a:pPr eaLnBrk="1" fontAlgn="auto" hangingPunct="1">
              <a:spcAft>
                <a:spcPts val="0"/>
              </a:spcAft>
              <a:defRPr/>
            </a:pPr>
            <a:r>
              <a:rPr lang="en-US" sz="3600" dirty="0" smtClean="0">
                <a:ea typeface="+mj-ea"/>
                <a:cs typeface="+mj-cs"/>
              </a:rPr>
              <a:t>The Prison Rape Elimination Act of 2003</a:t>
            </a:r>
            <a:endParaRPr lang="en-US" sz="3600" dirty="0">
              <a:ea typeface="+mj-ea"/>
              <a:cs typeface="+mj-cs"/>
            </a:endParaRPr>
          </a:p>
        </p:txBody>
      </p:sp>
      <p:sp>
        <p:nvSpPr>
          <p:cNvPr id="21507" name="Slide Number Placeholder 3"/>
          <p:cNvSpPr>
            <a:spLocks noGrp="1"/>
          </p:cNvSpPr>
          <p:nvPr>
            <p:ph type="sldNum" sz="quarter" idx="12"/>
          </p:nvPr>
        </p:nvSpPr>
        <p:spPr bwMode="auto">
          <a:noFill/>
          <a:ln>
            <a:miter lim="800000"/>
            <a:headEnd/>
            <a:tailEnd/>
          </a:ln>
        </p:spPr>
        <p:txBody>
          <a:bodyPr/>
          <a:lstStyle/>
          <a:p>
            <a:pPr>
              <a:lnSpc>
                <a:spcPct val="80000"/>
              </a:lnSpc>
            </a:pPr>
            <a:fld id="{047EC0E4-6A11-45AF-B6C7-5EA8A1C86459}" type="slidenum">
              <a:rPr lang="en-US" sz="1200" smtClean="0"/>
              <a:pPr>
                <a:lnSpc>
                  <a:spcPct val="80000"/>
                </a:lnSpc>
              </a:pPr>
              <a:t>9</a:t>
            </a:fld>
            <a:endParaRPr lang="en-US" sz="1200" dirty="0" smtClean="0"/>
          </a:p>
        </p:txBody>
      </p:sp>
      <p:sp>
        <p:nvSpPr>
          <p:cNvPr id="21508" name="Rectangle 3"/>
          <p:cNvSpPr>
            <a:spLocks noGrp="1" noChangeArrowheads="1"/>
          </p:cNvSpPr>
          <p:nvPr>
            <p:ph sz="quarter" idx="1"/>
          </p:nvPr>
        </p:nvSpPr>
        <p:spPr>
          <a:xfrm>
            <a:off x="612775" y="1600200"/>
            <a:ext cx="8153400" cy="4800600"/>
          </a:xfrm>
        </p:spPr>
        <p:txBody>
          <a:bodyPr>
            <a:normAutofit/>
          </a:bodyPr>
          <a:lstStyle/>
          <a:p>
            <a:pPr eaLnBrk="1" hangingPunct="1"/>
            <a:r>
              <a:rPr lang="en-US" dirty="0" smtClean="0"/>
              <a:t>First federal civil statute focused specifically on addressing sexual violence in juvenile facilities, jails, prisons, lockups, and other facilities</a:t>
            </a:r>
          </a:p>
          <a:p>
            <a:pPr eaLnBrk="1" hangingPunct="1"/>
            <a:r>
              <a:rPr lang="en-US" dirty="0" smtClean="0"/>
              <a:t>Established a zero tolerance standard for incidence of prison rape</a:t>
            </a:r>
          </a:p>
          <a:p>
            <a:pPr eaLnBrk="1" hangingPunct="1"/>
            <a:r>
              <a:rPr lang="en-US" dirty="0" smtClean="0"/>
              <a:t>Aimed at helping jurisdictions prevent, detect, and respond to sexual misconduct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Tyler</a:t>
            </a:r>
            <a:endParaRPr lang="en-US" dirty="0"/>
          </a:p>
        </p:txBody>
      </p:sp>
      <p:sp>
        <p:nvSpPr>
          <p:cNvPr id="3" name="Content Placeholder 2"/>
          <p:cNvSpPr>
            <a:spLocks noGrp="1"/>
          </p:cNvSpPr>
          <p:nvPr>
            <p:ph sz="quarter" idx="1"/>
          </p:nvPr>
        </p:nvSpPr>
        <p:spPr/>
        <p:txBody>
          <a:bodyPr/>
          <a:lstStyle/>
          <a:p>
            <a:r>
              <a:rPr lang="en-US" dirty="0" smtClean="0"/>
              <a:t>Did the video give you any different ideas about transgender youth?</a:t>
            </a:r>
            <a:endParaRPr lang="en-US" dirty="0"/>
          </a:p>
          <a:p>
            <a:r>
              <a:rPr lang="en-US" dirty="0" smtClean="0"/>
              <a:t>How do you think Tyler will do in school?</a:t>
            </a:r>
          </a:p>
          <a:p>
            <a:r>
              <a:rPr lang="en-US" dirty="0" smtClean="0"/>
              <a:t>What has made this such a healthy transition for Tyler?</a:t>
            </a:r>
          </a:p>
          <a:p>
            <a:r>
              <a:rPr lang="en-US" dirty="0" smtClean="0"/>
              <a:t>Do the kids you see in detention have the same supports?</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90</a:t>
            </a:fld>
            <a:endParaRPr lang="en-US"/>
          </a:p>
        </p:txBody>
      </p:sp>
    </p:spTree>
    <p:extLst>
      <p:ext uri="{BB962C8B-B14F-4D97-AF65-F5344CB8AC3E}">
        <p14:creationId xmlns:p14="http://schemas.microsoft.com/office/powerpoint/2010/main" val="245794610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990600"/>
          </a:xfrm>
        </p:spPr>
        <p:txBody>
          <a:bodyPr/>
          <a:lstStyle/>
          <a:p>
            <a:r>
              <a:rPr lang="en-US" dirty="0" smtClean="0"/>
              <a:t>Communicating with LGBTQI Youth</a:t>
            </a:r>
          </a:p>
        </p:txBody>
      </p:sp>
      <p:sp>
        <p:nvSpPr>
          <p:cNvPr id="16387" name="Content Placeholder 2"/>
          <p:cNvSpPr>
            <a:spLocks noGrp="1"/>
          </p:cNvSpPr>
          <p:nvPr>
            <p:ph sz="quarter" idx="1"/>
          </p:nvPr>
        </p:nvSpPr>
        <p:spPr>
          <a:xfrm>
            <a:off x="612775" y="1600200"/>
            <a:ext cx="6245225" cy="4495800"/>
          </a:xfrm>
        </p:spPr>
        <p:txBody>
          <a:bodyPr/>
          <a:lstStyle/>
          <a:p>
            <a:r>
              <a:rPr lang="en-US" sz="2800" dirty="0" smtClean="0"/>
              <a:t>Create an accepting environment</a:t>
            </a:r>
          </a:p>
          <a:p>
            <a:r>
              <a:rPr lang="en-US" sz="2800" dirty="0" smtClean="0"/>
              <a:t>Treat LGBTQI youth </a:t>
            </a:r>
            <a:r>
              <a:rPr lang="en-US" sz="2800" dirty="0"/>
              <a:t>with </a:t>
            </a:r>
            <a:r>
              <a:rPr lang="en-US" sz="2800" dirty="0" smtClean="0"/>
              <a:t>the same dignity and expectations as others</a:t>
            </a:r>
          </a:p>
          <a:p>
            <a:r>
              <a:rPr lang="en-US" sz="2800" dirty="0" smtClean="0"/>
              <a:t>Use a youth’s preferred name and pronoun</a:t>
            </a:r>
          </a:p>
          <a:p>
            <a:r>
              <a:rPr lang="en-US" sz="2800" dirty="0" smtClean="0"/>
              <a:t>Listen and use the youth’s language</a:t>
            </a:r>
          </a:p>
          <a:p>
            <a:r>
              <a:rPr lang="en-US" sz="2800" dirty="0" smtClean="0"/>
              <a:t>Maintain confidentiality</a:t>
            </a:r>
          </a:p>
          <a:p>
            <a:r>
              <a:rPr lang="en-US" sz="2800" dirty="0" smtClean="0"/>
              <a:t>Be </a:t>
            </a:r>
            <a:r>
              <a:rPr lang="en-US" sz="2800" dirty="0"/>
              <a:t>aware of </a:t>
            </a:r>
            <a:r>
              <a:rPr lang="en-US" sz="2800" dirty="0" smtClean="0"/>
              <a:t>your own biases, </a:t>
            </a:r>
            <a:r>
              <a:rPr lang="en-US" sz="2800" dirty="0"/>
              <a:t>lack of </a:t>
            </a:r>
            <a:r>
              <a:rPr lang="en-US" sz="2800" dirty="0" smtClean="0"/>
              <a:t>familiarity, and any </a:t>
            </a:r>
            <a:r>
              <a:rPr lang="en-US" sz="2800" dirty="0"/>
              <a:t>discomfort talking about these topics </a:t>
            </a:r>
          </a:p>
          <a:p>
            <a:endParaRPr lang="en-US" sz="3200" dirty="0" smtClean="0"/>
          </a:p>
          <a:p>
            <a:endParaRPr lang="en-US" dirty="0" smtClean="0"/>
          </a:p>
          <a:p>
            <a:endParaRPr lang="en-US" dirty="0" smtClean="0"/>
          </a:p>
        </p:txBody>
      </p:sp>
      <p:sp>
        <p:nvSpPr>
          <p:cNvPr id="4" name="Slide Number Placeholder 3"/>
          <p:cNvSpPr>
            <a:spLocks noGrp="1"/>
          </p:cNvSpPr>
          <p:nvPr>
            <p:ph type="sldNum" sz="quarter" idx="12"/>
          </p:nvPr>
        </p:nvSpPr>
        <p:spPr/>
        <p:txBody>
          <a:bodyPr>
            <a:normAutofit fontScale="85000" lnSpcReduction="20000"/>
          </a:bodyPr>
          <a:lstStyle/>
          <a:p>
            <a:pPr>
              <a:defRPr/>
            </a:pPr>
            <a:fld id="{AB3B8A43-1CF7-46B4-AF15-C451024EB22F}" type="slidenum">
              <a:rPr lang="en-US" smtClean="0"/>
              <a:pPr>
                <a:defRPr/>
              </a:pPr>
              <a:t>91</a:t>
            </a:fld>
            <a:endParaRPr lang="en-US"/>
          </a:p>
        </p:txBody>
      </p:sp>
      <p:pic>
        <p:nvPicPr>
          <p:cNvPr id="16389" name="Picture 6" descr="https://encrypted-tbn0.gstatic.com/images?q=tbn:ANd9GcSGUk3rj0T5rkUvqW0GCThHXOoiNkuepwNda_6fGubEXjXEjlYwww"/>
          <p:cNvPicPr>
            <a:picLocks noChangeAspect="1" noChangeArrowheads="1"/>
          </p:cNvPicPr>
          <p:nvPr/>
        </p:nvPicPr>
        <p:blipFill>
          <a:blip r:embed="rId3" cstate="email"/>
          <a:srcRect/>
          <a:stretch>
            <a:fillRect/>
          </a:stretch>
        </p:blipFill>
        <p:spPr bwMode="auto">
          <a:xfrm>
            <a:off x="6858000" y="2176485"/>
            <a:ext cx="1866900" cy="3169388"/>
          </a:xfrm>
          <a:prstGeom prst="rect">
            <a:avLst/>
          </a:prstGeom>
          <a:noFill/>
          <a:ln w="9525">
            <a:noFill/>
            <a:miter lim="800000"/>
            <a:headEnd/>
            <a:tailEnd/>
          </a:ln>
        </p:spPr>
      </p:pic>
      <p:sp>
        <p:nvSpPr>
          <p:cNvPr id="16390" name="Content Placeholder 2"/>
          <p:cNvSpPr txBox="1">
            <a:spLocks/>
          </p:cNvSpPr>
          <p:nvPr/>
        </p:nvSpPr>
        <p:spPr bwMode="auto">
          <a:xfrm>
            <a:off x="594360" y="5852160"/>
            <a:ext cx="8115300" cy="1417638"/>
          </a:xfrm>
          <a:prstGeom prst="rect">
            <a:avLst/>
          </a:prstGeom>
          <a:noFill/>
          <a:ln w="9525">
            <a:noFill/>
            <a:miter lim="800000"/>
            <a:headEnd/>
            <a:tailEnd/>
          </a:ln>
        </p:spPr>
        <p:txBody>
          <a:bodyPr/>
          <a:lstStyle/>
          <a:p>
            <a:pPr marL="319088" indent="-319088" eaLnBrk="0" hangingPunct="0">
              <a:spcBef>
                <a:spcPts val="700"/>
              </a:spcBef>
              <a:buClr>
                <a:schemeClr val="accent2"/>
              </a:buClr>
              <a:buSzPct val="60000"/>
              <a:buFont typeface="Wingdings" pitchFamily="2" charset="2"/>
              <a:buChar char=""/>
            </a:pPr>
            <a:endParaRPr lang="en-US" sz="2900" dirty="0">
              <a:latin typeface="Tw Cen MT" pitchFamily="34" charset="0"/>
            </a:endParaRPr>
          </a:p>
          <a:p>
            <a:pPr marL="319088" indent="-319088" eaLnBrk="0" hangingPunct="0">
              <a:spcBef>
                <a:spcPts val="700"/>
              </a:spcBef>
              <a:buClr>
                <a:schemeClr val="accent2"/>
              </a:buClr>
              <a:buSzPct val="60000"/>
              <a:buFont typeface="Wingdings" pitchFamily="2" charset="2"/>
              <a:buChar char=""/>
            </a:pPr>
            <a:endParaRPr lang="en-US" sz="2900" dirty="0">
              <a:latin typeface="Tw Cen MT" pitchFamily="34" charset="0"/>
            </a:endParaRPr>
          </a:p>
        </p:txBody>
      </p:sp>
    </p:spTree>
    <p:extLst>
      <p:ext uri="{BB962C8B-B14F-4D97-AF65-F5344CB8AC3E}">
        <p14:creationId xmlns:p14="http://schemas.microsoft.com/office/powerpoint/2010/main" val="233597425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12774" y="228600"/>
            <a:ext cx="8302625" cy="990600"/>
          </a:xfrm>
        </p:spPr>
        <p:txBody>
          <a:bodyPr/>
          <a:lstStyle/>
          <a:p>
            <a:r>
              <a:rPr lang="en-US" sz="4100" dirty="0" smtClean="0"/>
              <a:t>To Create an Accepting Environment…</a:t>
            </a:r>
          </a:p>
        </p:txBody>
      </p:sp>
      <p:sp>
        <p:nvSpPr>
          <p:cNvPr id="3" name="Content Placeholder 2"/>
          <p:cNvSpPr>
            <a:spLocks noGrp="1"/>
          </p:cNvSpPr>
          <p:nvPr>
            <p:ph sz="quarter" idx="1"/>
          </p:nvPr>
        </p:nvSpPr>
        <p:spPr>
          <a:xfrm>
            <a:off x="2286000" y="1554480"/>
            <a:ext cx="6434455" cy="4983480"/>
          </a:xfrm>
        </p:spPr>
        <p:txBody>
          <a:bodyPr>
            <a:normAutofit fontScale="85000" lnSpcReduction="20000"/>
          </a:bodyPr>
          <a:lstStyle/>
          <a:p>
            <a:pPr marL="0" indent="0">
              <a:buFont typeface="Wingdings" pitchFamily="2" charset="2"/>
              <a:buNone/>
              <a:defRPr/>
            </a:pPr>
            <a:r>
              <a:rPr lang="en-US" sz="3600" b="1" dirty="0" smtClean="0"/>
              <a:t>Don’t assume:</a:t>
            </a:r>
          </a:p>
          <a:p>
            <a:pPr>
              <a:defRPr/>
            </a:pPr>
            <a:r>
              <a:rPr lang="en-US" sz="3200" dirty="0" smtClean="0"/>
              <a:t>Everyone is heterosexual</a:t>
            </a:r>
          </a:p>
          <a:p>
            <a:pPr>
              <a:defRPr/>
            </a:pPr>
            <a:r>
              <a:rPr lang="en-US" sz="3200" dirty="0" smtClean="0"/>
              <a:t>Everyone uses traditional labels</a:t>
            </a:r>
          </a:p>
          <a:p>
            <a:pPr>
              <a:defRPr/>
            </a:pPr>
            <a:r>
              <a:rPr lang="en-US" sz="3200" dirty="0" smtClean="0"/>
              <a:t>Sexual orientation or gender identity based on appearances or behavior</a:t>
            </a:r>
          </a:p>
          <a:p>
            <a:pPr>
              <a:defRPr/>
            </a:pPr>
            <a:r>
              <a:rPr lang="en-US" sz="3200" dirty="0" smtClean="0"/>
              <a:t>Sexual orientation is a phase</a:t>
            </a:r>
          </a:p>
          <a:p>
            <a:pPr>
              <a:defRPr/>
            </a:pPr>
            <a:r>
              <a:rPr lang="en-US" sz="3200" dirty="0" smtClean="0"/>
              <a:t>A person’s sexual orientation hasn’t changed</a:t>
            </a:r>
          </a:p>
          <a:p>
            <a:pPr>
              <a:defRPr/>
            </a:pPr>
            <a:r>
              <a:rPr lang="en-US" sz="3200" dirty="0" smtClean="0"/>
              <a:t>Who someone is attracted to</a:t>
            </a:r>
          </a:p>
          <a:p>
            <a:pPr>
              <a:defRPr/>
            </a:pPr>
            <a:r>
              <a:rPr lang="en-US" sz="3200" dirty="0" smtClean="0"/>
              <a:t>That a youth has told or wants to tell family about his sexual orientation or gender identity</a:t>
            </a:r>
          </a:p>
          <a:p>
            <a:pPr>
              <a:defRPr/>
            </a:pP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17B13A6E-6CC1-4107-9E1D-F465B5787C23}" type="slidenum">
              <a:rPr lang="en-US" smtClean="0"/>
              <a:pPr>
                <a:defRPr/>
              </a:pPr>
              <a:t>92</a:t>
            </a:fld>
            <a:endParaRPr lang="en-US"/>
          </a:p>
        </p:txBody>
      </p:sp>
      <p:pic>
        <p:nvPicPr>
          <p:cNvPr id="6" name="Picture 5" descr="outline-37469_6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 y="1691640"/>
            <a:ext cx="2240280" cy="4480560"/>
          </a:xfrm>
          <a:prstGeom prst="rect">
            <a:avLst/>
          </a:prstGeom>
        </p:spPr>
      </p:pic>
      <p:sp>
        <p:nvSpPr>
          <p:cNvPr id="7" name="Rectangle 6"/>
          <p:cNvSpPr/>
          <p:nvPr/>
        </p:nvSpPr>
        <p:spPr>
          <a:xfrm>
            <a:off x="685800" y="6184152"/>
            <a:ext cx="1115077" cy="246221"/>
          </a:xfrm>
          <a:prstGeom prst="rect">
            <a:avLst/>
          </a:prstGeom>
        </p:spPr>
        <p:txBody>
          <a:bodyPr wrap="square">
            <a:spAutoFit/>
          </a:bodyPr>
          <a:lstStyle/>
          <a:p>
            <a:pPr>
              <a:spcAft>
                <a:spcPts val="1000"/>
              </a:spcAft>
            </a:pPr>
            <a:r>
              <a:rPr lang="en-US" sz="1000" dirty="0" smtClean="0">
                <a:latin typeface="Calibri" pitchFamily="34" charset="0"/>
                <a:cs typeface="Arial" charset="0"/>
              </a:rPr>
              <a:t>© </a:t>
            </a:r>
            <a:r>
              <a:rPr lang="en-US" sz="1000" dirty="0" err="1" smtClean="0">
                <a:latin typeface="Calibri" pitchFamily="34" charset="0"/>
                <a:cs typeface="Arial" charset="0"/>
              </a:rPr>
              <a:t>Pixabay.com</a:t>
            </a:r>
            <a:endParaRPr lang="en-US" sz="1000" dirty="0">
              <a:latin typeface="Arial" charset="0"/>
              <a:cs typeface="Arial"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to Say</a:t>
            </a:r>
            <a:endParaRPr lang="en-US" dirty="0"/>
          </a:p>
        </p:txBody>
      </p:sp>
      <p:sp>
        <p:nvSpPr>
          <p:cNvPr id="3" name="Content Placeholder 2"/>
          <p:cNvSpPr>
            <a:spLocks noGrp="1"/>
          </p:cNvSpPr>
          <p:nvPr>
            <p:ph sz="quarter" idx="1"/>
          </p:nvPr>
        </p:nvSpPr>
        <p:spPr/>
        <p:txBody>
          <a:bodyPr/>
          <a:lstStyle/>
          <a:p>
            <a:pPr marL="0" indent="0">
              <a:buNone/>
            </a:pPr>
            <a:r>
              <a:rPr lang="en-US" dirty="0"/>
              <a:t>Old way: “Do you have a [boyfriend or girlfriend]?” </a:t>
            </a:r>
          </a:p>
          <a:p>
            <a:pPr marL="0" indent="0">
              <a:buNone/>
            </a:pPr>
            <a:r>
              <a:rPr lang="en-US" dirty="0"/>
              <a:t>Try: “Are you dating anyone?” </a:t>
            </a:r>
          </a:p>
          <a:p>
            <a:endParaRPr lang="en-US" dirty="0" smtClean="0"/>
          </a:p>
          <a:p>
            <a:pPr marL="0" indent="0">
              <a:buNone/>
            </a:pPr>
            <a:r>
              <a:rPr lang="en-US" dirty="0" smtClean="0"/>
              <a:t>Old </a:t>
            </a:r>
            <a:r>
              <a:rPr lang="en-US" dirty="0"/>
              <a:t>way: “[To a girl] Oh, you are dating someone. </a:t>
            </a:r>
            <a:r>
              <a:rPr lang="en-US" dirty="0" smtClean="0"/>
              <a:t>	       What’s </a:t>
            </a:r>
            <a:r>
              <a:rPr lang="en-US" dirty="0"/>
              <a:t>his name? </a:t>
            </a:r>
          </a:p>
          <a:p>
            <a:pPr marL="0" indent="0">
              <a:buNone/>
            </a:pPr>
            <a:r>
              <a:rPr lang="en-US" dirty="0"/>
              <a:t>New way: “What is his or her name?” </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93</a:t>
            </a:fld>
            <a:endParaRPr lang="en-US"/>
          </a:p>
        </p:txBody>
      </p:sp>
    </p:spTree>
    <p:extLst>
      <p:ext uri="{BB962C8B-B14F-4D97-AF65-F5344CB8AC3E}">
        <p14:creationId xmlns:p14="http://schemas.microsoft.com/office/powerpoint/2010/main" val="75364024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smtClean="0"/>
              <a:t>PREA’s Requirements re LGBTQI youth</a:t>
            </a:r>
            <a:endParaRPr lang="en-US" sz="4200" dirty="0"/>
          </a:p>
        </p:txBody>
      </p:sp>
      <p:sp>
        <p:nvSpPr>
          <p:cNvPr id="3" name="Content Placeholder 2"/>
          <p:cNvSpPr>
            <a:spLocks noGrp="1"/>
          </p:cNvSpPr>
          <p:nvPr>
            <p:ph sz="quarter" idx="1"/>
          </p:nvPr>
        </p:nvSpPr>
        <p:spPr/>
        <p:txBody>
          <a:bodyPr/>
          <a:lstStyle/>
          <a:p>
            <a:r>
              <a:rPr lang="en-US" dirty="0" smtClean="0"/>
              <a:t>Train staff on communication with LGBTQI youth</a:t>
            </a:r>
          </a:p>
          <a:p>
            <a:r>
              <a:rPr lang="en-US" dirty="0" smtClean="0"/>
              <a:t>Train staff on searches of transgender and intersex youth</a:t>
            </a:r>
          </a:p>
          <a:p>
            <a:r>
              <a:rPr lang="en-US" dirty="0" smtClean="0"/>
              <a:t>No searches of transgender youth just to determine genital status</a:t>
            </a:r>
          </a:p>
          <a:p>
            <a:r>
              <a:rPr lang="en-US" dirty="0" smtClean="0"/>
              <a:t>No automatic housing on basis of LGBTQI status, but base decisions on potential vulnerability, health, safety, security considerations and transgender and intersex youth’s own views about their safety</a:t>
            </a:r>
          </a:p>
          <a:p>
            <a:r>
              <a:rPr lang="en-US" dirty="0" smtClean="0"/>
              <a:t>Transgender and intersex youth shower privately</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94</a:t>
            </a:fld>
            <a:endParaRPr lang="en-US"/>
          </a:p>
        </p:txBody>
      </p:sp>
    </p:spTree>
    <p:extLst>
      <p:ext uri="{BB962C8B-B14F-4D97-AF65-F5344CB8AC3E}">
        <p14:creationId xmlns:p14="http://schemas.microsoft.com/office/powerpoint/2010/main" val="262698662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12775" y="228600"/>
            <a:ext cx="8153400" cy="990600"/>
          </a:xfrm>
        </p:spPr>
        <p:txBody>
          <a:bodyPr/>
          <a:lstStyle/>
          <a:p>
            <a:r>
              <a:rPr lang="en-US" dirty="0" smtClean="0"/>
              <a:t>Discussion</a:t>
            </a:r>
          </a:p>
        </p:txBody>
      </p:sp>
      <p:sp>
        <p:nvSpPr>
          <p:cNvPr id="4" name="Slide Number Placeholder 3"/>
          <p:cNvSpPr>
            <a:spLocks noGrp="1"/>
          </p:cNvSpPr>
          <p:nvPr>
            <p:ph type="sldNum" sz="quarter" idx="12"/>
          </p:nvPr>
        </p:nvSpPr>
        <p:spPr/>
        <p:txBody>
          <a:bodyPr>
            <a:normAutofit fontScale="85000" lnSpcReduction="20000"/>
          </a:bodyPr>
          <a:lstStyle/>
          <a:p>
            <a:pPr>
              <a:defRPr/>
            </a:pPr>
            <a:fld id="{A0D09C9F-B4DD-4B50-A439-75AC142F3DCE}" type="slidenum">
              <a:rPr lang="en-US" smtClean="0"/>
              <a:pPr>
                <a:defRPr/>
              </a:pPr>
              <a:t>95</a:t>
            </a:fld>
            <a:endParaRPr lang="en-US"/>
          </a:p>
        </p:txBody>
      </p:sp>
      <p:sp>
        <p:nvSpPr>
          <p:cNvPr id="8" name="Content Placeholder 7"/>
          <p:cNvSpPr>
            <a:spLocks noGrp="1"/>
          </p:cNvSpPr>
          <p:nvPr>
            <p:ph sz="quarter" idx="1"/>
          </p:nvPr>
        </p:nvSpPr>
        <p:spPr/>
        <p:txBody>
          <a:bodyPr/>
          <a:lstStyle/>
          <a:p>
            <a:r>
              <a:rPr lang="en-US" sz="2700" dirty="0" smtClean="0"/>
              <a:t>How well is our facility doing to create </a:t>
            </a:r>
            <a:r>
              <a:rPr lang="en-US" sz="2700" dirty="0"/>
              <a:t>an atmosphere of respect for all youth, regardless of sexual orientation, gender identity or gender </a:t>
            </a:r>
            <a:r>
              <a:rPr lang="en-US" sz="2700" dirty="0" smtClean="0"/>
              <a:t>conformance?</a:t>
            </a:r>
            <a:endParaRPr lang="en-US" sz="2700" dirty="0"/>
          </a:p>
          <a:p>
            <a:endParaRPr lang="en-US" dirty="0"/>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34640" y="3108960"/>
            <a:ext cx="3345856" cy="2421278"/>
          </a:xfrm>
          <a:prstGeom prst="rect">
            <a:avLst/>
          </a:prstGeom>
        </p:spPr>
      </p:pic>
      <p:sp>
        <p:nvSpPr>
          <p:cNvPr id="6" name="Flowchart: Alternate Process 5"/>
          <p:cNvSpPr/>
          <p:nvPr/>
        </p:nvSpPr>
        <p:spPr>
          <a:xfrm>
            <a:off x="685800" y="5715000"/>
            <a:ext cx="7818120" cy="640080"/>
          </a:xfrm>
          <a:prstGeom prst="flowChartAlternateProcess">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Handout: Self-Assessment Checklist</a:t>
            </a:r>
            <a:endParaRPr lang="en-US" sz="2000" b="1" dirty="0">
              <a:solidFill>
                <a:schemeClr val="tx1"/>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Supervision, Searches, Housing, and Special Populations</a:t>
            </a:r>
            <a:endParaRPr lang="en-US" dirty="0"/>
          </a:p>
        </p:txBody>
      </p:sp>
      <p:sp>
        <p:nvSpPr>
          <p:cNvPr id="3" name="Title 2"/>
          <p:cNvSpPr>
            <a:spLocks noGrp="1"/>
          </p:cNvSpPr>
          <p:nvPr>
            <p:ph type="title"/>
          </p:nvPr>
        </p:nvSpPr>
        <p:spPr/>
        <p:txBody>
          <a:bodyPr/>
          <a:lstStyle/>
          <a:p>
            <a:r>
              <a:rPr lang="en-US" dirty="0" smtClean="0"/>
              <a:t>Module 4</a:t>
            </a:r>
            <a:endParaRPr lang="en-US" dirty="0"/>
          </a:p>
        </p:txBody>
      </p:sp>
      <p:sp>
        <p:nvSpPr>
          <p:cNvPr id="4" name="Slide Number Placeholder 3"/>
          <p:cNvSpPr>
            <a:spLocks noGrp="1"/>
          </p:cNvSpPr>
          <p:nvPr>
            <p:ph type="sldNum" sz="quarter" idx="11"/>
          </p:nvPr>
        </p:nvSpPr>
        <p:spPr/>
        <p:txBody>
          <a:bodyPr/>
          <a:lstStyle/>
          <a:p>
            <a:pPr>
              <a:defRPr/>
            </a:pPr>
            <a:fld id="{43685388-4D41-4B6D-A496-77199FDC8B51}" type="slidenum">
              <a:rPr lang="en-US" smtClean="0"/>
              <a:pPr>
                <a:defRPr/>
              </a:pPr>
              <a:t>96</a:t>
            </a:fld>
            <a:endParaRPr lang="en-US"/>
          </a:p>
        </p:txBody>
      </p:sp>
    </p:spTree>
    <p:extLst>
      <p:ext uri="{BB962C8B-B14F-4D97-AF65-F5344CB8AC3E}">
        <p14:creationId xmlns:p14="http://schemas.microsoft.com/office/powerpoint/2010/main" val="229517361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this Module</a:t>
            </a:r>
            <a:endParaRPr lang="en-US" dirty="0"/>
          </a:p>
        </p:txBody>
      </p:sp>
      <p:sp>
        <p:nvSpPr>
          <p:cNvPr id="3" name="Content Placeholder 2"/>
          <p:cNvSpPr>
            <a:spLocks noGrp="1"/>
          </p:cNvSpPr>
          <p:nvPr>
            <p:ph sz="quarter" idx="1"/>
          </p:nvPr>
        </p:nvSpPr>
        <p:spPr/>
        <p:txBody>
          <a:bodyPr/>
          <a:lstStyle/>
          <a:p>
            <a:r>
              <a:rPr lang="en-US" dirty="0" smtClean="0"/>
              <a:t>Help you understand the agency’s responsibilities and your responsibilities under PREA and the policies we have adopted to comply with PREA</a:t>
            </a:r>
          </a:p>
          <a:p>
            <a:r>
              <a:rPr lang="en-US" dirty="0" smtClean="0"/>
              <a:t>Discuss some scenarios that help you apply the new policies in the context of your work</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C9BC930D-997E-4918-AC35-3B8B754001F4}" type="slidenum">
              <a:rPr lang="en-US" smtClean="0"/>
              <a:pPr>
                <a:defRPr/>
              </a:pPr>
              <a:t>97</a:t>
            </a:fld>
            <a:endParaRPr 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612775" y="228600"/>
            <a:ext cx="8153400" cy="990600"/>
          </a:xfrm>
        </p:spPr>
        <p:txBody>
          <a:bodyPr/>
          <a:lstStyle/>
          <a:p>
            <a:r>
              <a:rPr lang="en-US" smtClean="0"/>
              <a:t>The Main Point</a:t>
            </a:r>
          </a:p>
        </p:txBody>
      </p:sp>
      <p:sp>
        <p:nvSpPr>
          <p:cNvPr id="86019" name="Content Placeholder 2"/>
          <p:cNvSpPr>
            <a:spLocks noGrp="1"/>
          </p:cNvSpPr>
          <p:nvPr>
            <p:ph sz="quarter" idx="1"/>
          </p:nvPr>
        </p:nvSpPr>
        <p:spPr>
          <a:xfrm>
            <a:off x="612775" y="1600200"/>
            <a:ext cx="8153400" cy="4495800"/>
          </a:xfrm>
        </p:spPr>
        <p:txBody>
          <a:bodyPr/>
          <a:lstStyle/>
          <a:p>
            <a:r>
              <a:rPr lang="en-US" dirty="0"/>
              <a:t>[</a:t>
            </a:r>
            <a:r>
              <a:rPr lang="en-US" i="1" dirty="0"/>
              <a:t>Insert</a:t>
            </a:r>
            <a:r>
              <a:rPr lang="en-US" dirty="0"/>
              <a:t>] County has zero tolerance for sexual misconduct involving juveniles.  </a:t>
            </a:r>
            <a:endParaRPr lang="en-US" dirty="0" smtClean="0"/>
          </a:p>
          <a:p>
            <a:r>
              <a:rPr lang="en-US" dirty="0" smtClean="0"/>
              <a:t>It </a:t>
            </a:r>
            <a:r>
              <a:rPr lang="en-US" dirty="0"/>
              <a:t>is the policy of </a:t>
            </a:r>
            <a:r>
              <a:rPr lang="en-US" i="1" dirty="0"/>
              <a:t>[Insert]</a:t>
            </a:r>
            <a:r>
              <a:rPr lang="en-US" dirty="0"/>
              <a:t> County to provide a safe, humane, and secure environment, free from sexual violence, misconduct, harassment, or </a:t>
            </a:r>
            <a:r>
              <a:rPr lang="en-US" dirty="0" smtClean="0"/>
              <a:t>retaliation</a:t>
            </a:r>
          </a:p>
          <a:p>
            <a:r>
              <a:rPr lang="en-US" dirty="0" smtClean="0"/>
              <a:t>Youth have a right to be free from sexual misconduct</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13555001-C574-4416-8F83-B4C58B78B44D}" type="slidenum">
              <a:rPr lang="en-US" smtClean="0"/>
              <a:pPr>
                <a:defRPr/>
              </a:pPr>
              <a:t>98</a:t>
            </a:fld>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612775" y="228600"/>
            <a:ext cx="8153400" cy="990600"/>
          </a:xfrm>
        </p:spPr>
        <p:txBody>
          <a:bodyPr/>
          <a:lstStyle/>
          <a:p>
            <a:r>
              <a:rPr lang="en-US" smtClean="0"/>
              <a:t>Also…</a:t>
            </a:r>
          </a:p>
        </p:txBody>
      </p:sp>
      <p:sp>
        <p:nvSpPr>
          <p:cNvPr id="87043" name="Content Placeholder 2"/>
          <p:cNvSpPr>
            <a:spLocks noGrp="1"/>
          </p:cNvSpPr>
          <p:nvPr>
            <p:ph sz="quarter" idx="1"/>
          </p:nvPr>
        </p:nvSpPr>
        <p:spPr>
          <a:xfrm>
            <a:off x="612775" y="1600200"/>
            <a:ext cx="8153400" cy="4754880"/>
          </a:xfrm>
        </p:spPr>
        <p:txBody>
          <a:bodyPr>
            <a:normAutofit lnSpcReduction="10000"/>
          </a:bodyPr>
          <a:lstStyle/>
          <a:p>
            <a:r>
              <a:rPr lang="en-US" dirty="0"/>
              <a:t>Sexual misconduct between staff and juveniles, volunteers or contract personnel and juveniles, and juveniles and juveniles, regardless of consensual status is prohibited and subject to administrative discipline and/or criminal sanctions. </a:t>
            </a:r>
            <a:endParaRPr lang="en-US" dirty="0" smtClean="0"/>
          </a:p>
          <a:p>
            <a:r>
              <a:rPr lang="en-US" dirty="0" smtClean="0"/>
              <a:t>There is no consensual sex between staff and juveniles.</a:t>
            </a:r>
          </a:p>
          <a:p>
            <a:r>
              <a:rPr lang="en-US" dirty="0" smtClean="0"/>
              <a:t>Sexual abuse </a:t>
            </a:r>
            <a:r>
              <a:rPr lang="en-US" u="sng" dirty="0" smtClean="0"/>
              <a:t>does not</a:t>
            </a:r>
            <a:r>
              <a:rPr lang="en-US" dirty="0" smtClean="0"/>
              <a:t> include sexual contact between two equally willing juveniles. Such behavior </a:t>
            </a:r>
            <a:r>
              <a:rPr lang="en-US" u="sng" dirty="0" smtClean="0"/>
              <a:t>is</a:t>
            </a:r>
            <a:r>
              <a:rPr lang="en-US" dirty="0" smtClean="0"/>
              <a:t> prohibited by facility rules and subjects the juveniles to discipline.</a:t>
            </a:r>
          </a:p>
          <a:p>
            <a:endParaRPr lang="en-US" dirty="0"/>
          </a:p>
        </p:txBody>
      </p:sp>
      <p:sp>
        <p:nvSpPr>
          <p:cNvPr id="4" name="Slide Number Placeholder 3"/>
          <p:cNvSpPr>
            <a:spLocks noGrp="1"/>
          </p:cNvSpPr>
          <p:nvPr>
            <p:ph type="sldNum" sz="quarter" idx="12"/>
          </p:nvPr>
        </p:nvSpPr>
        <p:spPr/>
        <p:txBody>
          <a:bodyPr>
            <a:normAutofit fontScale="85000" lnSpcReduction="20000"/>
          </a:bodyPr>
          <a:lstStyle/>
          <a:p>
            <a:pPr>
              <a:defRPr/>
            </a:pPr>
            <a:fld id="{043AEB4E-DF72-484B-95FE-B1706B532CC1}" type="slidenum">
              <a:rPr lang="en-US" smtClean="0"/>
              <a:pPr>
                <a:defRPr/>
              </a:pPr>
              <a:t>99</a:t>
            </a:fld>
            <a:endParaRPr lang="en-US"/>
          </a:p>
        </p:txBody>
      </p:sp>
    </p:spTree>
  </p:cSld>
  <p:clrMapOvr>
    <a:masterClrMapping/>
  </p:clrMapOvr>
  <p:timing>
    <p:tnLst>
      <p:par>
        <p:cTn id="1" dur="indefinite" restart="never" nodeType="tmRoot"/>
      </p:par>
    </p:tnLst>
  </p:timing>
</p:sld>
</file>

<file path=ppt/theme/_rels/them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1_Balance">
  <a:themeElements>
    <a:clrScheme name="1_Balance 10">
      <a:dk1>
        <a:srgbClr val="000000"/>
      </a:dk1>
      <a:lt1>
        <a:srgbClr val="FFFFFF"/>
      </a:lt1>
      <a:dk2>
        <a:srgbClr val="2E7474"/>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fontScheme name="1_Balance">
      <a:majorFont>
        <a:latin typeface="Arial"/>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1_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1_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1_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1_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1_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1_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1_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
      <a:clrScheme name="1_Balance 10">
        <a:dk1>
          <a:srgbClr val="000000"/>
        </a:dk1>
        <a:lt1>
          <a:srgbClr val="FFFFFF"/>
        </a:lt1>
        <a:dk2>
          <a:srgbClr val="2E7474"/>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
      <a:clrScheme name="1_Balance 11">
        <a:dk1>
          <a:srgbClr val="003366"/>
        </a:dk1>
        <a:lt1>
          <a:srgbClr val="FFFFFF"/>
        </a:lt1>
        <a:dk2>
          <a:srgbClr val="386EAA"/>
        </a:dk2>
        <a:lt2>
          <a:srgbClr val="E5FFFF"/>
        </a:lt2>
        <a:accent1>
          <a:srgbClr val="336699"/>
        </a:accent1>
        <a:accent2>
          <a:srgbClr val="00B000"/>
        </a:accent2>
        <a:accent3>
          <a:srgbClr val="AEBAD2"/>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1_Balance 12">
        <a:dk1>
          <a:srgbClr val="003366"/>
        </a:dk1>
        <a:lt1>
          <a:srgbClr val="FFFFFF"/>
        </a:lt1>
        <a:dk2>
          <a:srgbClr val="33659D"/>
        </a:dk2>
        <a:lt2>
          <a:srgbClr val="E5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1_Balance 13">
        <a:dk1>
          <a:srgbClr val="003366"/>
        </a:dk1>
        <a:lt1>
          <a:srgbClr val="FFFFFF"/>
        </a:lt1>
        <a:dk2>
          <a:srgbClr val="33659D"/>
        </a:dk2>
        <a:lt2>
          <a:srgbClr val="A3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1_Balance 14">
        <a:dk1>
          <a:srgbClr val="003366"/>
        </a:dk1>
        <a:lt1>
          <a:srgbClr val="FFFFFF"/>
        </a:lt1>
        <a:dk2>
          <a:srgbClr val="33659D"/>
        </a:dk2>
        <a:lt2>
          <a:srgbClr val="B7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rinthian columns design template">
  <a:themeElements>
    <a:clrScheme name="Corinthian column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fontScheme name="Corinthian columns design template">
      <a:majorFont>
        <a:latin typeface="Palatino Linotype"/>
        <a:ea typeface=""/>
        <a:cs typeface=""/>
      </a:majorFont>
      <a:minorFont>
        <a:latin typeface="Palatino Linotyp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Corinthian column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inthian column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inthian column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inthian column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inthian column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inthian column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inthian column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inthian column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inthian column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inthian column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inthian column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inthian column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rinthian columns design template 13">
        <a:dk1>
          <a:srgbClr val="003366"/>
        </a:dk1>
        <a:lt1>
          <a:srgbClr val="FFFFFF"/>
        </a:lt1>
        <a:dk2>
          <a:srgbClr val="386EAA"/>
        </a:dk2>
        <a:lt2>
          <a:srgbClr val="E5FFFF"/>
        </a:lt2>
        <a:accent1>
          <a:srgbClr val="336699"/>
        </a:accent1>
        <a:accent2>
          <a:srgbClr val="00B000"/>
        </a:accent2>
        <a:accent3>
          <a:srgbClr val="AEBAD2"/>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Corinthian columns design template 14">
        <a:dk1>
          <a:srgbClr val="003366"/>
        </a:dk1>
        <a:lt1>
          <a:srgbClr val="FFFFFF"/>
        </a:lt1>
        <a:dk2>
          <a:srgbClr val="33659D"/>
        </a:dk2>
        <a:lt2>
          <a:srgbClr val="E5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Corinthian columns design template 15">
        <a:dk1>
          <a:srgbClr val="003366"/>
        </a:dk1>
        <a:lt1>
          <a:srgbClr val="FFFFFF"/>
        </a:lt1>
        <a:dk2>
          <a:srgbClr val="33659D"/>
        </a:dk2>
        <a:lt2>
          <a:srgbClr val="A3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Corinthian columns design template 16">
        <a:dk1>
          <a:srgbClr val="003366"/>
        </a:dk1>
        <a:lt1>
          <a:srgbClr val="FFFFFF"/>
        </a:lt1>
        <a:dk2>
          <a:srgbClr val="33659D"/>
        </a:dk2>
        <a:lt2>
          <a:srgbClr val="B7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alance">
  <a:themeElements>
    <a:clrScheme name="2_Balance 10">
      <a:dk1>
        <a:srgbClr val="000000"/>
      </a:dk1>
      <a:lt1>
        <a:srgbClr val="FFFFFF"/>
      </a:lt1>
      <a:dk2>
        <a:srgbClr val="2E7474"/>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fontScheme name="2_Balance">
      <a:majorFont>
        <a:latin typeface="Arial"/>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2_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2_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2_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2_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2_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2_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2_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
      <a:clrScheme name="2_Balance 10">
        <a:dk1>
          <a:srgbClr val="000000"/>
        </a:dk1>
        <a:lt1>
          <a:srgbClr val="FFFFFF"/>
        </a:lt1>
        <a:dk2>
          <a:srgbClr val="2E7474"/>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
      <a:clrScheme name="2_Balance 11">
        <a:dk1>
          <a:srgbClr val="003366"/>
        </a:dk1>
        <a:lt1>
          <a:srgbClr val="FFFFFF"/>
        </a:lt1>
        <a:dk2>
          <a:srgbClr val="386EAA"/>
        </a:dk2>
        <a:lt2>
          <a:srgbClr val="E5FFFF"/>
        </a:lt2>
        <a:accent1>
          <a:srgbClr val="336699"/>
        </a:accent1>
        <a:accent2>
          <a:srgbClr val="00B000"/>
        </a:accent2>
        <a:accent3>
          <a:srgbClr val="AEBAD2"/>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2_Balance 12">
        <a:dk1>
          <a:srgbClr val="003366"/>
        </a:dk1>
        <a:lt1>
          <a:srgbClr val="FFFFFF"/>
        </a:lt1>
        <a:dk2>
          <a:srgbClr val="33659D"/>
        </a:dk2>
        <a:lt2>
          <a:srgbClr val="E5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2_Balance 13">
        <a:dk1>
          <a:srgbClr val="003366"/>
        </a:dk1>
        <a:lt1>
          <a:srgbClr val="FFFFFF"/>
        </a:lt1>
        <a:dk2>
          <a:srgbClr val="33659D"/>
        </a:dk2>
        <a:lt2>
          <a:srgbClr val="A3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2_Balance 14">
        <a:dk1>
          <a:srgbClr val="003366"/>
        </a:dk1>
        <a:lt1>
          <a:srgbClr val="FFFFFF"/>
        </a:lt1>
        <a:dk2>
          <a:srgbClr val="33659D"/>
        </a:dk2>
        <a:lt2>
          <a:srgbClr val="B7FFFF"/>
        </a:lt2>
        <a:accent1>
          <a:srgbClr val="336699"/>
        </a:accent1>
        <a:accent2>
          <a:srgbClr val="00B000"/>
        </a:accent2>
        <a:accent3>
          <a:srgbClr val="ADB8CC"/>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4YJ Overview Presentation">
  <a:themeElements>
    <a:clrScheme name="C4YJ Overview Presentation 16">
      <a:dk1>
        <a:srgbClr val="000000"/>
      </a:dk1>
      <a:lt1>
        <a:srgbClr val="AFA47D"/>
      </a:lt1>
      <a:dk2>
        <a:srgbClr val="000000"/>
      </a:dk2>
      <a:lt2>
        <a:srgbClr val="969696"/>
      </a:lt2>
      <a:accent1>
        <a:srgbClr val="FFFFFF"/>
      </a:accent1>
      <a:accent2>
        <a:srgbClr val="8DC6FF"/>
      </a:accent2>
      <a:accent3>
        <a:srgbClr val="D4CFBF"/>
      </a:accent3>
      <a:accent4>
        <a:srgbClr val="000000"/>
      </a:accent4>
      <a:accent5>
        <a:srgbClr val="FFFFFF"/>
      </a:accent5>
      <a:accent6>
        <a:srgbClr val="7FB3E7"/>
      </a:accent6>
      <a:hlink>
        <a:srgbClr val="0066CC"/>
      </a:hlink>
      <a:folHlink>
        <a:srgbClr val="00A800"/>
      </a:folHlink>
    </a:clrScheme>
    <a:fontScheme name="C4YJ Overview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C4YJ Overview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4YJ Overview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4YJ Overview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4YJ Overview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4YJ Overview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4YJ Overview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4YJ Overview Presentatio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4YJ Overview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4YJ Overview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4YJ Overview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4YJ Overview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4YJ Overview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4YJ Overview Presentation 13">
        <a:dk1>
          <a:srgbClr val="000000"/>
        </a:dk1>
        <a:lt1>
          <a:srgbClr val="ADBFBD"/>
        </a:lt1>
        <a:dk2>
          <a:srgbClr val="000000"/>
        </a:dk2>
        <a:lt2>
          <a:srgbClr val="969696"/>
        </a:lt2>
        <a:accent1>
          <a:srgbClr val="FFFFFF"/>
        </a:accent1>
        <a:accent2>
          <a:srgbClr val="8DC6FF"/>
        </a:accent2>
        <a:accent3>
          <a:srgbClr val="D3DCDB"/>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4YJ Overview Presentation 14">
        <a:dk1>
          <a:srgbClr val="000000"/>
        </a:dk1>
        <a:lt1>
          <a:srgbClr val="99A66A"/>
        </a:lt1>
        <a:dk2>
          <a:srgbClr val="000000"/>
        </a:dk2>
        <a:lt2>
          <a:srgbClr val="969696"/>
        </a:lt2>
        <a:accent1>
          <a:srgbClr val="FFFFFF"/>
        </a:accent1>
        <a:accent2>
          <a:srgbClr val="8DC6FF"/>
        </a:accent2>
        <a:accent3>
          <a:srgbClr val="CAD0B9"/>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4YJ Overview Presentation 15">
        <a:dk1>
          <a:srgbClr val="000000"/>
        </a:dk1>
        <a:lt1>
          <a:srgbClr val="918559"/>
        </a:lt1>
        <a:dk2>
          <a:srgbClr val="000000"/>
        </a:dk2>
        <a:lt2>
          <a:srgbClr val="969696"/>
        </a:lt2>
        <a:accent1>
          <a:srgbClr val="FFFFFF"/>
        </a:accent1>
        <a:accent2>
          <a:srgbClr val="8DC6FF"/>
        </a:accent2>
        <a:accent3>
          <a:srgbClr val="C7C2B5"/>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4YJ Overview Presentation 16">
        <a:dk1>
          <a:srgbClr val="000000"/>
        </a:dk1>
        <a:lt1>
          <a:srgbClr val="AFA47D"/>
        </a:lt1>
        <a:dk2>
          <a:srgbClr val="000000"/>
        </a:dk2>
        <a:lt2>
          <a:srgbClr val="969696"/>
        </a:lt2>
        <a:accent1>
          <a:srgbClr val="FFFFFF"/>
        </a:accent1>
        <a:accent2>
          <a:srgbClr val="8DC6FF"/>
        </a:accent2>
        <a:accent3>
          <a:srgbClr val="D4CFBF"/>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33343</TotalTime>
  <Words>20849</Words>
  <Application>Microsoft Office PowerPoint</Application>
  <PresentationFormat>On-screen Show (4:3)</PresentationFormat>
  <Paragraphs>2722</Paragraphs>
  <Slides>154</Slides>
  <Notes>150</Notes>
  <HiddenSlides>0</HiddenSlides>
  <MMClips>0</MMClips>
  <ScaleCrop>false</ScaleCrop>
  <HeadingPairs>
    <vt:vector size="4" baseType="variant">
      <vt:variant>
        <vt:lpstr>Theme</vt:lpstr>
      </vt:variant>
      <vt:variant>
        <vt:i4>5</vt:i4>
      </vt:variant>
      <vt:variant>
        <vt:lpstr>Slide Titles</vt:lpstr>
      </vt:variant>
      <vt:variant>
        <vt:i4>154</vt:i4>
      </vt:variant>
    </vt:vector>
  </HeadingPairs>
  <TitlesOfParts>
    <vt:vector size="159" baseType="lpstr">
      <vt:lpstr>1_Balance</vt:lpstr>
      <vt:lpstr>Corinthian columns design template</vt:lpstr>
      <vt:lpstr>2_Balance</vt:lpstr>
      <vt:lpstr>C4YJ Overview Presentation</vt:lpstr>
      <vt:lpstr>Median</vt:lpstr>
      <vt:lpstr>Implementing the Prison Rape Elimination Act (PREA)  </vt:lpstr>
      <vt:lpstr>Introductions</vt:lpstr>
      <vt:lpstr>Why we are having this training</vt:lpstr>
      <vt:lpstr>Goals for our PREA Training Series</vt:lpstr>
      <vt:lpstr>Special Thanks</vt:lpstr>
      <vt:lpstr>Module 1</vt:lpstr>
      <vt:lpstr>Goals for Module 1</vt:lpstr>
      <vt:lpstr>PREA Background</vt:lpstr>
      <vt:lpstr>The Prison Rape Elimination Act of 2003</vt:lpstr>
      <vt:lpstr>Main PREA Provisions</vt:lpstr>
      <vt:lpstr>What is the status of the PREA standards?</vt:lpstr>
      <vt:lpstr>How Do the PREA Standards Begin to Address the Problem of Sexual Misconduct?</vt:lpstr>
      <vt:lpstr>Equipping Agencies and Staff to Prevent and Detect Problems</vt:lpstr>
      <vt:lpstr>Staff Training and Youth Education</vt:lpstr>
      <vt:lpstr>Minimizing Opportunities for Victimization and Re-Traumatization </vt:lpstr>
      <vt:lpstr>Creating Effective Reporting Channels and Response to Allegations</vt:lpstr>
      <vt:lpstr>Why is PREA so important?</vt:lpstr>
      <vt:lpstr>Rodney Hulin</vt:lpstr>
      <vt:lpstr>Quiz</vt:lpstr>
      <vt:lpstr>Quiz</vt:lpstr>
      <vt:lpstr>Quiz</vt:lpstr>
      <vt:lpstr>Discussion</vt:lpstr>
      <vt:lpstr>Prevalence in Juvenile Facilities (cont’d)</vt:lpstr>
      <vt:lpstr>Why? </vt:lpstr>
      <vt:lpstr>What contributes to sexual misconduct in juvenile facilities?</vt:lpstr>
      <vt:lpstr>Quiz</vt:lpstr>
      <vt:lpstr>The Daily Dozen</vt:lpstr>
      <vt:lpstr>Behavior leading up to victimization</vt:lpstr>
      <vt:lpstr>Troy’s Story </vt:lpstr>
      <vt:lpstr>Module 2</vt:lpstr>
      <vt:lpstr>Goals</vt:lpstr>
      <vt:lpstr>Youth Development and Sexuality</vt:lpstr>
      <vt:lpstr>Areas of Adolescent Development</vt:lpstr>
      <vt:lpstr>Adolescent Sexual Development</vt:lpstr>
      <vt:lpstr>Adolescent Sexual Development</vt:lpstr>
      <vt:lpstr>Outside Influences</vt:lpstr>
      <vt:lpstr>Definitions</vt:lpstr>
      <vt:lpstr>Sexual Abuse Definition:  Youth-on-Youth</vt:lpstr>
      <vt:lpstr>Sexual Abuse Definition:  Youth-on-Youth</vt:lpstr>
      <vt:lpstr>Sexual Abuse Definition: Staff, Contractors, or Volunteers on Youth</vt:lpstr>
      <vt:lpstr>Sexual Abuse Definition: Staff, Contractors, or Volunteers on Youth (cont’d)</vt:lpstr>
      <vt:lpstr>Sexual Harassment Definition</vt:lpstr>
      <vt:lpstr>Sexual Misconduct</vt:lpstr>
      <vt:lpstr>Youth Responses to Victimization</vt:lpstr>
      <vt:lpstr>Youth In Custody May Have Experienced:</vt:lpstr>
      <vt:lpstr>Impact of Victimization</vt:lpstr>
      <vt:lpstr>Consequences of Sexual Abuse</vt:lpstr>
      <vt:lpstr>Impact of Sexual Abuse on Youth</vt:lpstr>
      <vt:lpstr>Impact of Sexual Abuse on Youth, cont.</vt:lpstr>
      <vt:lpstr>Implications for Youth in Custody:  Boys</vt:lpstr>
      <vt:lpstr>Implications for Youth in Custody:  Girls</vt:lpstr>
      <vt:lpstr>What does this mean for your work?</vt:lpstr>
      <vt:lpstr>Your work, cont.</vt:lpstr>
      <vt:lpstr>What would you do if….</vt:lpstr>
      <vt:lpstr>Dynamics of Sexual Misconduct in Confinement</vt:lpstr>
      <vt:lpstr>Continuum of Sexual Misconduct:   Staff-on-Youth</vt:lpstr>
      <vt:lpstr>Continuum of Sexual Misconduct:  Youth-on-Youth</vt:lpstr>
      <vt:lpstr>Perpetrators’ Methods</vt:lpstr>
      <vt:lpstr>Survivors don’t always tell.  Why?</vt:lpstr>
      <vt:lpstr>Red Flags and Warning Signs</vt:lpstr>
      <vt:lpstr>Impact of Sexual Victimization on the Facility</vt:lpstr>
      <vt:lpstr>Facility culture</vt:lpstr>
      <vt:lpstr>Maintaining Appropriate Boundaries</vt:lpstr>
      <vt:lpstr>What would you do if . . . </vt:lpstr>
      <vt:lpstr>Module 3</vt:lpstr>
      <vt:lpstr>Why a training on LGBTQI Youth?</vt:lpstr>
      <vt:lpstr>Training Goals</vt:lpstr>
      <vt:lpstr>LGBTQI Youth</vt:lpstr>
      <vt:lpstr>Alphabet Soup</vt:lpstr>
      <vt:lpstr>Terms</vt:lpstr>
      <vt:lpstr>Quiz</vt:lpstr>
      <vt:lpstr>Quiz</vt:lpstr>
      <vt:lpstr>Gender Identity </vt:lpstr>
      <vt:lpstr>Intersex</vt:lpstr>
      <vt:lpstr>Twin Spirit or Two-Spirit</vt:lpstr>
      <vt:lpstr>The GenderBread Person</vt:lpstr>
      <vt:lpstr>Challenges</vt:lpstr>
      <vt:lpstr>Practice Tips</vt:lpstr>
      <vt:lpstr>Growing up LGBT in America</vt:lpstr>
      <vt:lpstr>Most Important Problems Youth Reported</vt:lpstr>
      <vt:lpstr>Myth: We don’t have any LGBTQI kids</vt:lpstr>
      <vt:lpstr>Myth: “They’re too young to know”</vt:lpstr>
      <vt:lpstr>Myth: “LGBTQ youth are mentally ill”</vt:lpstr>
      <vt:lpstr>LGBTQI Youth Paths to the Juvenile Justice System</vt:lpstr>
      <vt:lpstr>Cyryna’s Story </vt:lpstr>
      <vt:lpstr>Group Discussion</vt:lpstr>
      <vt:lpstr>Understanding Transgender Youth</vt:lpstr>
      <vt:lpstr>Discussion</vt:lpstr>
      <vt:lpstr>Tyler</vt:lpstr>
      <vt:lpstr>Tyler</vt:lpstr>
      <vt:lpstr>Communicating with LGBTQI Youth</vt:lpstr>
      <vt:lpstr>To Create an Accepting Environment…</vt:lpstr>
      <vt:lpstr>What to Say</vt:lpstr>
      <vt:lpstr>PREA’s Requirements re LGBTQI youth</vt:lpstr>
      <vt:lpstr>Discussion</vt:lpstr>
      <vt:lpstr>Module 4</vt:lpstr>
      <vt:lpstr>Purpose of this Module</vt:lpstr>
      <vt:lpstr>The Main Point</vt:lpstr>
      <vt:lpstr>Also…</vt:lpstr>
      <vt:lpstr>Youth Education</vt:lpstr>
      <vt:lpstr>Accommodations for Disabilities and Limited English Proficiency</vt:lpstr>
      <vt:lpstr>Disclosing Misconduct</vt:lpstr>
      <vt:lpstr>Supervision</vt:lpstr>
      <vt:lpstr>Supervision</vt:lpstr>
      <vt:lpstr>Searches</vt:lpstr>
      <vt:lpstr>Searches, cont.</vt:lpstr>
      <vt:lpstr>Scenario: The Missing Pencil</vt:lpstr>
      <vt:lpstr>Housing and Programming</vt:lpstr>
      <vt:lpstr>Housing and Programming (cont’d)</vt:lpstr>
      <vt:lpstr>Access to Supportive Services</vt:lpstr>
      <vt:lpstr>Why Segregation Is Not the Right Response</vt:lpstr>
      <vt:lpstr>Housing and Programming (cont’d)</vt:lpstr>
      <vt:lpstr>Protections for LGBTQI, Gender Non-Conforming, and Two Spirit Youth</vt:lpstr>
      <vt:lpstr>LGBTQI, Gender Non-Conforming, and Two Spirit Youth (cont’d)</vt:lpstr>
      <vt:lpstr>Scenario: Lola</vt:lpstr>
      <vt:lpstr>Module 5</vt:lpstr>
      <vt:lpstr>Purpose of this Module</vt:lpstr>
      <vt:lpstr>Ways Youth Can Report Sexual Misconduct</vt:lpstr>
      <vt:lpstr>Rules about Youth Reports of Sexual Misconduct</vt:lpstr>
      <vt:lpstr>Protection against Retaliation</vt:lpstr>
      <vt:lpstr>Third-Party Reporting</vt:lpstr>
      <vt:lpstr>Scenario: Aunt Betty</vt:lpstr>
      <vt:lpstr>Can Youth In Our Facilities Ever Consent to Sexual Activity?</vt:lpstr>
      <vt:lpstr>Staff Reporting Procedures</vt:lpstr>
      <vt:lpstr>Reporting Staff-on-Youth Misconduct</vt:lpstr>
      <vt:lpstr>Discipline and Corrective Action for Staff</vt:lpstr>
      <vt:lpstr>Reporting Youth-on-Youth Misconduct</vt:lpstr>
      <vt:lpstr>Willing Sexual Activity among Youth</vt:lpstr>
      <vt:lpstr>Sexual Abuse vs. Willing Sexual Activity among Youth</vt:lpstr>
      <vt:lpstr>Reporting Willing Sexual Activity among Youth</vt:lpstr>
      <vt:lpstr>Scenario: Maria and Patricia</vt:lpstr>
      <vt:lpstr>Mandated Reporting</vt:lpstr>
      <vt:lpstr>Alleged Sexual Misconduct in Other Facilities</vt:lpstr>
      <vt:lpstr>Scenario:  Trevor</vt:lpstr>
      <vt:lpstr>Scenario:  Trevor, cont.</vt:lpstr>
      <vt:lpstr>First Responders </vt:lpstr>
      <vt:lpstr>First Responders </vt:lpstr>
      <vt:lpstr>Accessing Emergency Medical Care</vt:lpstr>
      <vt:lpstr>What happens at the hospital?</vt:lpstr>
      <vt:lpstr>Use of Segregation in the Wake of Alleged Sexual Abuse</vt:lpstr>
      <vt:lpstr>Investigations</vt:lpstr>
      <vt:lpstr>Debriefing Following an Incident</vt:lpstr>
      <vt:lpstr>Youth Discipline and Interventions</vt:lpstr>
      <vt:lpstr>Scenario:  Shawn</vt:lpstr>
      <vt:lpstr>Scenario:  Shawn, cont.</vt:lpstr>
      <vt:lpstr>How to Handle a Disclosure</vt:lpstr>
      <vt:lpstr>What if you’re the one a youth tells?</vt:lpstr>
      <vt:lpstr>What if you’re the one a youth tells?</vt:lpstr>
      <vt:lpstr>When does someone “need to know?”</vt:lpstr>
      <vt:lpstr>Role Play: Handling a Disclosure</vt:lpstr>
      <vt:lpstr>Conclusion</vt:lpstr>
      <vt:lpstr>One Thing I Learned Today . . . </vt:lpstr>
      <vt:lpstr>Questions?</vt:lpstr>
      <vt:lpstr>Resources</vt:lpstr>
    </vt:vector>
  </TitlesOfParts>
  <Company>Campaign 4 Youth Justice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iaugarten</dc:creator>
  <cp:lastModifiedBy>Gerri K. Dupree</cp:lastModifiedBy>
  <cp:revision>1192</cp:revision>
  <dcterms:created xsi:type="dcterms:W3CDTF">2008-02-28T19:55:00Z</dcterms:created>
  <dcterms:modified xsi:type="dcterms:W3CDTF">2014-08-15T16:20:08Z</dcterms:modified>
</cp:coreProperties>
</file>