
<file path=[Content_Types].xml><?xml version="1.0" encoding="utf-8"?>
<Types xmlns="http://schemas.openxmlformats.org/package/2006/content-types">
  <Default Extension="crdownload" ContentType="image/png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9.crdownload" ContentType="image/jpeg"/>
  <Override PartName="/ppt/media/image31.crdownload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328" r:id="rId4"/>
    <p:sldId id="314" r:id="rId5"/>
    <p:sldId id="386" r:id="rId6"/>
    <p:sldId id="385" r:id="rId7"/>
    <p:sldId id="313" r:id="rId8"/>
    <p:sldId id="315" r:id="rId9"/>
    <p:sldId id="370" r:id="rId10"/>
    <p:sldId id="384" r:id="rId11"/>
    <p:sldId id="275" r:id="rId12"/>
    <p:sldId id="318" r:id="rId13"/>
    <p:sldId id="381" r:id="rId14"/>
    <p:sldId id="323" r:id="rId15"/>
    <p:sldId id="332" r:id="rId16"/>
    <p:sldId id="324" r:id="rId17"/>
    <p:sldId id="273" r:id="rId18"/>
    <p:sldId id="274" r:id="rId19"/>
    <p:sldId id="388" r:id="rId20"/>
    <p:sldId id="322" r:id="rId21"/>
    <p:sldId id="327" r:id="rId22"/>
    <p:sldId id="387" r:id="rId23"/>
    <p:sldId id="276" r:id="rId24"/>
    <p:sldId id="331" r:id="rId25"/>
    <p:sldId id="278" r:id="rId26"/>
    <p:sldId id="336" r:id="rId27"/>
    <p:sldId id="335" r:id="rId28"/>
    <p:sldId id="382" r:id="rId29"/>
    <p:sldId id="383" r:id="rId30"/>
    <p:sldId id="377" r:id="rId31"/>
    <p:sldId id="351" r:id="rId32"/>
    <p:sldId id="337" r:id="rId33"/>
    <p:sldId id="279" r:id="rId34"/>
    <p:sldId id="282" r:id="rId35"/>
    <p:sldId id="339" r:id="rId36"/>
    <p:sldId id="348" r:id="rId37"/>
    <p:sldId id="347" r:id="rId38"/>
    <p:sldId id="285" r:id="rId39"/>
    <p:sldId id="342" r:id="rId40"/>
    <p:sldId id="293" r:id="rId41"/>
    <p:sldId id="378" r:id="rId42"/>
    <p:sldId id="380" r:id="rId43"/>
    <p:sldId id="379" r:id="rId4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599" autoAdjust="0"/>
  </p:normalViewPr>
  <p:slideViewPr>
    <p:cSldViewPr>
      <p:cViewPr varScale="1">
        <p:scale>
          <a:sx n="71" d="100"/>
          <a:sy n="71" d="100"/>
        </p:scale>
        <p:origin x="630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1/26/2022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1/26/2022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243" y="1803405"/>
            <a:ext cx="9446339" cy="1825096"/>
          </a:xfrm>
        </p:spPr>
        <p:txBody>
          <a:bodyPr anchor="b">
            <a:normAutofit/>
          </a:bodyPr>
          <a:lstStyle>
            <a:lvl1pPr algn="l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43" y="3632201"/>
            <a:ext cx="9446339" cy="685800"/>
          </a:xfrm>
        </p:spPr>
        <p:txBody>
          <a:bodyPr>
            <a:normAutofit/>
          </a:bodyPr>
          <a:lstStyle>
            <a:lvl1pPr marL="0" indent="0" algn="l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7501" y="4314328"/>
            <a:ext cx="2910082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243" y="4323846"/>
            <a:ext cx="639913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096" y="1430867"/>
            <a:ext cx="2742486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0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98" y="4697361"/>
            <a:ext cx="10819216" cy="81935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549" y="941440"/>
            <a:ext cx="10819022" cy="3478161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516716"/>
            <a:ext cx="10817582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3"/>
            <a:ext cx="10817582" cy="2802467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9134"/>
            <a:ext cx="10127878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9AFE8FB1-0A7A-443E-AAF7-31D4FA1AA31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01" y="753534"/>
            <a:ext cx="10148889" cy="2604495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525" y="3365557"/>
            <a:ext cx="959023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1" y="3959863"/>
            <a:ext cx="10148889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9AFE8FB1-0A7A-443E-AAF7-31D4FA1AA31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126" y="93345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1370" y="270129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09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28" y="1124702"/>
            <a:ext cx="10143544" cy="251183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8316"/>
            <a:ext cx="10142012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78884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9AFE8FB1-0A7A-443E-AAF7-31D4FA1AA31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8884"/>
            <a:ext cx="698967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1" y="2202080"/>
            <a:ext cx="3455532" cy="617320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0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7662" y="2201333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5721" y="2904067"/>
            <a:ext cx="34555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03" y="2192866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49704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439" y="4191001"/>
            <a:ext cx="3450683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439" y="2362200"/>
            <a:ext cx="34506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439" y="4873765"/>
            <a:ext cx="34506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124" y="4191001"/>
            <a:ext cx="3448037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3124" y="2362200"/>
            <a:ext cx="344803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3125" y="4873764"/>
            <a:ext cx="344803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7635" y="4191001"/>
            <a:ext cx="3455569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7759" y="2362200"/>
            <a:ext cx="344698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7635" y="4873762"/>
            <a:ext cx="3451546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2194560"/>
            <a:ext cx="10817582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339" y="745067"/>
            <a:ext cx="2056864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200" y="745068"/>
            <a:ext cx="8202064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79942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9AFE8FB1-0A7A-443E-AAF7-31D4FA1AA31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1"/>
            <a:ext cx="69896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6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4"/>
            <a:ext cx="10817581" cy="2801935"/>
          </a:xfrm>
        </p:spPr>
        <p:txBody>
          <a:bodyPr anchor="b">
            <a:normAutofit/>
          </a:bodyPr>
          <a:lstStyle>
            <a:lvl1pPr algn="r">
              <a:defRPr sz="3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00" y="3641726"/>
            <a:ext cx="10487468" cy="955675"/>
          </a:xfrm>
        </p:spPr>
        <p:txBody>
          <a:bodyPr>
            <a:normAutofit/>
          </a:bodyPr>
          <a:lstStyle>
            <a:lvl1pPr marL="0" indent="0" algn="r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fld id="{9AFE8FB1-0A7A-443E-AAF7-31D4FA1AA31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2"/>
            <a:ext cx="6989671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1" y="2194560"/>
            <a:ext cx="5332611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194560"/>
            <a:ext cx="5332611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8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71" y="2183802"/>
            <a:ext cx="507866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2" y="3132667"/>
            <a:ext cx="5310392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33" y="2183802"/>
            <a:ext cx="5104070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132667"/>
            <a:ext cx="5332611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1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524000"/>
            <a:ext cx="4113728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81" y="746760"/>
            <a:ext cx="6508923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124200"/>
            <a:ext cx="4113728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1524000"/>
            <a:ext cx="6871450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59191" y="751242"/>
            <a:ext cx="3644013" cy="5467443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1" y="3124200"/>
            <a:ext cx="687145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9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194561"/>
            <a:ext cx="1081758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53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126" rtl="0" eaLnBrk="1" latinLnBrk="0" hangingPunct="1">
        <a:lnSpc>
          <a:spcPct val="90000"/>
        </a:lnSpc>
        <a:spcBef>
          <a:spcPct val="0"/>
        </a:spcBef>
        <a:buNone/>
        <a:defRPr sz="39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7" Type="http://schemas.openxmlformats.org/officeDocument/2006/relationships/image" Target="../media/image32.jf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crdownload"/><Relationship Id="rId5" Type="http://schemas.openxmlformats.org/officeDocument/2006/relationships/image" Target="../media/image30.jpg"/><Relationship Id="rId4" Type="http://schemas.openxmlformats.org/officeDocument/2006/relationships/image" Target="../media/image29.crdownload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rizing.com/" TargetMode="External"/><Relationship Id="rId2" Type="http://schemas.openxmlformats.org/officeDocument/2006/relationships/hyperlink" Target="mailto:drew@visionrizing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crdownload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Navigating the generational waters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Generational Differences in the Workplace</a:t>
            </a:r>
          </a:p>
          <a:p>
            <a:r>
              <a:rPr lang="en-US" dirty="0"/>
              <a:t>Dr. Drew Dooley  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4424680"/>
            <a:ext cx="4891309" cy="197688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Silent Generation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1926 - 1945 </a:t>
            </a:r>
            <a:r>
              <a:rPr lang="en-US" sz="2800" dirty="0">
                <a:solidFill>
                  <a:srgbClr val="FFFF00"/>
                </a:solidFill>
              </a:rPr>
              <a:t>(77-96 </a:t>
            </a:r>
            <a:r>
              <a:rPr lang="en-US" sz="2800" dirty="0" err="1">
                <a:solidFill>
                  <a:srgbClr val="FFFF00"/>
                </a:solidFill>
              </a:rPr>
              <a:t>yo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05025" y="1106278"/>
            <a:ext cx="7086600" cy="460872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Duty before pleasure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Overly cautious, resist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Loyal, patriotic, religious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Nuclear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Clearly defined gender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Children should be seen, not heard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Keep up appearances – Don’t let the neighbors know!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44BF2-7C7E-468A-9DFC-E6732C8A1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2A1A44-095C-44C2-A855-44A11D4D9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1242797"/>
            <a:ext cx="2819400" cy="29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8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31C1F-2655-4552-9296-FECB58F6C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Baby Boomers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B2895-EB43-4EE3-AEEC-2964471C56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600" dirty="0"/>
              <a:t>1946-1964</a:t>
            </a:r>
          </a:p>
          <a:p>
            <a:r>
              <a:rPr lang="en-US" sz="4500" dirty="0"/>
              <a:t>58-76 years young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520C4-9800-4277-B197-78BE73D76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212" y="310019"/>
            <a:ext cx="3352800" cy="2351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191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323" y="3478710"/>
            <a:ext cx="3761050" cy="214848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Baby Boomers</a:t>
            </a:r>
            <a:br>
              <a:rPr lang="en-US" dirty="0"/>
            </a:br>
            <a:r>
              <a:rPr lang="en-US" dirty="0"/>
              <a:t> 1946-1964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58-76 </a:t>
            </a:r>
            <a:r>
              <a:rPr lang="en-US" dirty="0" err="1"/>
              <a:t>y.o</a:t>
            </a:r>
            <a:r>
              <a:rPr lang="en-US" dirty="0"/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2" y="5867400"/>
            <a:ext cx="4355442" cy="1371600"/>
          </a:xfrm>
        </p:spPr>
        <p:txBody>
          <a:bodyPr>
            <a:normAutofit/>
          </a:bodyPr>
          <a:lstStyle/>
          <a:p>
            <a:r>
              <a:rPr lang="en-US" sz="3900" b="1" dirty="0">
                <a:solidFill>
                  <a:srgbClr val="FFFF00"/>
                </a:solidFill>
              </a:rPr>
              <a:t>25% of Workforce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6239" y="762000"/>
            <a:ext cx="6400800" cy="5334000"/>
          </a:xfrm>
        </p:spPr>
        <p:txBody>
          <a:bodyPr>
            <a:normAutofit/>
          </a:bodyPr>
          <a:lstStyle/>
          <a:p>
            <a:r>
              <a:rPr lang="en-US" sz="3200" dirty="0"/>
              <a:t>End of WWII and Great Depression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Changing roles for women </a:t>
            </a:r>
          </a:p>
          <a:p>
            <a:r>
              <a:rPr lang="en-US" sz="3200" dirty="0"/>
              <a:t>Improving economy</a:t>
            </a:r>
          </a:p>
          <a:p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Ciivil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Rights movement</a:t>
            </a:r>
          </a:p>
          <a:p>
            <a:r>
              <a:rPr lang="en-US" sz="3200" dirty="0"/>
              <a:t>Korean and Vietnam War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JFK/MLK/RFK assassinations</a:t>
            </a:r>
          </a:p>
          <a:p>
            <a:r>
              <a:rPr lang="en-US" sz="3200" dirty="0"/>
              <a:t>Rock-n-Roll to Disco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Nixon/Watergate</a:t>
            </a:r>
          </a:p>
          <a:p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57780"/>
            <a:ext cx="3401786" cy="1905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3" y="1227559"/>
            <a:ext cx="4826258" cy="20109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" y="354438"/>
            <a:ext cx="2705030" cy="27050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7" y="402378"/>
            <a:ext cx="2094595" cy="265374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05" y="2892287"/>
            <a:ext cx="3596607" cy="2667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Baby Boomers</a:t>
            </a:r>
            <a:br>
              <a:rPr lang="en-US" dirty="0"/>
            </a:br>
            <a:r>
              <a:rPr lang="en-US" dirty="0"/>
              <a:t> 1946-1964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58-76 </a:t>
            </a:r>
            <a:r>
              <a:rPr lang="en-US" dirty="0" err="1"/>
              <a:t>y.o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45483" y="271995"/>
            <a:ext cx="7086598" cy="5334000"/>
          </a:xfrm>
        </p:spPr>
        <p:txBody>
          <a:bodyPr>
            <a:noAutofit/>
          </a:bodyPr>
          <a:lstStyle/>
          <a:p>
            <a:r>
              <a:rPr lang="en-US" sz="3200" dirty="0"/>
              <a:t>3 MILLION Boomers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(as compared to 1 million in pre-pandemic times) </a:t>
            </a:r>
            <a:r>
              <a:rPr lang="en-US" sz="3200" dirty="0"/>
              <a:t>have not returned to the job market </a:t>
            </a:r>
          </a:p>
          <a:p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Strong stock market and soaring house prices give stable income people more options</a:t>
            </a:r>
          </a:p>
          <a:p>
            <a:pPr lvl="1"/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Risks of going to work are higher for older people</a:t>
            </a:r>
          </a:p>
          <a:p>
            <a:pPr lvl="1"/>
            <a:r>
              <a:rPr lang="en-US" sz="3000" dirty="0"/>
              <a:t>Employers aren’t doing enough to lure people out of retirement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319087"/>
            <a:ext cx="2209800" cy="2141955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8B70AF9-6CCD-47C4-B8CB-DA9091457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0599" y="5559287"/>
            <a:ext cx="5729509" cy="70899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During the Pandemic</a:t>
            </a:r>
          </a:p>
        </p:txBody>
      </p:sp>
    </p:spTree>
    <p:extLst>
      <p:ext uri="{BB962C8B-B14F-4D97-AF65-F5344CB8AC3E}">
        <p14:creationId xmlns:p14="http://schemas.microsoft.com/office/powerpoint/2010/main" val="113849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703" y="2998304"/>
            <a:ext cx="3596607" cy="2667000"/>
          </a:xfrm>
        </p:spPr>
        <p:txBody>
          <a:bodyPr>
            <a:normAutofit/>
          </a:bodyPr>
          <a:lstStyle/>
          <a:p>
            <a:r>
              <a:rPr lang="en-US" sz="4000" dirty="0"/>
              <a:t>Baby Boomers</a:t>
            </a:r>
            <a:br>
              <a:rPr lang="en-US" dirty="0"/>
            </a:br>
            <a:r>
              <a:rPr lang="en-US" dirty="0"/>
              <a:t>1946-1964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58-76 </a:t>
            </a:r>
            <a:r>
              <a:rPr lang="en-US" dirty="0" err="1"/>
              <a:t>y.o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12" y="6046304"/>
            <a:ext cx="8610600" cy="708991"/>
          </a:xfrm>
        </p:spPr>
        <p:txBody>
          <a:bodyPr>
            <a:normAutofit fontScale="85000" lnSpcReduction="10000"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Employers reluctant to re-hire Boomers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15242" y="2205824"/>
            <a:ext cx="7086600" cy="3429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Ageism</a:t>
            </a:r>
          </a:p>
          <a:p>
            <a:r>
              <a:rPr lang="en-US" sz="3600" dirty="0"/>
              <a:t>Unstable</a:t>
            </a: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Inept with technology</a:t>
            </a:r>
          </a:p>
          <a:p>
            <a:pPr lvl="1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Only 14% prefer working remotely</a:t>
            </a:r>
          </a:p>
          <a:p>
            <a:r>
              <a:rPr lang="en-US" sz="3600" dirty="0"/>
              <a:t>Too close to retirement</a:t>
            </a: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Too slow</a:t>
            </a:r>
          </a:p>
          <a:p>
            <a:r>
              <a:rPr lang="en-US" sz="3600" dirty="0"/>
              <a:t>Too expensive</a:t>
            </a:r>
          </a:p>
          <a:p>
            <a:pPr lvl="1"/>
            <a:r>
              <a:rPr lang="en-US" sz="2800" dirty="0"/>
              <a:t>49% above age 55 consider competitive pay and benefits as a deal breaker</a:t>
            </a:r>
          </a:p>
          <a:p>
            <a:pPr lvl="1"/>
            <a:endParaRPr lang="en-US" sz="34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29" y="457200"/>
            <a:ext cx="2413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895600"/>
            <a:ext cx="3596607" cy="2667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Baby Boomers</a:t>
            </a:r>
            <a:br>
              <a:rPr lang="en-US" dirty="0"/>
            </a:br>
            <a:r>
              <a:rPr lang="en-US" dirty="0"/>
              <a:t> 1946-1964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58-76 </a:t>
            </a:r>
            <a:r>
              <a:rPr lang="en-US" dirty="0" err="1"/>
              <a:t>y.o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5410200"/>
            <a:ext cx="4343400" cy="1371600"/>
          </a:xfrm>
        </p:spPr>
        <p:txBody>
          <a:bodyPr>
            <a:normAutofit/>
          </a:bodyPr>
          <a:lstStyle/>
          <a:p>
            <a:r>
              <a:rPr lang="en-US" sz="4300" b="1" dirty="0">
                <a:solidFill>
                  <a:srgbClr val="FFFF00"/>
                </a:solidFill>
              </a:rPr>
              <a:t>Characteristics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37212" y="533400"/>
            <a:ext cx="6400800" cy="5562600"/>
          </a:xfrm>
        </p:spPr>
        <p:txBody>
          <a:bodyPr>
            <a:noAutofit/>
          </a:bodyPr>
          <a:lstStyle/>
          <a:p>
            <a:r>
              <a:rPr lang="en-US" sz="3200" dirty="0"/>
              <a:t>Financially secure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Focused</a:t>
            </a:r>
          </a:p>
          <a:p>
            <a:r>
              <a:rPr lang="en-US" sz="3200" dirty="0"/>
              <a:t>Competitive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Goal oriented</a:t>
            </a:r>
          </a:p>
          <a:p>
            <a:r>
              <a:rPr lang="en-US" sz="3200" dirty="0"/>
              <a:t>Team player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Disciplined</a:t>
            </a:r>
          </a:p>
          <a:p>
            <a:r>
              <a:rPr lang="en-US" sz="3200" dirty="0"/>
              <a:t>Strong work ethic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Question authority…a little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319087"/>
            <a:ext cx="2133600" cy="206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95" y="3263901"/>
            <a:ext cx="4113728" cy="1600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Baby Boomers</a:t>
            </a:r>
            <a:br>
              <a:rPr lang="en-US" dirty="0"/>
            </a:br>
            <a:r>
              <a:rPr lang="en-US" dirty="0"/>
              <a:t> 1946-1964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58-76 </a:t>
            </a:r>
            <a:r>
              <a:rPr lang="en-US" dirty="0" err="1"/>
              <a:t>y.o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065" y="5334002"/>
            <a:ext cx="4113728" cy="1371600"/>
          </a:xfrm>
        </p:spPr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r>
              <a:rPr lang="en-US" sz="4300" b="1" dirty="0">
                <a:solidFill>
                  <a:srgbClr val="FFFF00"/>
                </a:solidFill>
              </a:rPr>
              <a:t>In the Workplace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42397" y="887895"/>
            <a:ext cx="6858000" cy="5589105"/>
          </a:xfrm>
        </p:spPr>
        <p:txBody>
          <a:bodyPr>
            <a:noAutofit/>
          </a:bodyPr>
          <a:lstStyle/>
          <a:p>
            <a:r>
              <a:rPr lang="en-US" sz="3200" dirty="0"/>
              <a:t>Workaholics– 60-80/hr. work week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Desire high quality</a:t>
            </a:r>
          </a:p>
          <a:p>
            <a:r>
              <a:rPr lang="en-US" sz="3200" dirty="0"/>
              <a:t>Loyal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Follow chain of command</a:t>
            </a:r>
          </a:p>
          <a:p>
            <a:r>
              <a:rPr lang="en-US" sz="3200" dirty="0"/>
              <a:t>Face-to-face or email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Will use technology, but not go-to</a:t>
            </a:r>
          </a:p>
          <a:p>
            <a:r>
              <a:rPr lang="en-US" sz="3200" dirty="0"/>
              <a:t>Desire respected job title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 and mentors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29" y="457200"/>
            <a:ext cx="24130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8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CA9E-2DCD-4314-AB51-B375D29B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370" y="152400"/>
            <a:ext cx="8608358" cy="1293028"/>
          </a:xfrm>
        </p:spPr>
        <p:txBody>
          <a:bodyPr/>
          <a:lstStyle/>
          <a:p>
            <a:r>
              <a:rPr lang="en-US" b="1" dirty="0"/>
              <a:t>Boomers</a:t>
            </a:r>
            <a:r>
              <a:rPr lang="en-US" dirty="0"/>
              <a:t> 1945-1964  (58-76)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2F971-C564-477A-AA04-11B17C3BF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12" y="1554162"/>
            <a:ext cx="8753474" cy="51514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As Employers offer:</a:t>
            </a:r>
          </a:p>
          <a:p>
            <a:pPr lvl="1"/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Honesty</a:t>
            </a:r>
          </a:p>
          <a:p>
            <a:pPr lvl="1"/>
            <a:r>
              <a:rPr lang="en-US" sz="3600" dirty="0" err="1"/>
              <a:t>Crediblity</a:t>
            </a:r>
            <a:endParaRPr lang="en-US" sz="3600" dirty="0"/>
          </a:p>
          <a:p>
            <a:pPr lvl="1"/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Clear expectations</a:t>
            </a:r>
          </a:p>
          <a:p>
            <a:pPr lvl="1"/>
            <a:r>
              <a:rPr lang="en-US" sz="3600" dirty="0"/>
              <a:t>Training</a:t>
            </a:r>
          </a:p>
          <a:p>
            <a:pPr lvl="1"/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Personal Relationships/Connection</a:t>
            </a:r>
          </a:p>
          <a:p>
            <a:pPr lvl="1"/>
            <a:r>
              <a:rPr lang="en-US" sz="3600" dirty="0"/>
              <a:t>Personalization (job title)</a:t>
            </a:r>
          </a:p>
          <a:p>
            <a:pPr lvl="1"/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Use as mentors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91450-EDE5-4AF6-91C3-2698478DD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3056" y="2510571"/>
            <a:ext cx="466578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8DC8-5F50-4847-990F-8C1B2EBC7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Generation 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3F5C6-B40F-4949-B21B-1E7112D370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600" dirty="0"/>
              <a:t>1965 – 1980</a:t>
            </a:r>
          </a:p>
          <a:p>
            <a:r>
              <a:rPr lang="en-US" dirty="0"/>
              <a:t> </a:t>
            </a:r>
            <a:r>
              <a:rPr lang="en-US" sz="4500" dirty="0"/>
              <a:t>42 – 57 years young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EBFBE7-8B48-4503-9FE2-A55E7DDB1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381000"/>
            <a:ext cx="4038600" cy="2271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91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203" y="-152400"/>
            <a:ext cx="9970549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X </a:t>
            </a:r>
            <a:r>
              <a:rPr lang="en-US" sz="3200" dirty="0"/>
              <a:t>1965-1980 (42-57 </a:t>
            </a:r>
            <a:r>
              <a:rPr lang="en-US" sz="3200" dirty="0" err="1"/>
              <a:t>y.o</a:t>
            </a:r>
            <a:r>
              <a:rPr lang="en-US" sz="3200" dirty="0"/>
              <a:t>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812" y="1524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Sandwich Generation</a:t>
            </a:r>
          </a:p>
        </p:txBody>
      </p:sp>
      <p:pic>
        <p:nvPicPr>
          <p:cNvPr id="5" name="Picture 4" descr="A picture containing doll&#10;&#10;Description automatically generated">
            <a:extLst>
              <a:ext uri="{FF2B5EF4-FFF2-40B4-BE49-F238E27FC236}">
                <a16:creationId xmlns:a16="http://schemas.microsoft.com/office/drawing/2014/main" id="{41E53003-269E-41BB-817D-D31BC350B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2677160"/>
            <a:ext cx="5334000" cy="280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13AB6F59-C523-43D3-9B2B-08726C74A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2" y="1371600"/>
            <a:ext cx="3659888" cy="48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4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4412" y="1447800"/>
            <a:ext cx="6322358" cy="1066800"/>
          </a:xfrm>
        </p:spPr>
        <p:txBody>
          <a:bodyPr>
            <a:noAutofit/>
          </a:bodyPr>
          <a:lstStyle/>
          <a:p>
            <a:r>
              <a:rPr lang="en-US" sz="4400" dirty="0"/>
              <a:t>The big quit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08141EE4-D6DE-43B8-AC90-4BB2AA9B17CA}"/>
              </a:ext>
            </a:extLst>
          </p:cNvPr>
          <p:cNvSpPr txBox="1">
            <a:spLocks/>
          </p:cNvSpPr>
          <p:nvPr/>
        </p:nvSpPr>
        <p:spPr>
          <a:xfrm>
            <a:off x="4494212" y="2514600"/>
            <a:ext cx="7312958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The GREAT resignation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6" name="Picture 5" descr="A close-up of a stopwatch&#10;&#10;Description automatically generated with low confidence">
            <a:extLst>
              <a:ext uri="{FF2B5EF4-FFF2-40B4-BE49-F238E27FC236}">
                <a16:creationId xmlns:a16="http://schemas.microsoft.com/office/drawing/2014/main" id="{B34ECC07-D4A1-4526-80BA-1CAA6D3B3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4493910"/>
            <a:ext cx="2159000" cy="1614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329CD6-5F6D-4CBA-A1E4-10BDA6F20740}"/>
              </a:ext>
            </a:extLst>
          </p:cNvPr>
          <p:cNvSpPr txBox="1"/>
          <p:nvPr/>
        </p:nvSpPr>
        <p:spPr>
          <a:xfrm>
            <a:off x="684212" y="5029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In 2020 22 million jobs were lost</a:t>
            </a:r>
          </a:p>
        </p:txBody>
      </p:sp>
      <p:pic>
        <p:nvPicPr>
          <p:cNvPr id="10" name="Picture 9" descr="Chart, line chart, histogram&#10;&#10;Description automatically generated">
            <a:extLst>
              <a:ext uri="{FF2B5EF4-FFF2-40B4-BE49-F238E27FC236}">
                <a16:creationId xmlns:a16="http://schemas.microsoft.com/office/drawing/2014/main" id="{F8DC388E-5238-4B49-9334-1A6E03E99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4" y="491173"/>
            <a:ext cx="4233227" cy="42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106" y="23644"/>
            <a:ext cx="9970549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X </a:t>
            </a:r>
            <a:r>
              <a:rPr lang="en-US" sz="3200" dirty="0"/>
              <a:t>1965-1980 (42-57 </a:t>
            </a:r>
            <a:r>
              <a:rPr lang="en-US" sz="3200" dirty="0" err="1"/>
              <a:t>y.o</a:t>
            </a:r>
            <a:r>
              <a:rPr lang="en-US" sz="3200" dirty="0"/>
              <a:t>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380" y="1151421"/>
            <a:ext cx="6412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National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Vietnam escalates and 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Worst recession in 40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Watergate - Nixon resigns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Political assassinations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Roe v. Wade – Women’s rights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Highest divorce rate ever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Introduction of personal computer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2140894"/>
            <a:ext cx="4343400" cy="32828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2285999"/>
            <a:ext cx="3581400" cy="26860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2729080"/>
            <a:ext cx="4191000" cy="281439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76" y="2383235"/>
            <a:ext cx="3493536" cy="26883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605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203" y="-152400"/>
            <a:ext cx="9970549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X </a:t>
            </a:r>
            <a:r>
              <a:rPr lang="en-US" sz="3200" dirty="0"/>
              <a:t>1965-1980 (42-57 </a:t>
            </a:r>
            <a:r>
              <a:rPr lang="en-US" sz="3200" dirty="0" err="1"/>
              <a:t>y.o</a:t>
            </a:r>
            <a:r>
              <a:rPr lang="en-US" sz="3200" dirty="0"/>
              <a:t>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812" y="1524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Latch key kids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CB88AB3B-1D12-4DD5-B30A-8E0F593E3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74" y="2562368"/>
            <a:ext cx="6328266" cy="3559650"/>
          </a:xfrm>
          <a:prstGeom prst="rect">
            <a:avLst/>
          </a:prstGeom>
        </p:spPr>
      </p:pic>
      <p:pic>
        <p:nvPicPr>
          <p:cNvPr id="8" name="Picture 7" descr="A picture containing person, child, young, wearing&#10;&#10;Description automatically generated">
            <a:extLst>
              <a:ext uri="{FF2B5EF4-FFF2-40B4-BE49-F238E27FC236}">
                <a16:creationId xmlns:a16="http://schemas.microsoft.com/office/drawing/2014/main" id="{DA2D3F40-986C-4DE6-9C0B-2D4A21693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422">
            <a:off x="3924510" y="2573227"/>
            <a:ext cx="4904953" cy="3264023"/>
          </a:xfrm>
          <a:prstGeom prst="rect">
            <a:avLst/>
          </a:prstGeom>
        </p:spPr>
      </p:pic>
      <p:pic>
        <p:nvPicPr>
          <p:cNvPr id="14" name="Picture 13" descr="A picture containing person, outdoor, young, child&#10;&#10;Description automatically generated">
            <a:extLst>
              <a:ext uri="{FF2B5EF4-FFF2-40B4-BE49-F238E27FC236}">
                <a16:creationId xmlns:a16="http://schemas.microsoft.com/office/drawing/2014/main" id="{0148D45F-3586-4331-80EC-61D85E40C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662">
            <a:off x="4500244" y="2555224"/>
            <a:ext cx="4368800" cy="3276600"/>
          </a:xfrm>
          <a:prstGeom prst="rect">
            <a:avLst/>
          </a:prstGeom>
        </p:spPr>
      </p:pic>
      <p:pic>
        <p:nvPicPr>
          <p:cNvPr id="10" name="Picture 9" descr="A person playing a trumpet&#10;&#10;Description automatically generated with medium confidence">
            <a:extLst>
              <a:ext uri="{FF2B5EF4-FFF2-40B4-BE49-F238E27FC236}">
                <a16:creationId xmlns:a16="http://schemas.microsoft.com/office/drawing/2014/main" id="{5964B1A5-5529-4822-86D8-FA392069A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496">
            <a:off x="4091583" y="2311401"/>
            <a:ext cx="4570809" cy="3428107"/>
          </a:xfrm>
          <a:prstGeom prst="rect">
            <a:avLst/>
          </a:prstGeom>
        </p:spPr>
      </p:pic>
      <p:pic>
        <p:nvPicPr>
          <p:cNvPr id="12" name="Picture 11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854B67A0-C46F-4C33-BA12-5FBF3A214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2" y="2296204"/>
            <a:ext cx="3808511" cy="3808511"/>
          </a:xfrm>
          <a:prstGeom prst="rect">
            <a:avLst/>
          </a:prstGeom>
        </p:spPr>
      </p:pic>
      <p:pic>
        <p:nvPicPr>
          <p:cNvPr id="16" name="Picture 1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39BA2E88-3163-4A70-8EDE-FBDA115D4F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452">
            <a:off x="4350888" y="1990327"/>
            <a:ext cx="3693490" cy="437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203" y="-152400"/>
            <a:ext cx="9970549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X </a:t>
            </a:r>
            <a:r>
              <a:rPr lang="en-US" sz="3200" dirty="0"/>
              <a:t>1965-1980 (42-57 </a:t>
            </a:r>
            <a:r>
              <a:rPr lang="en-US" sz="3200" dirty="0" err="1"/>
              <a:t>y.o</a:t>
            </a:r>
            <a:r>
              <a:rPr lang="en-US" sz="3200" dirty="0"/>
              <a:t>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87" y="838200"/>
            <a:ext cx="876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Independent Learners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Demand work/life – balance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Want to have fun at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Survivors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Adapt easily to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Flexible, but untrusting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Will challenge status quo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Lack tact and diplomacy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Innovative and creative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12" y="1929318"/>
            <a:ext cx="3769634" cy="37094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79291-CC9C-40E4-B844-A0FB6CD11052}"/>
              </a:ext>
            </a:extLst>
          </p:cNvPr>
          <p:cNvSpPr txBox="1"/>
          <p:nvPr/>
        </p:nvSpPr>
        <p:spPr>
          <a:xfrm>
            <a:off x="8304212" y="5919906"/>
            <a:ext cx="269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Trust No One</a:t>
            </a:r>
          </a:p>
        </p:txBody>
      </p:sp>
    </p:spTree>
    <p:extLst>
      <p:ext uri="{BB962C8B-B14F-4D97-AF65-F5344CB8AC3E}">
        <p14:creationId xmlns:p14="http://schemas.microsoft.com/office/powerpoint/2010/main" val="366782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67D2-EC29-4690-9181-E8459B70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X  1965-1980 (42-57)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D14F8-AD84-44B3-94DB-2E8D8A17E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Finances as result of pandemic</a:t>
            </a:r>
          </a:p>
          <a:p>
            <a:pPr lvl="1"/>
            <a:r>
              <a:rPr lang="en-US" sz="2800" dirty="0"/>
              <a:t>¼ saw a decrease in income by 50%</a:t>
            </a:r>
          </a:p>
          <a:p>
            <a:pPr lvl="1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18% lost their job</a:t>
            </a:r>
          </a:p>
          <a:p>
            <a:pPr lvl="1"/>
            <a:r>
              <a:rPr lang="en-US" sz="2800" dirty="0"/>
              <a:t>45% unprepared for unexpected costs and over half (53%) had to dip into emergency cash reserves</a:t>
            </a:r>
          </a:p>
          <a:p>
            <a:pPr lvl="1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Want to save for retirement, but have huge drain on income due to care for family</a:t>
            </a:r>
          </a:p>
          <a:p>
            <a:pPr lvl="1"/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F1AEE8-3B0B-4529-B464-2CA683239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2" y="228600"/>
            <a:ext cx="2416366" cy="16109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1461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-156454"/>
            <a:ext cx="9970549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X </a:t>
            </a:r>
            <a:r>
              <a:rPr lang="en-US" sz="3200" dirty="0"/>
              <a:t>1965-1980 (42-57 </a:t>
            </a:r>
            <a:r>
              <a:rPr lang="en-US" sz="3200" dirty="0" err="1"/>
              <a:t>y.o</a:t>
            </a:r>
            <a:r>
              <a:rPr lang="en-US" sz="3200" dirty="0"/>
              <a:t>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212" y="838200"/>
            <a:ext cx="765597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In the Workplace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Desire flexibility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Expect Work/Life balance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45% Want to work remotely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Prefer to work independently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Desire good benefits &amp; competitive pay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Use email, text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Direct, clear communication – No B.S.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Strong leaders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Meetings hold little value – prefer email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12" y="2057400"/>
            <a:ext cx="3048000" cy="299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8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46A63-9939-4F6B-A2ED-6CC1120E0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Millennials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A9B93-4FBE-483D-B3CB-EF4965EAF1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600" dirty="0"/>
              <a:t>1981-1995</a:t>
            </a:r>
          </a:p>
          <a:p>
            <a:r>
              <a:rPr lang="en-US" sz="4500" dirty="0"/>
              <a:t>(27-41 </a:t>
            </a:r>
            <a:r>
              <a:rPr lang="en-US" sz="4500" dirty="0" err="1"/>
              <a:t>yo</a:t>
            </a:r>
            <a:r>
              <a:rPr lang="en-US" sz="4500" dirty="0"/>
              <a:t>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767F0-884F-4F50-ABE1-FE2E7A17C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415994"/>
            <a:ext cx="4544207" cy="30130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57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999" y="3429000"/>
            <a:ext cx="3596607" cy="1676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Millennials</a:t>
            </a:r>
            <a:br>
              <a:rPr lang="en-US" dirty="0"/>
            </a:br>
            <a:r>
              <a:rPr lang="en-US" dirty="0"/>
              <a:t>1981-1995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(27-41 </a:t>
            </a:r>
            <a:r>
              <a:rPr lang="en-US" sz="2400" dirty="0" err="1"/>
              <a:t>y.o</a:t>
            </a:r>
            <a:r>
              <a:rPr lang="en-US" sz="2400" dirty="0"/>
              <a:t>.)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05" y="2286000"/>
            <a:ext cx="3869407" cy="762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Characteristics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56888" y="228600"/>
            <a:ext cx="7885875" cy="6248400"/>
          </a:xfrm>
        </p:spPr>
        <p:txBody>
          <a:bodyPr>
            <a:noAutofit/>
          </a:bodyPr>
          <a:lstStyle/>
          <a:p>
            <a:r>
              <a:rPr lang="en-US" sz="2800" dirty="0"/>
              <a:t>Indulged by parents – “Special” - Trophy kids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LOVE to work in groups</a:t>
            </a:r>
          </a:p>
          <a:p>
            <a:r>
              <a:rPr lang="en-US" sz="2800" dirty="0"/>
              <a:t>Technologically dependent – socially inept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See adults as peers</a:t>
            </a:r>
          </a:p>
          <a:p>
            <a:r>
              <a:rPr lang="en-US" sz="2800" dirty="0"/>
              <a:t>Delayed adulthood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Highly impatient</a:t>
            </a:r>
          </a:p>
          <a:p>
            <a:r>
              <a:rPr lang="en-US" sz="2800" dirty="0"/>
              <a:t>Were never taught how to deal with failure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Desire/crave immediate feedback</a:t>
            </a:r>
          </a:p>
          <a:p>
            <a:r>
              <a:rPr lang="en-US" sz="2800" dirty="0"/>
              <a:t>Use social media as a social guide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Highly diverse – last with Caucasian majority</a:t>
            </a:r>
          </a:p>
          <a:p>
            <a:r>
              <a:rPr lang="en-US" sz="2800" dirty="0"/>
              <a:t>47% have a college degree</a:t>
            </a:r>
          </a:p>
        </p:txBody>
      </p:sp>
    </p:spTree>
    <p:extLst>
      <p:ext uri="{BB962C8B-B14F-4D97-AF65-F5344CB8AC3E}">
        <p14:creationId xmlns:p14="http://schemas.microsoft.com/office/powerpoint/2010/main" val="20352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71" y="1999129"/>
            <a:ext cx="3596607" cy="16764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Millennials</a:t>
            </a:r>
            <a:br>
              <a:rPr lang="en-US" dirty="0"/>
            </a:br>
            <a:r>
              <a:rPr lang="en-US" dirty="0"/>
              <a:t>1981-1995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(27-41 </a:t>
            </a:r>
            <a:r>
              <a:rPr lang="en-US" sz="2400" dirty="0" err="1"/>
              <a:t>y.o</a:t>
            </a:r>
            <a:r>
              <a:rPr lang="en-US" sz="2400" dirty="0"/>
              <a:t>.)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012" y="900156"/>
            <a:ext cx="4495802" cy="762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National Events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40327" y="589429"/>
            <a:ext cx="7069108" cy="6172200"/>
          </a:xfrm>
        </p:spPr>
        <p:txBody>
          <a:bodyPr>
            <a:noAutofit/>
          </a:bodyPr>
          <a:lstStyle/>
          <a:p>
            <a:r>
              <a:rPr lang="en-US" sz="2800" dirty="0"/>
              <a:t>First space shuttle launched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Challenger explodes</a:t>
            </a:r>
          </a:p>
          <a:p>
            <a:r>
              <a:rPr lang="en-US" sz="2800" dirty="0"/>
              <a:t>Fall of Berlin Wall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Exponential growth of the Internet</a:t>
            </a:r>
          </a:p>
          <a:p>
            <a:r>
              <a:rPr lang="en-US" sz="2800" dirty="0"/>
              <a:t>Personal computers in homes and schools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MTV</a:t>
            </a:r>
          </a:p>
          <a:p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female Supreme Court Justice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 Nation at Risk</a:t>
            </a:r>
          </a:p>
          <a:p>
            <a:r>
              <a:rPr lang="en-US" sz="2800" dirty="0"/>
              <a:t>AIDS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9/11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379258"/>
            <a:ext cx="2833687" cy="1703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9" y="4191000"/>
            <a:ext cx="3294092" cy="18918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4210050"/>
            <a:ext cx="2209800" cy="22098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250391"/>
            <a:ext cx="2856540" cy="17803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6" y="4102549"/>
            <a:ext cx="3166825" cy="197369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3069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71" y="1999129"/>
            <a:ext cx="3596607" cy="16764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Millennials</a:t>
            </a:r>
            <a:br>
              <a:rPr lang="en-US" dirty="0"/>
            </a:br>
            <a:r>
              <a:rPr lang="en-US" dirty="0"/>
              <a:t>1981-1995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(27-41 </a:t>
            </a:r>
            <a:r>
              <a:rPr lang="en-US" sz="2400" dirty="0" err="1"/>
              <a:t>y.o</a:t>
            </a:r>
            <a:r>
              <a:rPr lang="en-US" sz="2400" dirty="0"/>
              <a:t>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278" y="589429"/>
            <a:ext cx="8069157" cy="6172200"/>
          </a:xfrm>
        </p:spPr>
        <p:txBody>
          <a:bodyPr>
            <a:noAutofit/>
          </a:bodyPr>
          <a:lstStyle/>
          <a:p>
            <a:r>
              <a:rPr lang="en-US" sz="3600" dirty="0"/>
              <a:t>Walkman/cassettes</a:t>
            </a: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Personal computer (Oregon Trail)</a:t>
            </a:r>
          </a:p>
          <a:p>
            <a:r>
              <a:rPr lang="en-US" sz="3600" dirty="0"/>
              <a:t>Answering machine</a:t>
            </a: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Internet</a:t>
            </a:r>
          </a:p>
          <a:p>
            <a:r>
              <a:rPr lang="en-US" sz="3600" dirty="0"/>
              <a:t>CD’s</a:t>
            </a: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MP3</a:t>
            </a:r>
          </a:p>
          <a:p>
            <a:r>
              <a:rPr lang="en-US" sz="3600" dirty="0"/>
              <a:t>Flip phone</a:t>
            </a: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Max Headroom</a:t>
            </a:r>
          </a:p>
          <a:p>
            <a:r>
              <a:rPr lang="en-US" sz="3600" dirty="0"/>
              <a:t>Atari/</a:t>
            </a:r>
            <a:r>
              <a:rPr lang="en-US" sz="3600" dirty="0" err="1"/>
              <a:t>PacMan</a:t>
            </a:r>
            <a:endParaRPr lang="en-US" sz="3600" dirty="0"/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Nintendo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A19D1-2395-46CB-9B5D-90E9E62D5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812" y="4456579"/>
            <a:ext cx="3869407" cy="762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42915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31C8788-472B-4270-A41A-115B869063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71" y="1999129"/>
            <a:ext cx="3596607" cy="16764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Millennials</a:t>
            </a:r>
            <a:br>
              <a:rPr lang="en-US" dirty="0"/>
            </a:br>
            <a:r>
              <a:rPr lang="en-US" dirty="0"/>
              <a:t>1981-1995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(27-41 </a:t>
            </a:r>
            <a:r>
              <a:rPr lang="en-US" sz="2400" dirty="0" err="1"/>
              <a:t>y.o</a:t>
            </a:r>
            <a:r>
              <a:rPr lang="en-US" sz="2400" dirty="0"/>
              <a:t>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18412" y="838200"/>
            <a:ext cx="3869408" cy="5486400"/>
          </a:xfrm>
        </p:spPr>
        <p:txBody>
          <a:bodyPr>
            <a:noAutofit/>
          </a:bodyPr>
          <a:lstStyle/>
          <a:p>
            <a:r>
              <a:rPr lang="en-US" sz="3200" dirty="0"/>
              <a:t>Twitter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Instagram</a:t>
            </a:r>
          </a:p>
          <a:p>
            <a:r>
              <a:rPr lang="en-US" sz="3200" dirty="0" err="1"/>
              <a:t>Tumbl’r</a:t>
            </a:r>
            <a:endParaRPr lang="en-US" sz="3200" dirty="0"/>
          </a:p>
          <a:p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Pintrest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3200" dirty="0"/>
              <a:t>Facebook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Texting</a:t>
            </a:r>
          </a:p>
          <a:p>
            <a:r>
              <a:rPr lang="en-US" sz="3200" dirty="0"/>
              <a:t>Emoji’s</a:t>
            </a:r>
          </a:p>
          <a:p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Indeed</a:t>
            </a:r>
          </a:p>
          <a:p>
            <a:r>
              <a:rPr lang="en-US" sz="3200" dirty="0"/>
              <a:t>YouTube</a:t>
            </a:r>
          </a:p>
          <a:p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TikTok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3200" dirty="0"/>
              <a:t>Venmo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A19D1-2395-46CB-9B5D-90E9E62D5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812" y="4456579"/>
            <a:ext cx="3869407" cy="762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1034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Worker shortage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C8AA8-5607-4DBA-A88C-0FF8FEBA22F2}"/>
              </a:ext>
            </a:extLst>
          </p:cNvPr>
          <p:cNvSpPr txBox="1"/>
          <p:nvPr/>
        </p:nvSpPr>
        <p:spPr>
          <a:xfrm>
            <a:off x="1580695" y="2057401"/>
            <a:ext cx="86083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EDUCATION				4.4% 		(1,584,000)</a:t>
            </a:r>
          </a:p>
          <a:p>
            <a:endParaRPr lang="en-US" sz="2800" dirty="0"/>
          </a:p>
          <a:p>
            <a:r>
              <a:rPr lang="en-US" sz="2800" dirty="0"/>
              <a:t>RETAIL   						6%		(3,120,000)</a:t>
            </a:r>
          </a:p>
          <a:p>
            <a:endParaRPr lang="en-US" sz="2800" dirty="0"/>
          </a:p>
          <a:p>
            <a:r>
              <a:rPr lang="en-US" sz="2800" dirty="0"/>
              <a:t>HEALTH CARE			8%		(1,280,000)</a:t>
            </a:r>
          </a:p>
          <a:p>
            <a:endParaRPr lang="en-US" sz="2800" dirty="0"/>
          </a:p>
          <a:p>
            <a:r>
              <a:rPr lang="en-US" sz="2800" dirty="0"/>
              <a:t>HOSPITALITY  				9%		(1,181,700)</a:t>
            </a:r>
          </a:p>
          <a:p>
            <a:endParaRPr lang="en-US" sz="2800" dirty="0"/>
          </a:p>
          <a:p>
            <a:r>
              <a:rPr lang="en-US" sz="2800" dirty="0"/>
              <a:t>CONSTRUCTION			350,000	</a:t>
            </a:r>
          </a:p>
        </p:txBody>
      </p:sp>
      <p:pic>
        <p:nvPicPr>
          <p:cNvPr id="6" name="Picture 5" descr="A close-up of a stopwatch&#10;&#10;Description automatically generated with low confidence">
            <a:extLst>
              <a:ext uri="{FF2B5EF4-FFF2-40B4-BE49-F238E27FC236}">
                <a16:creationId xmlns:a16="http://schemas.microsoft.com/office/drawing/2014/main" id="{3C2F5816-D058-4FE6-A42F-834A72550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571" y="4758222"/>
            <a:ext cx="1785459" cy="1335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81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71" y="1999129"/>
            <a:ext cx="3596607" cy="16764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Millennials</a:t>
            </a:r>
            <a:br>
              <a:rPr lang="en-US" dirty="0"/>
            </a:br>
            <a:r>
              <a:rPr lang="en-US" dirty="0"/>
              <a:t>1981-1995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(27-41 </a:t>
            </a:r>
            <a:r>
              <a:rPr lang="en-US" sz="2400" dirty="0" err="1"/>
              <a:t>y.o</a:t>
            </a:r>
            <a:r>
              <a:rPr lang="en-US" sz="2400" dirty="0"/>
              <a:t>.)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278" y="589429"/>
            <a:ext cx="8069157" cy="6172200"/>
          </a:xfrm>
        </p:spPr>
        <p:txBody>
          <a:bodyPr>
            <a:noAutofit/>
          </a:bodyPr>
          <a:lstStyle/>
          <a:p>
            <a:r>
              <a:rPr lang="en-US" sz="3600" dirty="0"/>
              <a:t>Reality TV</a:t>
            </a:r>
          </a:p>
          <a:p>
            <a:r>
              <a:rPr lang="en-US" sz="36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MySpace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/Facebook/Instagram/ Twitter</a:t>
            </a:r>
          </a:p>
          <a:p>
            <a:r>
              <a:rPr lang="en-US" sz="3600" dirty="0"/>
              <a:t>Smart technology</a:t>
            </a: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24/7/365 Worldwide connection</a:t>
            </a:r>
          </a:p>
          <a:p>
            <a:r>
              <a:rPr lang="en-US" sz="3600" dirty="0"/>
              <a:t>Online shopping</a:t>
            </a: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Uber/ Lyft</a:t>
            </a:r>
          </a:p>
          <a:p>
            <a:r>
              <a:rPr lang="en-US" sz="3600" dirty="0"/>
              <a:t>Door delivery systems</a:t>
            </a:r>
          </a:p>
          <a:p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Amazon/Google/Apple/Microsoft</a:t>
            </a:r>
          </a:p>
          <a:p>
            <a:r>
              <a:rPr lang="en-US" sz="3600" dirty="0"/>
              <a:t>Starbucks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A1AC-B5A8-4F58-BB0F-6929F0D99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812" y="4456579"/>
            <a:ext cx="3869407" cy="762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Created</a:t>
            </a:r>
          </a:p>
        </p:txBody>
      </p:sp>
    </p:spTree>
    <p:extLst>
      <p:ext uri="{BB962C8B-B14F-4D97-AF65-F5344CB8AC3E}">
        <p14:creationId xmlns:p14="http://schemas.microsoft.com/office/powerpoint/2010/main" val="26806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EBD5-357B-4C82-BC8D-09257D1DF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012" y="228599"/>
            <a:ext cx="8608358" cy="1293028"/>
          </a:xfrm>
        </p:spPr>
        <p:txBody>
          <a:bodyPr/>
          <a:lstStyle/>
          <a:p>
            <a:r>
              <a:rPr lang="en-US" dirty="0"/>
              <a:t>Millennials 1981-1995  </a:t>
            </a:r>
            <a:r>
              <a:rPr lang="en-US" sz="2400" dirty="0"/>
              <a:t>(27-41)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46AE8-7089-4543-B3C9-97394B039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" y="1390650"/>
            <a:ext cx="9448798" cy="5257801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Pandemic</a:t>
            </a:r>
          </a:p>
          <a:p>
            <a:pPr lvl="1"/>
            <a:r>
              <a:rPr lang="en-US" sz="3200" dirty="0"/>
              <a:t>Most impacted generation – pivotal time in life – delayed adult milestones (again)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pPr lvl="1"/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Highly dissatisfied with options before them. Want to redesign the workplace. </a:t>
            </a:r>
            <a:endParaRPr lang="en-US" sz="3200" dirty="0"/>
          </a:p>
          <a:p>
            <a:pPr lvl="1"/>
            <a:r>
              <a:rPr lang="en-US" sz="3200" dirty="0"/>
              <a:t>Report reduced productivity, less connected, less informed about company vision</a:t>
            </a:r>
          </a:p>
          <a:p>
            <a:pPr lvl="1"/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Crave social connection beyond Zoom.</a:t>
            </a:r>
          </a:p>
          <a:p>
            <a:pPr lvl="1"/>
            <a:r>
              <a:rPr lang="en-US" sz="3200" dirty="0">
                <a:solidFill>
                  <a:srgbClr val="FFFF00"/>
                </a:solidFill>
              </a:rPr>
              <a:t>Aspire to work for a socially conscious employer</a:t>
            </a:r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F778-22C7-4203-92EC-2C1C904D8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4724400"/>
            <a:ext cx="2633688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69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42" y="2971800"/>
            <a:ext cx="3596607" cy="1676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Millennials</a:t>
            </a:r>
            <a:br>
              <a:rPr lang="en-US" dirty="0"/>
            </a:br>
            <a:r>
              <a:rPr lang="en-US" dirty="0"/>
              <a:t>1981-1995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(27-41 </a:t>
            </a:r>
            <a:r>
              <a:rPr lang="en-US" sz="2400" dirty="0" err="1"/>
              <a:t>y.o</a:t>
            </a:r>
            <a:r>
              <a:rPr lang="en-US" sz="2400" dirty="0"/>
              <a:t>.)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045" y="1524000"/>
            <a:ext cx="3505200" cy="7620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In the Workplace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98812" y="152400"/>
            <a:ext cx="9294813" cy="6172200"/>
          </a:xfrm>
        </p:spPr>
        <p:txBody>
          <a:bodyPr>
            <a:noAutofit/>
          </a:bodyPr>
          <a:lstStyle/>
          <a:p>
            <a:r>
              <a:rPr lang="en-US" sz="2800" dirty="0"/>
              <a:t>Need constant feedback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Desire work with a social impact</a:t>
            </a:r>
          </a:p>
          <a:p>
            <a:r>
              <a:rPr lang="en-US" sz="2800" dirty="0"/>
              <a:t>Lines between professional and personal are blurred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Different perception of office protocols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47% Desire remote and flexible work schedule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Open to having a mentor</a:t>
            </a:r>
          </a:p>
          <a:p>
            <a:r>
              <a:rPr lang="en-US" sz="2800" dirty="0"/>
              <a:t>80% prefer on the spot recognition over formal reviews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69%believe regular office attendance is unnecessary</a:t>
            </a:r>
          </a:p>
          <a:p>
            <a:r>
              <a:rPr lang="en-US" sz="2800" dirty="0"/>
              <a:t>Prefer text over email</a:t>
            </a:r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63% will switch jobs in 2022</a:t>
            </a:r>
          </a:p>
        </p:txBody>
      </p:sp>
    </p:spTree>
    <p:extLst>
      <p:ext uri="{BB962C8B-B14F-4D97-AF65-F5344CB8AC3E}">
        <p14:creationId xmlns:p14="http://schemas.microsoft.com/office/powerpoint/2010/main" val="28974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2A7EE-252A-4FD3-ADFD-2AD76995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211922"/>
            <a:ext cx="10437158" cy="12930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By 2025</a:t>
            </a:r>
            <a:endParaRPr lang="en-US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2F5EA-5A49-4A19-895C-0E0C0C5005AE}"/>
              </a:ext>
            </a:extLst>
          </p:cNvPr>
          <p:cNvSpPr txBox="1"/>
          <p:nvPr/>
        </p:nvSpPr>
        <p:spPr>
          <a:xfrm>
            <a:off x="1217612" y="2743200"/>
            <a:ext cx="960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By 2025 Millennials will make up 75% of the active workforce</a:t>
            </a:r>
          </a:p>
        </p:txBody>
      </p:sp>
    </p:spTree>
    <p:extLst>
      <p:ext uri="{BB962C8B-B14F-4D97-AF65-F5344CB8AC3E}">
        <p14:creationId xmlns:p14="http://schemas.microsoft.com/office/powerpoint/2010/main" val="33393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482E0-35A4-4A25-9DEC-9D292DEDE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612" y="2116402"/>
            <a:ext cx="9446339" cy="1825096"/>
          </a:xfrm>
        </p:spPr>
        <p:txBody>
          <a:bodyPr/>
          <a:lstStyle/>
          <a:p>
            <a:r>
              <a:rPr lang="en-US" dirty="0"/>
              <a:t>Generation 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0EA39-9898-4D51-8836-3B65D7621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241" y="4145492"/>
            <a:ext cx="9446339" cy="685800"/>
          </a:xfrm>
        </p:spPr>
        <p:txBody>
          <a:bodyPr>
            <a:normAutofit fontScale="47500" lnSpcReduction="20000"/>
          </a:bodyPr>
          <a:lstStyle/>
          <a:p>
            <a:r>
              <a:rPr lang="en-US" sz="4600" dirty="0"/>
              <a:t>1996-2009</a:t>
            </a:r>
          </a:p>
          <a:p>
            <a:r>
              <a:rPr lang="en-US" sz="4500" dirty="0"/>
              <a:t>(13-26 </a:t>
            </a:r>
            <a:r>
              <a:rPr lang="en-US" sz="4500" dirty="0" err="1"/>
              <a:t>yo</a:t>
            </a:r>
            <a:r>
              <a:rPr lang="en-US" sz="45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7C7E3-80E5-46B4-BC08-DF23A2569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457200"/>
            <a:ext cx="4572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20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-90101"/>
            <a:ext cx="9970549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Z </a:t>
            </a:r>
            <a:r>
              <a:rPr lang="en-US" sz="3200" dirty="0"/>
              <a:t>1996-2009 (13-26 </a:t>
            </a:r>
            <a:r>
              <a:rPr lang="en-US" sz="3200" dirty="0" err="1"/>
              <a:t>y.o</a:t>
            </a:r>
            <a:r>
              <a:rPr lang="en-US" sz="3200" dirty="0"/>
              <a:t>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525" y="1626347"/>
            <a:ext cx="82301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National Events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War in Iraq and Afghanistan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Hispanic Supreme Court Justice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Global warming / climate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Technology- exponential 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African American President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Hurricane Katrina, Sandy, Maria,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Legalized same-sex marriage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Many states legalize marijuana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00"/>
                </a:solidFill>
              </a:rPr>
              <a:t>2020 Pandemic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04" y="1600200"/>
            <a:ext cx="4089400" cy="2246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12" y="1561896"/>
            <a:ext cx="3663670" cy="24291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15" y="1469423"/>
            <a:ext cx="4379552" cy="2189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62" y="1588247"/>
            <a:ext cx="3758170" cy="25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-156454"/>
            <a:ext cx="9970549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Z </a:t>
            </a:r>
            <a:r>
              <a:rPr lang="en-US" sz="3200" dirty="0"/>
              <a:t>1996-2009 (13-26 </a:t>
            </a:r>
            <a:r>
              <a:rPr lang="en-US" sz="3200" dirty="0" err="1"/>
              <a:t>y.o</a:t>
            </a:r>
            <a:r>
              <a:rPr lang="en-US" sz="3200" dirty="0"/>
              <a:t>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812" y="1524000"/>
            <a:ext cx="373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2412" y="1321969"/>
            <a:ext cx="58209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Google Glass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Virtual Reality, Augmented Reality, and iOS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Smart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Drones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3D, 4D Printing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Artificial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Self driving vehicles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Digital  voice assistants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Streaming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Always connected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75" y="2667327"/>
            <a:ext cx="3961746" cy="1980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120D41-7C91-4E96-8E7E-B0D8D4575301}"/>
              </a:ext>
            </a:extLst>
          </p:cNvPr>
          <p:cNvSpPr txBox="1"/>
          <p:nvPr/>
        </p:nvSpPr>
        <p:spPr>
          <a:xfrm>
            <a:off x="303212" y="5486400"/>
            <a:ext cx="3961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800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True Digital Natives</a:t>
            </a:r>
          </a:p>
        </p:txBody>
      </p:sp>
    </p:spTree>
    <p:extLst>
      <p:ext uri="{BB962C8B-B14F-4D97-AF65-F5344CB8AC3E}">
        <p14:creationId xmlns:p14="http://schemas.microsoft.com/office/powerpoint/2010/main" val="282021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862" y="119390"/>
            <a:ext cx="9970549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Z </a:t>
            </a:r>
            <a:r>
              <a:rPr lang="en-US" sz="3200" dirty="0"/>
              <a:t>1996-2009 (13-26 </a:t>
            </a:r>
            <a:r>
              <a:rPr lang="en-US" sz="3200" dirty="0" err="1"/>
              <a:t>y.o</a:t>
            </a:r>
            <a:r>
              <a:rPr lang="en-US" sz="3200" dirty="0"/>
              <a:t>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287" y="1295400"/>
            <a:ext cx="407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Characteristics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237412" y="12293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You Tube Generation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399" y="2229185"/>
            <a:ext cx="115120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Cautious spenders, conservative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true Digital Natives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6 second attention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Most diverse generation 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Technologically saturated (perpetually “on”)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55% will be University educated (compared to 33% Millennials, 25% Gen 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85% research online, 33% watch online lessons to educate themselves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4" y="191518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C32B2-BC73-40C7-BEA7-D423BDA7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617" y="250616"/>
            <a:ext cx="8608358" cy="1293028"/>
          </a:xfrm>
        </p:spPr>
        <p:txBody>
          <a:bodyPr/>
          <a:lstStyle/>
          <a:p>
            <a:r>
              <a:rPr lang="en-US" dirty="0"/>
              <a:t>Generation Z 1996-2009 </a:t>
            </a:r>
            <a:r>
              <a:rPr lang="en-US" sz="2400" dirty="0"/>
              <a:t>(13-26)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EDA7F-234D-43C9-9E44-7B7D9EB9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676400"/>
            <a:ext cx="11734800" cy="5029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Finances / Workplace</a:t>
            </a:r>
          </a:p>
          <a:p>
            <a:pPr lvl="1"/>
            <a:r>
              <a:rPr lang="en-US" sz="2800" dirty="0"/>
              <a:t>Second highest job loss rates of any generation 19% (almost 1 in 5) </a:t>
            </a:r>
          </a:p>
          <a:p>
            <a:pPr lvl="1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 rates of unemployment  10% (20-24yo), 15% (teens out of HS)</a:t>
            </a:r>
          </a:p>
          <a:p>
            <a:pPr lvl="1"/>
            <a:r>
              <a:rPr lang="en-US" sz="2800" dirty="0"/>
              <a:t>42% want to return to physical workplace</a:t>
            </a:r>
          </a:p>
          <a:p>
            <a:pPr lvl="1"/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Suffering from “last hired, first fired” syndrome</a:t>
            </a:r>
          </a:p>
          <a:p>
            <a:pPr lvl="1"/>
            <a:r>
              <a:rPr lang="en-US" sz="2800" dirty="0"/>
              <a:t>48% considering changing careers because of pandemic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Pandemic created a major impact on lifetime earning potential and ability to develop on-the-job skills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82A80-D834-4D56-AC07-49A6E4904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9" y="152400"/>
            <a:ext cx="2895600" cy="1244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6965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-75306"/>
            <a:ext cx="9970549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 Z </a:t>
            </a:r>
            <a:r>
              <a:rPr lang="en-US" sz="3200" dirty="0"/>
              <a:t>1996-2009 (13-26 </a:t>
            </a:r>
            <a:r>
              <a:rPr lang="en-US" sz="3200" dirty="0" err="1"/>
              <a:t>y.o</a:t>
            </a:r>
            <a:r>
              <a:rPr lang="en-US" sz="3200" dirty="0"/>
              <a:t>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349" y="1031529"/>
            <a:ext cx="426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As Employees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11" y="4876800"/>
            <a:ext cx="2350549" cy="1324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349" y="1752600"/>
            <a:ext cx="66552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Highly motivated – need mentoring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81% aspire to be a leader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53% prefer to communicate in-person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Expect to work for up to 15 companies in lifetime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93% say company impact on society affect decision  to work there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7412" y="1747719"/>
            <a:ext cx="4753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45% find Boomers most difficult to work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 find employment: 59% use Instagram, 56% use Snapchat, 17% use Tumblr</a:t>
            </a:r>
          </a:p>
        </p:txBody>
      </p:sp>
    </p:spTree>
    <p:extLst>
      <p:ext uri="{BB962C8B-B14F-4D97-AF65-F5344CB8AC3E}">
        <p14:creationId xmlns:p14="http://schemas.microsoft.com/office/powerpoint/2010/main" val="7842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0612" y="914400"/>
            <a:ext cx="8687333" cy="2362200"/>
          </a:xfrm>
        </p:spPr>
        <p:txBody>
          <a:bodyPr>
            <a:noAutofit/>
          </a:bodyPr>
          <a:lstStyle/>
          <a:p>
            <a:r>
              <a:rPr lang="en-US" sz="3600" b="1" dirty="0"/>
              <a:t>1/3 of women employed before the pandemic have not returned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Child/Parent care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Family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Want more control over their life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Entrepreneurs</a:t>
            </a:r>
          </a:p>
          <a:p>
            <a:endParaRPr lang="en-US" sz="3600" b="1" dirty="0"/>
          </a:p>
          <a:p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2.3 million fewer women in workforce today</a:t>
            </a:r>
          </a:p>
          <a:p>
            <a:endParaRPr lang="en-US" sz="3600" b="1" dirty="0"/>
          </a:p>
          <a:p>
            <a:endParaRPr lang="en-US" sz="3600" b="1" dirty="0"/>
          </a:p>
        </p:txBody>
      </p:sp>
      <p:pic>
        <p:nvPicPr>
          <p:cNvPr id="7" name="Picture 6" descr="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07DD6226-6B7C-46BC-AB39-0AC34867F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2095500"/>
            <a:ext cx="3917269" cy="2056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93FE-88A3-41A4-8183-0AD675C5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846" y="764373"/>
            <a:ext cx="8545314" cy="129302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 review…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1F011-9330-43FF-8400-DEE2FE2A0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2595397"/>
            <a:ext cx="10754538" cy="19126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>
                <a:solidFill>
                  <a:srgbClr val="FFFF00"/>
                </a:solidFill>
              </a:rPr>
              <a:t>Silent Generation: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Dependable, Tactful, Straightforward, Loyal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Want satisfying work and opportunities to contribute</a:t>
            </a:r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0313037-9D98-48E4-872C-1D9676C6D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261937"/>
            <a:ext cx="2209800" cy="206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4201557-D173-4D46-9B7B-E8C7325AEEDC}"/>
              </a:ext>
            </a:extLst>
          </p:cNvPr>
          <p:cNvSpPr txBox="1">
            <a:spLocks/>
          </p:cNvSpPr>
          <p:nvPr/>
        </p:nvSpPr>
        <p:spPr>
          <a:xfrm>
            <a:off x="531812" y="4538497"/>
            <a:ext cx="10754538" cy="1912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FFFF00"/>
                </a:solidFill>
              </a:rPr>
              <a:t>Baby Boomers: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Optimistic, Competitive, Workaholic, Team-oriented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Provide with specific goals and deadlines; put them in mentor roles; offer coaching-style feedback</a:t>
            </a:r>
          </a:p>
        </p:txBody>
      </p:sp>
    </p:spTree>
    <p:extLst>
      <p:ext uri="{BB962C8B-B14F-4D97-AF65-F5344CB8AC3E}">
        <p14:creationId xmlns:p14="http://schemas.microsoft.com/office/powerpoint/2010/main" val="25431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93FE-88A3-41A4-8183-0AD675C5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 review…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A27616-45DB-47A6-AC5D-C01746A9BD9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2193925"/>
            <a:ext cx="10817225" cy="237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FFFF00"/>
                </a:solidFill>
              </a:rPr>
              <a:t>Generation X: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Flexible, Informal, Skeptical, Independent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Need immediate feedback, flexible work arrangements, work-life balance, opportunities for personal development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9DB465-42D6-4251-AECF-959A6B68C03E}"/>
              </a:ext>
            </a:extLst>
          </p:cNvPr>
          <p:cNvSpPr txBox="1">
            <a:spLocks/>
          </p:cNvSpPr>
          <p:nvPr/>
        </p:nvSpPr>
        <p:spPr>
          <a:xfrm>
            <a:off x="648652" y="4697729"/>
            <a:ext cx="10754538" cy="1912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800" dirty="0">
                <a:solidFill>
                  <a:srgbClr val="FFFF00"/>
                </a:solidFill>
              </a:rPr>
              <a:t>Millennials: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Competitive, Civic and Open-minded, Achievement Oriented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Want a personal connection, flexible schedule, immediate and frequent feedback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18EC58A-2F2C-4F3A-8753-36A45E82C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261937"/>
            <a:ext cx="2209800" cy="206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11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93FE-88A3-41A4-8183-0AD675C5A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 review…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43D646A-F2FB-431D-BDCC-112D30512D97}"/>
              </a:ext>
            </a:extLst>
          </p:cNvPr>
          <p:cNvSpPr txBox="1">
            <a:spLocks/>
          </p:cNvSpPr>
          <p:nvPr/>
        </p:nvSpPr>
        <p:spPr>
          <a:xfrm>
            <a:off x="531812" y="2554758"/>
            <a:ext cx="10754538" cy="1912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3300" dirty="0">
                <a:solidFill>
                  <a:srgbClr val="FFFF00"/>
                </a:solidFill>
              </a:rPr>
              <a:t>Generation Z: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Global, Entrepreneurial, Progressive, Less Focused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Offer opportunities to work on multiple projects at the same time, work/life balance, allow them to be self-directed and independent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4FC655A-2B2C-4954-8D38-E254ECA42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261937"/>
            <a:ext cx="2209800" cy="2066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77BE6D-7B5B-480A-A9F1-E31C47443D73}"/>
              </a:ext>
            </a:extLst>
          </p:cNvPr>
          <p:cNvSpPr txBox="1"/>
          <p:nvPr/>
        </p:nvSpPr>
        <p:spPr>
          <a:xfrm>
            <a:off x="2132012" y="4825998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Show you care</a:t>
            </a:r>
          </a:p>
          <a:p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Be authentic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B2105-8C89-45D5-B421-1F9B9E4201A5}"/>
              </a:ext>
            </a:extLst>
          </p:cNvPr>
          <p:cNvSpPr txBox="1"/>
          <p:nvPr/>
        </p:nvSpPr>
        <p:spPr>
          <a:xfrm>
            <a:off x="5948133" y="4800599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Be Flexible</a:t>
            </a:r>
          </a:p>
          <a:p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Listen </a:t>
            </a:r>
          </a:p>
        </p:txBody>
      </p:sp>
    </p:spTree>
    <p:extLst>
      <p:ext uri="{BB962C8B-B14F-4D97-AF65-F5344CB8AC3E}">
        <p14:creationId xmlns:p14="http://schemas.microsoft.com/office/powerpoint/2010/main" val="25780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93FE-88A3-41A4-8183-0AD675C5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612" y="381000"/>
            <a:ext cx="4341992" cy="1293028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1F011-9330-43FF-8400-DEE2FE2A0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619760"/>
            <a:ext cx="5181600" cy="308220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000" b="1" dirty="0"/>
              <a:t>Dr. Drew Dooley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/>
              <a:t>(505) 363-8676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hlinkClick r:id="rId2"/>
              </a:rPr>
              <a:t>drew@visionrizing.com</a:t>
            </a:r>
            <a:endParaRPr lang="en-US" sz="36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hlinkClick r:id="rId3"/>
              </a:rPr>
              <a:t>www.visionrizing.com</a:t>
            </a:r>
            <a:endParaRPr lang="en-US" sz="3600" dirty="0"/>
          </a:p>
          <a:p>
            <a:pPr marL="0" indent="0">
              <a:lnSpc>
                <a:spcPct val="110000"/>
              </a:lnSpc>
              <a:buNone/>
            </a:pPr>
            <a:endParaRPr lang="en-US" sz="3600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4C00F518-B4D8-4608-B744-25A10BFF8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64" y="4180840"/>
            <a:ext cx="20574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close up of a camera&#10;&#10;Description automatically generated with low confidence">
            <a:extLst>
              <a:ext uri="{FF2B5EF4-FFF2-40B4-BE49-F238E27FC236}">
                <a16:creationId xmlns:a16="http://schemas.microsoft.com/office/drawing/2014/main" id="{52B7AE32-2515-4930-9933-31EC303080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1905000"/>
            <a:ext cx="42672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3078D07-7FDD-4730-A20A-8DFA457F3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4180840"/>
            <a:ext cx="2590800" cy="199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41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212" y="533400"/>
            <a:ext cx="8687333" cy="2362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55% of working Americans plan to look for a new job in 2022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70% Black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67% Hispanic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47% White</a:t>
            </a:r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</p:txBody>
      </p:sp>
      <p:pic>
        <p:nvPicPr>
          <p:cNvPr id="4" name="Picture 3" descr="A picture containing text, sign, newspaper&#10;&#10;Description automatically generated">
            <a:extLst>
              <a:ext uri="{FF2B5EF4-FFF2-40B4-BE49-F238E27FC236}">
                <a16:creationId xmlns:a16="http://schemas.microsoft.com/office/drawing/2014/main" id="{F2F2B2EF-B786-459C-BEE6-E96B14B69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4" y="3124200"/>
            <a:ext cx="2857500" cy="3076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CC0F28A-736F-436B-9764-7DAA2A73A34D}"/>
              </a:ext>
            </a:extLst>
          </p:cNvPr>
          <p:cNvSpPr txBox="1">
            <a:spLocks/>
          </p:cNvSpPr>
          <p:nvPr/>
        </p:nvSpPr>
        <p:spPr>
          <a:xfrm>
            <a:off x="2894012" y="3581400"/>
            <a:ext cx="8687333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1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63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26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189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251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314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377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440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503" indent="0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61% of working Americans will change jobs to have more control over their schedule</a:t>
            </a:r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9724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2" y="304800"/>
            <a:ext cx="8608358" cy="129302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do workers want?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C8AA8-5607-4DBA-A88C-0FF8FEBA22F2}"/>
              </a:ext>
            </a:extLst>
          </p:cNvPr>
          <p:cNvSpPr txBox="1"/>
          <p:nvPr/>
        </p:nvSpPr>
        <p:spPr>
          <a:xfrm>
            <a:off x="1522412" y="1665606"/>
            <a:ext cx="90095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in 3 Americans want at least partial remote work opportunities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(pre-pandemic 1 in 67 jobs were remote. Today 1 in 7 jobs are remote)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56% want workplace flexibility</a:t>
            </a:r>
          </a:p>
          <a:p>
            <a:endParaRPr lang="en-US" sz="2800" dirty="0"/>
          </a:p>
          <a:p>
            <a:r>
              <a:rPr lang="en-US" sz="2800" dirty="0"/>
              <a:t>53% want higher pay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47% want job security</a:t>
            </a:r>
          </a:p>
          <a:p>
            <a:endParaRPr lang="en-US" sz="2800" dirty="0"/>
          </a:p>
          <a:p>
            <a:r>
              <a:rPr lang="en-US" sz="2800" dirty="0"/>
              <a:t>68% prefer hybrid workplace model</a:t>
            </a:r>
          </a:p>
        </p:txBody>
      </p:sp>
      <p:pic>
        <p:nvPicPr>
          <p:cNvPr id="6" name="Picture 5" descr="A close-up of a stopwatch&#10;&#10;Description automatically generated with low confidence">
            <a:extLst>
              <a:ext uri="{FF2B5EF4-FFF2-40B4-BE49-F238E27FC236}">
                <a16:creationId xmlns:a16="http://schemas.microsoft.com/office/drawing/2014/main" id="{3C2F5816-D058-4FE6-A42F-834A72550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571" y="4758222"/>
            <a:ext cx="1785459" cy="1335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574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generations in the workplace</a:t>
            </a:r>
          </a:p>
        </p:txBody>
      </p:sp>
      <p:pic>
        <p:nvPicPr>
          <p:cNvPr id="4" name="Picture 3" descr="Chart, bubble chart&#10;&#10;Description automatically generated">
            <a:extLst>
              <a:ext uri="{FF2B5EF4-FFF2-40B4-BE49-F238E27FC236}">
                <a16:creationId xmlns:a16="http://schemas.microsoft.com/office/drawing/2014/main" id="{957429B5-2446-4AAD-82A4-2BE7D4687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4" y="381000"/>
            <a:ext cx="11797228" cy="614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3" y="381000"/>
            <a:ext cx="9906002" cy="1371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Defining Factors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1141411" y="1524000"/>
            <a:ext cx="9525003" cy="5105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WHO</a:t>
            </a:r>
            <a:r>
              <a:rPr lang="en-US" sz="4000" dirty="0"/>
              <a:t> raised you</a:t>
            </a:r>
          </a:p>
          <a:p>
            <a:endParaRPr lang="en-US" sz="4000" dirty="0"/>
          </a:p>
          <a:p>
            <a:pPr lvl="3"/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WHERE</a:t>
            </a:r>
            <a:r>
              <a:rPr lang="en-US" sz="4000" dirty="0"/>
              <a:t> you were raised</a:t>
            </a:r>
          </a:p>
          <a:p>
            <a:endParaRPr lang="en-US" sz="4000" dirty="0"/>
          </a:p>
          <a:p>
            <a:pPr lvl="6"/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</a:t>
            </a:r>
            <a:r>
              <a:rPr lang="en-US" sz="4000" dirty="0"/>
              <a:t> events were happening </a:t>
            </a:r>
            <a:r>
              <a:rPr lang="en-US" sz="4000" dirty="0">
                <a:solidFill>
                  <a:srgbClr val="FFFF00"/>
                </a:solidFill>
              </a:rPr>
              <a:t>after age 10</a:t>
            </a:r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4424680"/>
            <a:ext cx="4891309" cy="197688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Silent Generation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1926 - 1945 </a:t>
            </a:r>
            <a:r>
              <a:rPr lang="en-US" sz="2800" dirty="0">
                <a:solidFill>
                  <a:srgbClr val="FFFF00"/>
                </a:solidFill>
              </a:rPr>
              <a:t>(77-96 </a:t>
            </a:r>
            <a:r>
              <a:rPr lang="en-US" sz="2800" dirty="0" err="1">
                <a:solidFill>
                  <a:srgbClr val="FFFF00"/>
                </a:solidFill>
              </a:rPr>
              <a:t>yo</a:t>
            </a:r>
            <a:r>
              <a:rPr lang="en-US" sz="2800" dirty="0">
                <a:solidFill>
                  <a:srgbClr val="FFFF00"/>
                </a:solidFill>
              </a:rPr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80212" y="5867400"/>
            <a:ext cx="4571999" cy="70899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2% of workforce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05025" y="1106278"/>
            <a:ext cx="7086600" cy="4608721"/>
          </a:xfrm>
        </p:spPr>
        <p:txBody>
          <a:bodyPr>
            <a:noAutofit/>
          </a:bodyPr>
          <a:lstStyle/>
          <a:p>
            <a:r>
              <a:rPr lang="en-US" sz="3200" dirty="0"/>
              <a:t>Nuclear family.  Distinct gender roles and expectations.</a:t>
            </a:r>
          </a:p>
          <a:p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Fiscally frugal and politically conservative</a:t>
            </a:r>
          </a:p>
          <a:p>
            <a:r>
              <a:rPr lang="en-US" sz="3200" dirty="0"/>
              <a:t>Overly cautious. Resist change.</a:t>
            </a:r>
          </a:p>
          <a:p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Loyal and patriotic</a:t>
            </a:r>
          </a:p>
          <a:p>
            <a:r>
              <a:rPr lang="en-US" sz="3200" dirty="0"/>
              <a:t>Duty before pleasure</a:t>
            </a:r>
          </a:p>
          <a:p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Education was a privilege</a:t>
            </a:r>
          </a:p>
          <a:p>
            <a:r>
              <a:rPr lang="en-US" sz="3200" dirty="0"/>
              <a:t>Privacy was everything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898">
            <a:off x="1564968" y="304800"/>
            <a:ext cx="2095500" cy="2695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68" y="304592"/>
            <a:ext cx="2235200" cy="328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76" y="1143000"/>
            <a:ext cx="20955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9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17918</TotalTime>
  <Words>1712</Words>
  <Application>Microsoft Office PowerPoint</Application>
  <PresentationFormat>Custom</PresentationFormat>
  <Paragraphs>341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Century Gothic</vt:lpstr>
      <vt:lpstr>Corbel</vt:lpstr>
      <vt:lpstr>Vapor Trail</vt:lpstr>
      <vt:lpstr>Navigating the generational waters</vt:lpstr>
      <vt:lpstr>The big quit </vt:lpstr>
      <vt:lpstr>Worker shortage</vt:lpstr>
      <vt:lpstr>PowerPoint Presentation</vt:lpstr>
      <vt:lpstr>PowerPoint Presentation</vt:lpstr>
      <vt:lpstr>What do workers want?</vt:lpstr>
      <vt:lpstr>5 generations in the workplace</vt:lpstr>
      <vt:lpstr>Defining Factors</vt:lpstr>
      <vt:lpstr>Silent Generation 1926 - 1945 (77-96 yo) </vt:lpstr>
      <vt:lpstr>Silent Generation 1926 - 1945 (77-96 yo) </vt:lpstr>
      <vt:lpstr>The Baby Boomers</vt:lpstr>
      <vt:lpstr>Baby Boomers  1946-1964  58-76 y.o.</vt:lpstr>
      <vt:lpstr>Baby Boomers  1946-1964  58-76 y.o. </vt:lpstr>
      <vt:lpstr>Baby Boomers 1946-1964  58-76 y.o.</vt:lpstr>
      <vt:lpstr>Baby Boomers  1946-1964  58-76 y.o. </vt:lpstr>
      <vt:lpstr>Baby Boomers  1946-1964  58-76 y.o.</vt:lpstr>
      <vt:lpstr>Boomers 1945-1964  (58-76)</vt:lpstr>
      <vt:lpstr>Generation X</vt:lpstr>
      <vt:lpstr>Generation X 1965-1980 (42-57 y.o.)</vt:lpstr>
      <vt:lpstr>Generation X 1965-1980 (42-57 y.o.)</vt:lpstr>
      <vt:lpstr>Generation X 1965-1980 (42-57 y.o.)</vt:lpstr>
      <vt:lpstr>Generation X 1965-1980 (42-57 y.o.)</vt:lpstr>
      <vt:lpstr>Generation X  1965-1980 (42-57) </vt:lpstr>
      <vt:lpstr>Generation X 1965-1980 (42-57 y.o.)</vt:lpstr>
      <vt:lpstr>Millennials</vt:lpstr>
      <vt:lpstr>Millennials 1981-1995  (27-41 y.o.)</vt:lpstr>
      <vt:lpstr>Millennials 1981-1995  (27-41 y.o.)</vt:lpstr>
      <vt:lpstr>Millennials 1981-1995  (27-41 y.o.)</vt:lpstr>
      <vt:lpstr>Millennials 1981-1995  (27-41 y.o.)</vt:lpstr>
      <vt:lpstr>Millennials 1981-1995  (27-41 y.o.)</vt:lpstr>
      <vt:lpstr>Millennials 1981-1995  (27-41)</vt:lpstr>
      <vt:lpstr>Millennials 1981-1995  (27-41 y.o.)</vt:lpstr>
      <vt:lpstr>By 2025</vt:lpstr>
      <vt:lpstr>Generation Z</vt:lpstr>
      <vt:lpstr>Generation Z 1996-2009 (13-26 y.o.)</vt:lpstr>
      <vt:lpstr>Generation Z 1996-2009 (13-26 y.o.)</vt:lpstr>
      <vt:lpstr>Generation Z 1996-2009 (13-26 y.o.)</vt:lpstr>
      <vt:lpstr>Generation Z 1996-2009 (13-26)</vt:lpstr>
      <vt:lpstr>Generation Z 1996-2009 (13-26 y.o.)</vt:lpstr>
      <vt:lpstr>In review…</vt:lpstr>
      <vt:lpstr>In review…</vt:lpstr>
      <vt:lpstr>In review…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 COVID</dc:title>
  <dc:creator>Drew Dooley</dc:creator>
  <cp:lastModifiedBy>Susan Mayes</cp:lastModifiedBy>
  <cp:revision>160</cp:revision>
  <dcterms:created xsi:type="dcterms:W3CDTF">2021-06-04T17:45:12Z</dcterms:created>
  <dcterms:modified xsi:type="dcterms:W3CDTF">2022-01-26T19:32:44Z</dcterms:modified>
</cp:coreProperties>
</file>