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71" r:id="rId7"/>
    <p:sldId id="263" r:id="rId8"/>
    <p:sldId id="264" r:id="rId9"/>
    <p:sldId id="261" r:id="rId10"/>
    <p:sldId id="267" r:id="rId11"/>
    <p:sldId id="269" r:id="rId12"/>
    <p:sldId id="273" r:id="rId13"/>
    <p:sldId id="277" r:id="rId14"/>
    <p:sldId id="272" r:id="rId15"/>
    <p:sldId id="274" r:id="rId16"/>
    <p:sldId id="275" r:id="rId17"/>
    <p:sldId id="276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E66173-02EE-44DC-8083-9571C8FCCBA2}" v="1" dt="2024-10-07T19:36:08.0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" y="1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nin, Wynn, DHSEM" userId="b9b3d9f1-fe37-4252-954d-2c35d9455c54" providerId="ADAL" clId="{8EE66173-02EE-44DC-8083-9571C8FCCBA2}"/>
    <pc:docChg chg="addSld modSld">
      <pc:chgData name="Brannin, Wynn, DHSEM" userId="b9b3d9f1-fe37-4252-954d-2c35d9455c54" providerId="ADAL" clId="{8EE66173-02EE-44DC-8083-9571C8FCCBA2}" dt="2024-10-07T19:37:11.943" v="104" actId="20577"/>
      <pc:docMkLst>
        <pc:docMk/>
      </pc:docMkLst>
      <pc:sldChg chg="addSp delSp modSp new mod">
        <pc:chgData name="Brannin, Wynn, DHSEM" userId="b9b3d9f1-fe37-4252-954d-2c35d9455c54" providerId="ADAL" clId="{8EE66173-02EE-44DC-8083-9571C8FCCBA2}" dt="2024-10-07T19:37:11.943" v="104" actId="20577"/>
        <pc:sldMkLst>
          <pc:docMk/>
          <pc:sldMk cId="2951687140" sldId="277"/>
        </pc:sldMkLst>
        <pc:spChg chg="mod">
          <ac:chgData name="Brannin, Wynn, DHSEM" userId="b9b3d9f1-fe37-4252-954d-2c35d9455c54" providerId="ADAL" clId="{8EE66173-02EE-44DC-8083-9571C8FCCBA2}" dt="2024-10-07T19:36:19.728" v="28" actId="20577"/>
          <ac:spMkLst>
            <pc:docMk/>
            <pc:sldMk cId="2951687140" sldId="277"/>
            <ac:spMk id="2" creationId="{C16C83D2-5CE7-71A5-FDF1-39A3DC5181E3}"/>
          </ac:spMkLst>
        </pc:spChg>
        <pc:spChg chg="del">
          <ac:chgData name="Brannin, Wynn, DHSEM" userId="b9b3d9f1-fe37-4252-954d-2c35d9455c54" providerId="ADAL" clId="{8EE66173-02EE-44DC-8083-9571C8FCCBA2}" dt="2024-10-07T19:36:08.072" v="1" actId="931"/>
          <ac:spMkLst>
            <pc:docMk/>
            <pc:sldMk cId="2951687140" sldId="277"/>
            <ac:spMk id="3" creationId="{55DE2ED6-1D6C-40ED-3F9B-D37D2D4C22F9}"/>
          </ac:spMkLst>
        </pc:spChg>
        <pc:spChg chg="mod">
          <ac:chgData name="Brannin, Wynn, DHSEM" userId="b9b3d9f1-fe37-4252-954d-2c35d9455c54" providerId="ADAL" clId="{8EE66173-02EE-44DC-8083-9571C8FCCBA2}" dt="2024-10-07T19:37:11.943" v="104" actId="20577"/>
          <ac:spMkLst>
            <pc:docMk/>
            <pc:sldMk cId="2951687140" sldId="277"/>
            <ac:spMk id="4" creationId="{93E33F97-E96D-0454-1AB8-589D07532894}"/>
          </ac:spMkLst>
        </pc:spChg>
        <pc:picChg chg="add mod">
          <ac:chgData name="Brannin, Wynn, DHSEM" userId="b9b3d9f1-fe37-4252-954d-2c35d9455c54" providerId="ADAL" clId="{8EE66173-02EE-44DC-8083-9571C8FCCBA2}" dt="2024-10-07T19:36:09.462" v="3" actId="962"/>
          <ac:picMkLst>
            <pc:docMk/>
            <pc:sldMk cId="2951687140" sldId="277"/>
            <ac:picMk id="6" creationId="{715C822A-3952-5265-50D9-ED9C6DB0CED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B013E-0DCC-AA86-BACE-2FFCC51D5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23363-B75E-1DF2-C670-F58E63A7F7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26A5D-91E1-C011-8E57-7760DAF21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4867-9E5F-4C14-9E94-6E476729E19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6A5F4-7C11-51C5-7662-C45947822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25856-94FD-0216-ED78-B74CB1BD0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F150-3830-4E7D-8B5E-696887427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75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7BD4C-0AAD-5F8B-6EF2-F715E353B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355785-9BC9-C234-D1AF-2C0E40D13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57C88-051A-B512-2BE2-7C857443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4867-9E5F-4C14-9E94-6E476729E19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4DF98-4D8D-9D23-E01F-779BF280E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6D8F2-8328-9603-F082-77A5B4358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F150-3830-4E7D-8B5E-696887427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58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F1451E-B682-E71E-860F-F778C316A8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5BC736-8D2E-F099-872B-11E24531F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53EBF-96A3-3BCA-3902-9C935D53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4867-9E5F-4C14-9E94-6E476729E19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6B09F-8800-69A2-3311-15954FE1F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8007C-0F11-D75F-42DB-FC6A0F534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F150-3830-4E7D-8B5E-696887427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3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372DB-F502-3B61-CA2E-8B4C95740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1D129-5EF7-6E85-EA42-2680254A8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B3751-5402-C0B2-A468-34B26A8C8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4867-9E5F-4C14-9E94-6E476729E19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BB3CE-50A9-9CB1-F562-167D54CF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865D1-B652-D2C3-C36D-F4CE379ED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F150-3830-4E7D-8B5E-696887427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98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E815-4323-20ED-BBE3-B07773887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C6503-5F9F-393D-86E4-2314C0094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59864-7D06-4C81-4B9F-499403DCC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4867-9E5F-4C14-9E94-6E476729E19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94A15-1772-569C-DA9A-594493C1E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A98A4-4B79-5199-CEC6-E3B9FD766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F150-3830-4E7D-8B5E-696887427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65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6F363-978D-58DE-60F0-87AD31F31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769B4-3F65-835F-229C-BCF5649099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BC2C0-6839-75E4-B7D2-08113874C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91163-B463-A7C9-6503-498319E55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4867-9E5F-4C14-9E94-6E476729E19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6B8FC-4620-2727-3EA5-E994F6BB6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755698-D821-4306-55E6-98B83C192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F150-3830-4E7D-8B5E-696887427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08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2C375-90C9-7870-0988-0AA7EE36A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A0EE5-B7AE-FF1A-40B7-BE8D727C4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A83C7F-7331-84EA-0D09-C0529EC94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D63E3-88C6-DAAB-13EB-3390119B77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9C6170-BAD5-F9B7-5085-7A76585F19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295338-3D25-C3CE-4378-EDB8C290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4867-9E5F-4C14-9E94-6E476729E19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79FBB8-251D-D696-612F-9136B01C4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9002FE-F117-2BB9-A717-4881A64C6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F150-3830-4E7D-8B5E-696887427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4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2EE6D-EAC5-1353-5C0A-0BB353F68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68C251-037B-5292-76F0-D4F6FD531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4867-9E5F-4C14-9E94-6E476729E19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F3A215-E175-EFEB-63C9-50717E23E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5DDA4-0B85-CAB0-45FA-C49CDAA8C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F150-3830-4E7D-8B5E-696887427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19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D3709B-2652-7E4B-E7A5-78BF1FE25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4867-9E5F-4C14-9E94-6E476729E19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158E7E-EE75-CA56-67FD-43843975B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55982-0C60-24D6-527D-0CF271018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F150-3830-4E7D-8B5E-696887427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07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83F45-74FD-2BC0-08CE-46DB33106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92426-C54E-3973-7602-6EF3F5EB7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9D8BB4-A342-067A-025E-C8B8F0E715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B1C57-6BD8-A1C0-1A08-6905C50CF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4867-9E5F-4C14-9E94-6E476729E19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4F257D-D811-C510-3481-DEC2A97E7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F59B93-AFE8-81F2-23A8-FCF70D50B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F150-3830-4E7D-8B5E-696887427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51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2AE7B-4513-03F3-B207-A4D6D3945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B94F46-8BF6-A7EF-FB12-437C635965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ECDEB0-CAC7-1351-A4E4-770EF4125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682BFA-713E-440A-E350-1F365E20B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4867-9E5F-4C14-9E94-6E476729E19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7B73D-E97B-DBEB-167C-E93988634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0DFB7A-BB0B-F23C-D251-C29EFEB97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F150-3830-4E7D-8B5E-696887427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97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95A881-22AF-BB5F-3672-18C416EBB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9B090-7501-8447-2BA3-CB96EDF55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A17EE-A188-29CB-E03C-92CA5CA3F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14867-9E5F-4C14-9E94-6E476729E196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8DE23-92E9-2A19-C197-92E6FA25F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44261-2898-0C06-5D0D-1527F86FEA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DF150-3830-4E7D-8B5E-696887427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8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E55CAF-1809-0F18-4F70-C1523A23D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0997" y="1607809"/>
            <a:ext cx="9236026" cy="2876680"/>
          </a:xfrm>
        </p:spPr>
        <p:txBody>
          <a:bodyPr anchor="b">
            <a:normAutofit/>
          </a:bodyPr>
          <a:lstStyle/>
          <a:p>
            <a:pPr algn="l"/>
            <a:r>
              <a:rPr lang="en-US" sz="6600">
                <a:solidFill>
                  <a:srgbClr val="FFFFFF"/>
                </a:solidFill>
              </a:rPr>
              <a:t>State of New Mexico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EEE81B-F117-8502-0AD1-AC8BF7F1D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499" y="4810308"/>
            <a:ext cx="9003022" cy="107655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Wildfire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3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31F4E-A65A-63E2-08C5-D635EFA14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To the Rescue FEMA MERS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D64FA-EB01-8482-FA57-FF66809FFC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Cellular down</a:t>
            </a:r>
          </a:p>
          <a:p>
            <a:r>
              <a:rPr lang="en-US" sz="2200" dirty="0"/>
              <a:t>Landline down</a:t>
            </a:r>
          </a:p>
          <a:p>
            <a:r>
              <a:rPr lang="en-US" sz="2200" dirty="0"/>
              <a:t>TV down</a:t>
            </a:r>
          </a:p>
          <a:p>
            <a:r>
              <a:rPr lang="en-US" sz="2200"/>
              <a:t> NO IPAWS or WEA</a:t>
            </a:r>
            <a:endParaRPr lang="en-US" sz="2200" dirty="0"/>
          </a:p>
          <a:p>
            <a:r>
              <a:rPr lang="en-US" sz="2200" dirty="0"/>
              <a:t>1 AM Radio station 92 miles away</a:t>
            </a:r>
          </a:p>
          <a:p>
            <a:r>
              <a:rPr lang="en-US" sz="2200" dirty="0"/>
              <a:t>NO NOAA Weather radio</a:t>
            </a:r>
          </a:p>
          <a:p>
            <a:r>
              <a:rPr lang="en-US" sz="2200" dirty="0"/>
              <a:t>MERS put up a temporary NOAA </a:t>
            </a:r>
            <a:r>
              <a:rPr lang="en-US" sz="2200" dirty="0" err="1"/>
              <a:t>Retrans</a:t>
            </a:r>
            <a:r>
              <a:rPr lang="en-US" sz="2200" dirty="0"/>
              <a:t> </a:t>
            </a:r>
            <a:r>
              <a:rPr lang="en-US" sz="2200" dirty="0" err="1"/>
              <a:t>staion</a:t>
            </a:r>
            <a:endParaRPr lang="en-US" sz="2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BD6ECA-343D-BCD5-2451-528A3FC4A1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5227"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4947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7D217-43FA-AC4C-F2C8-081BBAEB1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Loud Noise Makers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7B1BE-521B-FCAC-FE2D-BC6DE5FAA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12 Siren Trailers</a:t>
            </a:r>
          </a:p>
          <a:p>
            <a:r>
              <a:rPr lang="en-US" sz="2000" dirty="0"/>
              <a:t>Sirens are 20 feet in the air</a:t>
            </a:r>
          </a:p>
          <a:p>
            <a:r>
              <a:rPr lang="en-US" sz="2000" dirty="0"/>
              <a:t>Trailer can be pulled with quarter ton vehicle</a:t>
            </a:r>
          </a:p>
          <a:p>
            <a:r>
              <a:rPr lang="en-US" sz="2000" dirty="0"/>
              <a:t>Solar powered</a:t>
            </a:r>
          </a:p>
          <a:p>
            <a:r>
              <a:rPr lang="en-US" sz="2000" dirty="0"/>
              <a:t>Running on FirstNet to activate</a:t>
            </a:r>
          </a:p>
          <a:p>
            <a:endParaRPr lang="en-US" sz="2000" dirty="0"/>
          </a:p>
          <a:p>
            <a:r>
              <a:rPr lang="en-US" sz="2000" dirty="0"/>
              <a:t>Helicopter with loudspeaker was denied</a:t>
            </a:r>
          </a:p>
        </p:txBody>
      </p:sp>
      <p:pic>
        <p:nvPicPr>
          <p:cNvPr id="6" name="Content Placeholder 5" descr="A picture containing sky, air, jumping, high&#10;&#10;Description automatically generated">
            <a:extLst>
              <a:ext uri="{FF2B5EF4-FFF2-40B4-BE49-F238E27FC236}">
                <a16:creationId xmlns:a16="http://schemas.microsoft.com/office/drawing/2014/main" id="{34D7FC98-CB83-8864-75CD-2A2D2DA1EF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6" b="4938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30" name="Straight Connector 25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4C8D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003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CA5D3-CC03-A1F1-5A55-F28EB978E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 2, Salt, South Fork Fire’s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25F75-7341-DD55-05B2-CA6189913C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Power was lost</a:t>
            </a:r>
          </a:p>
          <a:p>
            <a:r>
              <a:rPr lang="en-US" dirty="0"/>
              <a:t>Poles and cable burned</a:t>
            </a:r>
          </a:p>
          <a:p>
            <a:r>
              <a:rPr lang="en-US" dirty="0"/>
              <a:t>Fiber burned</a:t>
            </a:r>
          </a:p>
          <a:p>
            <a:r>
              <a:rPr lang="en-US" dirty="0"/>
              <a:t>Coordinate with all users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5F1317-BFA4-D258-FA8D-F3F3E45BB0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Portable Power </a:t>
            </a:r>
          </a:p>
          <a:p>
            <a:r>
              <a:rPr lang="en-US" dirty="0"/>
              <a:t>Fuel for power</a:t>
            </a:r>
          </a:p>
          <a:p>
            <a:r>
              <a:rPr lang="en-US" dirty="0"/>
              <a:t>Access to locations </a:t>
            </a:r>
          </a:p>
          <a:p>
            <a:r>
              <a:rPr lang="en-US" dirty="0"/>
              <a:t>Safety plans</a:t>
            </a:r>
          </a:p>
          <a:p>
            <a:r>
              <a:rPr lang="en-US" dirty="0"/>
              <a:t>Safety training </a:t>
            </a:r>
          </a:p>
        </p:txBody>
      </p:sp>
    </p:spTree>
    <p:extLst>
      <p:ext uri="{BB962C8B-B14F-4D97-AF65-F5344CB8AC3E}">
        <p14:creationId xmlns:p14="http://schemas.microsoft.com/office/powerpoint/2010/main" val="3760966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C83D2-5CE7-71A5-FDF1-39A3DC518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Infrastructure</a:t>
            </a:r>
          </a:p>
        </p:txBody>
      </p:sp>
      <p:pic>
        <p:nvPicPr>
          <p:cNvPr id="6" name="Content Placeholder 5" descr="A picture containing text, tree, outdoor, sky&#10;&#10;Description automatically generated">
            <a:extLst>
              <a:ext uri="{FF2B5EF4-FFF2-40B4-BE49-F238E27FC236}">
                <a16:creationId xmlns:a16="http://schemas.microsoft.com/office/drawing/2014/main" id="{715C822A-3952-5265-50D9-ED9C6DB0CE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33F97-E96D-0454-1AB8-589D075328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Multiple power company support</a:t>
            </a:r>
          </a:p>
          <a:p>
            <a:r>
              <a:rPr lang="en-US" dirty="0"/>
              <a:t>Multiple trained staff</a:t>
            </a:r>
          </a:p>
          <a:p>
            <a:r>
              <a:rPr lang="en-US" dirty="0"/>
              <a:t>Staged equipment</a:t>
            </a:r>
          </a:p>
        </p:txBody>
      </p:sp>
    </p:spTree>
    <p:extLst>
      <p:ext uri="{BB962C8B-B14F-4D97-AF65-F5344CB8AC3E}">
        <p14:creationId xmlns:p14="http://schemas.microsoft.com/office/powerpoint/2010/main" val="2951687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93149-DA67-A607-E371-C58E058B2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Communications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6B118-E966-65DC-E7C0-E508ADB799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NM DoIT Radio site</a:t>
            </a:r>
          </a:p>
          <a:p>
            <a:pPr lvl="1"/>
            <a:r>
              <a:rPr lang="en-US" dirty="0"/>
              <a:t>Ruidoso Downs</a:t>
            </a:r>
          </a:p>
          <a:p>
            <a:r>
              <a:rPr lang="en-US" dirty="0"/>
              <a:t>Motorola Radio site</a:t>
            </a:r>
          </a:p>
          <a:p>
            <a:pPr lvl="1"/>
            <a:r>
              <a:rPr lang="en-US" dirty="0"/>
              <a:t>Mescalero</a:t>
            </a:r>
          </a:p>
        </p:txBody>
      </p:sp>
      <p:pic>
        <p:nvPicPr>
          <p:cNvPr id="6" name="Content Placeholder 5" descr="A picture containing text, sky, outdoor, ground&#10;&#10;Description automatically generated">
            <a:extLst>
              <a:ext uri="{FF2B5EF4-FFF2-40B4-BE49-F238E27FC236}">
                <a16:creationId xmlns:a16="http://schemas.microsoft.com/office/drawing/2014/main" id="{F4C2D3A7-D270-E1B8-28F7-2428856C5B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7" t="23463" r="16364" b="30422"/>
          <a:stretch/>
        </p:blipFill>
        <p:spPr>
          <a:xfrm>
            <a:off x="7346047" y="1825625"/>
            <a:ext cx="3824966" cy="4351338"/>
          </a:xfrm>
        </p:spPr>
      </p:pic>
    </p:spTree>
    <p:extLst>
      <p:ext uri="{BB962C8B-B14F-4D97-AF65-F5344CB8AC3E}">
        <p14:creationId xmlns:p14="http://schemas.microsoft.com/office/powerpoint/2010/main" val="3799296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E6104-8BAD-0C03-C544-6B274C919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Haul With FirstNet</a:t>
            </a:r>
          </a:p>
        </p:txBody>
      </p:sp>
      <p:pic>
        <p:nvPicPr>
          <p:cNvPr id="6" name="Content Placeholder 5" descr="A picture containing text, outdoor, sky, road&#10;&#10;Description automatically generated">
            <a:extLst>
              <a:ext uri="{FF2B5EF4-FFF2-40B4-BE49-F238E27FC236}">
                <a16:creationId xmlns:a16="http://schemas.microsoft.com/office/drawing/2014/main" id="{9170C5FE-EF8C-14F7-D279-501D87B09A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5DA669-C34E-671D-0AE9-429F1B8C0E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Voice and Data support</a:t>
            </a:r>
          </a:p>
        </p:txBody>
      </p:sp>
    </p:spTree>
    <p:extLst>
      <p:ext uri="{BB962C8B-B14F-4D97-AF65-F5344CB8AC3E}">
        <p14:creationId xmlns:p14="http://schemas.microsoft.com/office/powerpoint/2010/main" val="3432551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72BED-267B-F4EC-710E-AB9AC2284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Haul With Verizon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8BD23-A717-72A1-C746-FCE0B828B9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Voice and Data</a:t>
            </a:r>
          </a:p>
        </p:txBody>
      </p:sp>
      <p:pic>
        <p:nvPicPr>
          <p:cNvPr id="6" name="Content Placeholder 5" descr="A picture containing sky, outdoor, truck, ground&#10;&#10;Description automatically generated">
            <a:extLst>
              <a:ext uri="{FF2B5EF4-FFF2-40B4-BE49-F238E27FC236}">
                <a16:creationId xmlns:a16="http://schemas.microsoft.com/office/drawing/2014/main" id="{DA0FD29A-2057-5405-EE70-CC1F506749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790543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78B41-2E86-02B3-605A-4EB0F70B9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Command </a:t>
            </a:r>
          </a:p>
        </p:txBody>
      </p:sp>
      <p:pic>
        <p:nvPicPr>
          <p:cNvPr id="6" name="Content Placeholder 5" descr="A picture containing outdoor, sky, truck, road&#10;&#10;Description automatically generated">
            <a:extLst>
              <a:ext uri="{FF2B5EF4-FFF2-40B4-BE49-F238E27FC236}">
                <a16:creationId xmlns:a16="http://schemas.microsoft.com/office/drawing/2014/main" id="{7C82A59E-5669-F7E4-2F5A-E6B9CE5A1D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3"/>
          <a:stretch/>
        </p:blipFill>
        <p:spPr>
          <a:xfrm>
            <a:off x="838200" y="2546925"/>
            <a:ext cx="5181600" cy="265569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6672F2-0FD6-2996-6581-8D4AE04AA0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Cellular</a:t>
            </a:r>
          </a:p>
          <a:p>
            <a:r>
              <a:rPr lang="en-US" dirty="0" err="1"/>
              <a:t>Starlink</a:t>
            </a:r>
            <a:endParaRPr lang="en-US" dirty="0"/>
          </a:p>
          <a:p>
            <a:r>
              <a:rPr lang="en-US" dirty="0"/>
              <a:t>Television </a:t>
            </a:r>
          </a:p>
          <a:p>
            <a:r>
              <a:rPr lang="en-US" dirty="0"/>
              <a:t>Radio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492396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CC900-6EDC-4276-14F6-783814B0C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5EB2D-686B-75CF-2FC4-8D1146667A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Wynn Brannin</a:t>
            </a:r>
          </a:p>
          <a:p>
            <a:r>
              <a:rPr lang="en-US" dirty="0"/>
              <a:t>NM SWIC</a:t>
            </a:r>
          </a:p>
          <a:p>
            <a:r>
              <a:rPr lang="en-US" dirty="0"/>
              <a:t>505-476-9678</a:t>
            </a:r>
          </a:p>
          <a:p>
            <a:r>
              <a:rPr lang="en-US" dirty="0"/>
              <a:t>Wynn.brannin@dhsem.nm.gov</a:t>
            </a:r>
          </a:p>
        </p:txBody>
      </p:sp>
      <p:pic>
        <p:nvPicPr>
          <p:cNvPr id="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1754D9FB-9BDA-493A-62BC-7DDA306727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114" y="1911553"/>
            <a:ext cx="4320074" cy="4462181"/>
          </a:xfrm>
        </p:spPr>
      </p:pic>
    </p:spTree>
    <p:extLst>
      <p:ext uri="{BB962C8B-B14F-4D97-AF65-F5344CB8AC3E}">
        <p14:creationId xmlns:p14="http://schemas.microsoft.com/office/powerpoint/2010/main" val="3216625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AA78A-B250-4803-DE81-7E4B0C468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of Wildfire Season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AB6ADCE-92DE-0E60-5C21-244F5DD89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8199" y="2073853"/>
            <a:ext cx="5080213" cy="32259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A8E06B-CAD5-5CA5-E1C8-ED4C2410247C}"/>
              </a:ext>
            </a:extLst>
          </p:cNvPr>
          <p:cNvSpPr txBox="1"/>
          <p:nvPr/>
        </p:nvSpPr>
        <p:spPr>
          <a:xfrm>
            <a:off x="1371600" y="2286000"/>
            <a:ext cx="309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March 29 – US 380 – No issues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A10093-4988-701B-0108-B229E174AEF9}"/>
              </a:ext>
            </a:extLst>
          </p:cNvPr>
          <p:cNvSpPr txBox="1"/>
          <p:nvPr/>
        </p:nvSpPr>
        <p:spPr>
          <a:xfrm>
            <a:off x="2024743" y="2790269"/>
            <a:ext cx="3672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April 6 – Hermits Peak – Power cut to cellular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E8B6C9-31CA-107C-75BD-8390939FD528}"/>
              </a:ext>
            </a:extLst>
          </p:cNvPr>
          <p:cNvSpPr txBox="1"/>
          <p:nvPr/>
        </p:nvSpPr>
        <p:spPr>
          <a:xfrm>
            <a:off x="2600132" y="3294538"/>
            <a:ext cx="207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April 7 – Overflow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9F942E-9C9A-507C-B11A-048BBC961ED4}"/>
              </a:ext>
            </a:extLst>
          </p:cNvPr>
          <p:cNvSpPr txBox="1"/>
          <p:nvPr/>
        </p:nvSpPr>
        <p:spPr>
          <a:xfrm>
            <a:off x="3194180" y="3754913"/>
            <a:ext cx="207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April 11 – Big Hole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E2BE08-F1FD-AF11-040F-277FA65698E3}"/>
              </a:ext>
            </a:extLst>
          </p:cNvPr>
          <p:cNvSpPr txBox="1"/>
          <p:nvPr/>
        </p:nvSpPr>
        <p:spPr>
          <a:xfrm>
            <a:off x="3635829" y="4241334"/>
            <a:ext cx="2541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April 12 – Nogal Canyon, Mc Bride, SEOC Activated</a:t>
            </a:r>
          </a:p>
        </p:txBody>
      </p:sp>
    </p:spTree>
    <p:extLst>
      <p:ext uri="{BB962C8B-B14F-4D97-AF65-F5344CB8AC3E}">
        <p14:creationId xmlns:p14="http://schemas.microsoft.com/office/powerpoint/2010/main" val="963156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8697F-1143-F4F7-F9B0-380571577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Fires keep coming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01D92C2-18B1-3962-778F-F45A4654BE4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5564" y="2020985"/>
            <a:ext cx="10515600" cy="202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/>
              <a:t>April 17 – Cooks Peak</a:t>
            </a:r>
          </a:p>
          <a:p>
            <a:pPr marL="0" indent="0">
              <a:buNone/>
            </a:pPr>
            <a:r>
              <a:rPr lang="en-US" dirty="0"/>
              <a:t>	April 19 – Calf Canyon – Cellular, TV, Radio, PS radio burned</a:t>
            </a:r>
          </a:p>
          <a:p>
            <a:pPr marL="0" indent="0">
              <a:buNone/>
            </a:pPr>
            <a:r>
              <a:rPr lang="en-US" dirty="0"/>
              <a:t>		April 20 – Buckhorn</a:t>
            </a:r>
          </a:p>
          <a:p>
            <a:pPr marL="0" indent="0">
              <a:buNone/>
            </a:pPr>
            <a:r>
              <a:rPr lang="en-US" dirty="0"/>
              <a:t>			April 22 – Hermits Peak / Calf Canyon 60,173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83F73D-7618-7BFD-D3B8-4EC1060E4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57" y="4049233"/>
            <a:ext cx="3573623" cy="26802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C37418-64ED-A9A5-3141-4B6B227B2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989" y="4049232"/>
            <a:ext cx="3573623" cy="268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19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2956D-969D-AA98-14A3-65A62BD09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Winding 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B0FA-6610-0115-E2B9-04CE0F8B5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April 22 – Cerro </a:t>
            </a:r>
            <a:r>
              <a:rPr lang="en-US" dirty="0" err="1"/>
              <a:t>Pelado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May 4 – Federal Declaration Issued</a:t>
            </a:r>
          </a:p>
          <a:p>
            <a:pPr marL="0" indent="0">
              <a:buNone/>
            </a:pPr>
            <a:r>
              <a:rPr lang="en-US" dirty="0"/>
              <a:t>		May 18 – HPCC 301,971 acres 34%</a:t>
            </a:r>
          </a:p>
          <a:p>
            <a:pPr marL="0" indent="0">
              <a:buNone/>
            </a:pPr>
            <a:r>
              <a:rPr lang="en-US" dirty="0"/>
              <a:t>			June 26 – HPCC Contained 341,471 acres 85%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FA486-6D59-10C2-A693-78D3778D7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210" y="4059537"/>
            <a:ext cx="3449994" cy="2397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9EDD9-F52A-4A38-2BD6-891F9B032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197" y="4001294"/>
            <a:ext cx="3581765" cy="251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99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F28978-23E7-8537-5217-E135A5DF9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Infrastructure impacted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154F4-ED56-4AB6-7BED-8EB6C7726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June Request for Generator for Cellular tower</a:t>
            </a:r>
          </a:p>
          <a:p>
            <a:r>
              <a:rPr lang="en-US" sz="2200"/>
              <a:t>5 days later burn over</a:t>
            </a:r>
          </a:p>
          <a:p>
            <a:r>
              <a:rPr lang="en-US" sz="2200"/>
              <a:t>3 cellular sites</a:t>
            </a:r>
          </a:p>
          <a:p>
            <a:r>
              <a:rPr lang="en-US" sz="2200"/>
              <a:t>1 Fiber hub site</a:t>
            </a:r>
          </a:p>
          <a:p>
            <a:r>
              <a:rPr lang="en-US" sz="2200"/>
              <a:t>1 TV Station</a:t>
            </a:r>
          </a:p>
          <a:p>
            <a:r>
              <a:rPr lang="en-US" sz="2200"/>
              <a:t>1 Radios Station </a:t>
            </a:r>
          </a:p>
          <a:p>
            <a:r>
              <a:rPr lang="en-US" sz="2200"/>
              <a:t>1 County public safety system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AA216D-8270-3D3C-47C8-E375A67257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460" r="2031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847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E0835-8BD3-7A41-8744-BE61271BA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TV, Radio station and Fiber and Cellular </a:t>
            </a:r>
          </a:p>
        </p:txBody>
      </p:sp>
      <p:pic>
        <p:nvPicPr>
          <p:cNvPr id="5" name="Content Placeholder 4" descr="A picture containing outdoor, old, wood, stone&#10;&#10;Description automatically generated">
            <a:extLst>
              <a:ext uri="{FF2B5EF4-FFF2-40B4-BE49-F238E27FC236}">
                <a16:creationId xmlns:a16="http://schemas.microsoft.com/office/drawing/2014/main" id="{F5CB5B27-4C51-A2F4-4141-56C796901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832" y="2444386"/>
            <a:ext cx="4352925" cy="3264693"/>
          </a:xfrm>
        </p:spPr>
      </p:pic>
      <p:pic>
        <p:nvPicPr>
          <p:cNvPr id="7" name="Picture 6" descr="A picture containing tree, outdoor, plant, birch&#10;&#10;Description automatically generated">
            <a:extLst>
              <a:ext uri="{FF2B5EF4-FFF2-40B4-BE49-F238E27FC236}">
                <a16:creationId xmlns:a16="http://schemas.microsoft.com/office/drawing/2014/main" id="{60375C7F-65D3-0C23-A6DF-99AD1FFDF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8288" y="2444383"/>
            <a:ext cx="4352928" cy="3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61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005146-5C46-C81F-A60E-EF1DC75C0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Communications Mora Site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C33E23-8D94-295F-62A4-B6B7E4B0C5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64" r="-1" b="-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408CE44-0C48-4BF2-5087-03E0F4475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Containers damaged</a:t>
            </a:r>
          </a:p>
          <a:p>
            <a:pPr marL="0" indent="0">
              <a:buNone/>
            </a:pPr>
            <a:r>
              <a:rPr lang="en-US" sz="2000" dirty="0"/>
              <a:t>Coax Melted</a:t>
            </a:r>
          </a:p>
          <a:p>
            <a:pPr marL="0" indent="0">
              <a:buNone/>
            </a:pPr>
            <a:r>
              <a:rPr lang="en-US" sz="2000" dirty="0"/>
              <a:t>Antennas burned</a:t>
            </a:r>
          </a:p>
          <a:p>
            <a:pPr marL="0" indent="0">
              <a:buNone/>
            </a:pPr>
            <a:r>
              <a:rPr lang="en-US" sz="2000" dirty="0"/>
              <a:t>Power cables to all sites gone</a:t>
            </a:r>
          </a:p>
        </p:txBody>
      </p:sp>
    </p:spTree>
    <p:extLst>
      <p:ext uri="{BB962C8B-B14F-4D97-AF65-F5344CB8AC3E}">
        <p14:creationId xmlns:p14="http://schemas.microsoft.com/office/powerpoint/2010/main" val="1286626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9A7774-478C-5A66-BA3B-C7DB7EE7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/>
              <a:t>Communications support</a:t>
            </a:r>
          </a:p>
        </p:txBody>
      </p:sp>
      <p:grpSp>
        <p:nvGrpSpPr>
          <p:cNvPr id="20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205135A-5C58-0725-8F73-73A5B6083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2000" dirty="0"/>
              <a:t>Cellular COW had to be placed by a Dozer</a:t>
            </a:r>
          </a:p>
          <a:p>
            <a:r>
              <a:rPr lang="en-US" sz="2000" dirty="0"/>
              <a:t>Had to fuel generators every other day</a:t>
            </a:r>
          </a:p>
          <a:p>
            <a:r>
              <a:rPr lang="en-US" sz="2000" dirty="0"/>
              <a:t>Road became hazardous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30B6B2-C49C-7CD0-456D-0E73843F3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6" r="1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95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EC2EA-1D6D-FA0F-E196-356C60F87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Monsoon Season Starts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1E3ED-D4CB-E66B-D054-C99F1D83B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June 16 – Monsoon flow reaches New Mexico</a:t>
            </a:r>
          </a:p>
          <a:p>
            <a:pPr marL="0" indent="0">
              <a:buNone/>
            </a:pPr>
            <a:r>
              <a:rPr lang="en-US" dirty="0"/>
              <a:t>	June 17 – Widespread Flooding in Mora and San Miguel County</a:t>
            </a:r>
          </a:p>
          <a:p>
            <a:pPr marL="0" indent="0">
              <a:buNone/>
            </a:pPr>
            <a:r>
              <a:rPr lang="en-US" dirty="0"/>
              <a:t>		June 27 – Over 300,000 sandbags deployed</a:t>
            </a:r>
          </a:p>
          <a:p>
            <a:pPr marL="0" indent="0">
              <a:buNone/>
            </a:pPr>
            <a:r>
              <a:rPr lang="en-US" dirty="0"/>
              <a:t>			July 20 – Extreme Flooding three deaths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56F1F8-7F93-6770-1250-3B6B708F2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116" y="4142208"/>
            <a:ext cx="3179406" cy="238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01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04aa6bf4-d436-426f-bfa4-04b7a70e60ff}" enabled="0" method="" siteId="{04aa6bf4-d436-426f-bfa4-04b7a70e60f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409</Words>
  <Application>Microsoft Office PowerPoint</Application>
  <PresentationFormat>Widescreen</PresentationFormat>
  <Paragraphs>90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State of New Mexico</vt:lpstr>
      <vt:lpstr>Start of Wildfire Season</vt:lpstr>
      <vt:lpstr>Fires keep coming</vt:lpstr>
      <vt:lpstr>Winding Down</vt:lpstr>
      <vt:lpstr>Infrastructure impacted</vt:lpstr>
      <vt:lpstr>TV, Radio station and Fiber and Cellular </vt:lpstr>
      <vt:lpstr>Communications Mora Site</vt:lpstr>
      <vt:lpstr>Communications support</vt:lpstr>
      <vt:lpstr>Monsoon Season Starts</vt:lpstr>
      <vt:lpstr>To the Rescue FEMA MERS</vt:lpstr>
      <vt:lpstr>Loud Noise Makers</vt:lpstr>
      <vt:lpstr>Blue 2, Salt, South Fork Fire’s</vt:lpstr>
      <vt:lpstr>Critical Infrastructure</vt:lpstr>
      <vt:lpstr>Digital Communications </vt:lpstr>
      <vt:lpstr>Back Haul With FirstNet</vt:lpstr>
      <vt:lpstr>Back Haul With Verizon</vt:lpstr>
      <vt:lpstr>Mobile Command </vt:lpstr>
      <vt:lpstr>Thank you for your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New Mexico</dc:title>
  <dc:creator>Brannin, Wynn, DHSEM</dc:creator>
  <cp:lastModifiedBy>Brannin, Wynn, DHSEM</cp:lastModifiedBy>
  <cp:revision>7</cp:revision>
  <dcterms:created xsi:type="dcterms:W3CDTF">2023-01-18T19:47:29Z</dcterms:created>
  <dcterms:modified xsi:type="dcterms:W3CDTF">2024-10-07T19:37:26Z</dcterms:modified>
</cp:coreProperties>
</file>