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332" r:id="rId6"/>
    <p:sldId id="339" r:id="rId7"/>
    <p:sldId id="275" r:id="rId8"/>
    <p:sldId id="277" r:id="rId9"/>
    <p:sldId id="259" r:id="rId10"/>
    <p:sldId id="340" r:id="rId11"/>
    <p:sldId id="341" r:id="rId12"/>
    <p:sldId id="342" r:id="rId13"/>
    <p:sldId id="343" r:id="rId14"/>
    <p:sldId id="313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0458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99346313-B3A3-864F-92A7-B37A713E5D1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357B2FCF-5470-334D-A285-765A059A5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9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B2FCF-5470-334D-A285-765A059A50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1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B2FCF-5470-334D-A285-765A059A500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1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B2FCF-5470-334D-A285-765A059A500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5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M_Shap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6AF18-CE9C-F3FF-4C6B-CA347A86CA22}"/>
              </a:ext>
            </a:extLst>
          </p:cNvPr>
          <p:cNvSpPr/>
          <p:nvPr userDrawn="1"/>
        </p:nvSpPr>
        <p:spPr>
          <a:xfrm>
            <a:off x="305015" y="-3474"/>
            <a:ext cx="5023262" cy="68614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5FBE8-5F13-AEB6-5541-CDABEC772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69814"/>
            <a:ext cx="441409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239FE-AF44-C68B-4AF1-C6231B8DD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737253"/>
            <a:ext cx="4414092" cy="146799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58D063-9D04-F162-48B8-C47BDF6B0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849" y="350698"/>
            <a:ext cx="5949538" cy="6156603"/>
          </a:xfrm>
          <a:custGeom>
            <a:avLst/>
            <a:gdLst>
              <a:gd name="connsiteX0" fmla="*/ 0 w 5745278"/>
              <a:gd name="connsiteY0" fmla="*/ 2872639 h 5745278"/>
              <a:gd name="connsiteX1" fmla="*/ 1436320 w 5745278"/>
              <a:gd name="connsiteY1" fmla="*/ 1 h 5745278"/>
              <a:gd name="connsiteX2" fmla="*/ 4308959 w 5745278"/>
              <a:gd name="connsiteY2" fmla="*/ 1 h 5745278"/>
              <a:gd name="connsiteX3" fmla="*/ 5745278 w 5745278"/>
              <a:gd name="connsiteY3" fmla="*/ 2872639 h 5745278"/>
              <a:gd name="connsiteX4" fmla="*/ 4308959 w 5745278"/>
              <a:gd name="connsiteY4" fmla="*/ 5745277 h 5745278"/>
              <a:gd name="connsiteX5" fmla="*/ 1436320 w 5745278"/>
              <a:gd name="connsiteY5" fmla="*/ 5745277 h 5745278"/>
              <a:gd name="connsiteX6" fmla="*/ 0 w 5745278"/>
              <a:gd name="connsiteY6" fmla="*/ 2872639 h 5745278"/>
              <a:gd name="connsiteX0" fmla="*/ 0 w 5745278"/>
              <a:gd name="connsiteY0" fmla="*/ 2872638 h 5745276"/>
              <a:gd name="connsiteX1" fmla="*/ 764291 w 5745278"/>
              <a:gd name="connsiteY1" fmla="*/ 473726 h 5745276"/>
              <a:gd name="connsiteX2" fmla="*/ 4308959 w 5745278"/>
              <a:gd name="connsiteY2" fmla="*/ 0 h 5745276"/>
              <a:gd name="connsiteX3" fmla="*/ 5745278 w 5745278"/>
              <a:gd name="connsiteY3" fmla="*/ 2872638 h 5745276"/>
              <a:gd name="connsiteX4" fmla="*/ 4308959 w 5745278"/>
              <a:gd name="connsiteY4" fmla="*/ 5745276 h 5745276"/>
              <a:gd name="connsiteX5" fmla="*/ 1436320 w 5745278"/>
              <a:gd name="connsiteY5" fmla="*/ 5745276 h 5745276"/>
              <a:gd name="connsiteX6" fmla="*/ 0 w 5745278"/>
              <a:gd name="connsiteY6" fmla="*/ 2872638 h 5745276"/>
              <a:gd name="connsiteX0" fmla="*/ 0 w 5745278"/>
              <a:gd name="connsiteY0" fmla="*/ 2420947 h 5293585"/>
              <a:gd name="connsiteX1" fmla="*/ 764291 w 5745278"/>
              <a:gd name="connsiteY1" fmla="*/ 22035 h 5293585"/>
              <a:gd name="connsiteX2" fmla="*/ 5377595 w 5745278"/>
              <a:gd name="connsiteY2" fmla="*/ 0 h 5293585"/>
              <a:gd name="connsiteX3" fmla="*/ 5745278 w 5745278"/>
              <a:gd name="connsiteY3" fmla="*/ 2420947 h 5293585"/>
              <a:gd name="connsiteX4" fmla="*/ 4308959 w 5745278"/>
              <a:gd name="connsiteY4" fmla="*/ 5293585 h 5293585"/>
              <a:gd name="connsiteX5" fmla="*/ 1436320 w 5745278"/>
              <a:gd name="connsiteY5" fmla="*/ 5293585 h 5293585"/>
              <a:gd name="connsiteX6" fmla="*/ 0 w 5745278"/>
              <a:gd name="connsiteY6" fmla="*/ 2420947 h 5293585"/>
              <a:gd name="connsiteX0" fmla="*/ 17906 w 4980987"/>
              <a:gd name="connsiteY0" fmla="*/ 5109062 h 5293585"/>
              <a:gd name="connsiteX1" fmla="*/ 0 w 4980987"/>
              <a:gd name="connsiteY1" fmla="*/ 22035 h 5293585"/>
              <a:gd name="connsiteX2" fmla="*/ 4613304 w 4980987"/>
              <a:gd name="connsiteY2" fmla="*/ 0 h 5293585"/>
              <a:gd name="connsiteX3" fmla="*/ 4980987 w 4980987"/>
              <a:gd name="connsiteY3" fmla="*/ 2420947 h 5293585"/>
              <a:gd name="connsiteX4" fmla="*/ 3544668 w 4980987"/>
              <a:gd name="connsiteY4" fmla="*/ 5293585 h 5293585"/>
              <a:gd name="connsiteX5" fmla="*/ 672029 w 4980987"/>
              <a:gd name="connsiteY5" fmla="*/ 5293585 h 5293585"/>
              <a:gd name="connsiteX6" fmla="*/ 17906 w 4980987"/>
              <a:gd name="connsiteY6" fmla="*/ 5109062 h 5293585"/>
              <a:gd name="connsiteX0" fmla="*/ 17906 w 4980987"/>
              <a:gd name="connsiteY0" fmla="*/ 5109062 h 5293585"/>
              <a:gd name="connsiteX1" fmla="*/ 0 w 4980987"/>
              <a:gd name="connsiteY1" fmla="*/ 22035 h 5293585"/>
              <a:gd name="connsiteX2" fmla="*/ 4613304 w 4980987"/>
              <a:gd name="connsiteY2" fmla="*/ 0 h 5293585"/>
              <a:gd name="connsiteX3" fmla="*/ 4980987 w 4980987"/>
              <a:gd name="connsiteY3" fmla="*/ 2420947 h 5293585"/>
              <a:gd name="connsiteX4" fmla="*/ 3544668 w 4980987"/>
              <a:gd name="connsiteY4" fmla="*/ 5293585 h 5293585"/>
              <a:gd name="connsiteX5" fmla="*/ 1498294 w 4980987"/>
              <a:gd name="connsiteY5" fmla="*/ 5073248 h 5293585"/>
              <a:gd name="connsiteX6" fmla="*/ 17906 w 4980987"/>
              <a:gd name="connsiteY6" fmla="*/ 5109062 h 5293585"/>
              <a:gd name="connsiteX0" fmla="*/ 17906 w 4980987"/>
              <a:gd name="connsiteY0" fmla="*/ 5109062 h 5109062"/>
              <a:gd name="connsiteX1" fmla="*/ 0 w 4980987"/>
              <a:gd name="connsiteY1" fmla="*/ 22035 h 5109062"/>
              <a:gd name="connsiteX2" fmla="*/ 4613304 w 4980987"/>
              <a:gd name="connsiteY2" fmla="*/ 0 h 5109062"/>
              <a:gd name="connsiteX3" fmla="*/ 4980987 w 4980987"/>
              <a:gd name="connsiteY3" fmla="*/ 2420947 h 5109062"/>
              <a:gd name="connsiteX4" fmla="*/ 2024341 w 4980987"/>
              <a:gd name="connsiteY4" fmla="*/ 4456303 h 5109062"/>
              <a:gd name="connsiteX5" fmla="*/ 1498294 w 4980987"/>
              <a:gd name="connsiteY5" fmla="*/ 5073248 h 5109062"/>
              <a:gd name="connsiteX6" fmla="*/ 17906 w 4980987"/>
              <a:gd name="connsiteY6" fmla="*/ 5109062 h 5109062"/>
              <a:gd name="connsiteX0" fmla="*/ 17906 w 4947936"/>
              <a:gd name="connsiteY0" fmla="*/ 5109062 h 5109062"/>
              <a:gd name="connsiteX1" fmla="*/ 0 w 4947936"/>
              <a:gd name="connsiteY1" fmla="*/ 22035 h 5109062"/>
              <a:gd name="connsiteX2" fmla="*/ 4613304 w 4947936"/>
              <a:gd name="connsiteY2" fmla="*/ 0 h 5109062"/>
              <a:gd name="connsiteX3" fmla="*/ 4947936 w 4947936"/>
              <a:gd name="connsiteY3" fmla="*/ 4403984 h 5109062"/>
              <a:gd name="connsiteX4" fmla="*/ 2024341 w 4947936"/>
              <a:gd name="connsiteY4" fmla="*/ 4456303 h 5109062"/>
              <a:gd name="connsiteX5" fmla="*/ 1498294 w 4947936"/>
              <a:gd name="connsiteY5" fmla="*/ 5073248 h 5109062"/>
              <a:gd name="connsiteX6" fmla="*/ 17906 w 4947936"/>
              <a:gd name="connsiteY6" fmla="*/ 5109062 h 5109062"/>
              <a:gd name="connsiteX0" fmla="*/ 17906 w 4947936"/>
              <a:gd name="connsiteY0" fmla="*/ 5109062 h 5109062"/>
              <a:gd name="connsiteX1" fmla="*/ 0 w 4947936"/>
              <a:gd name="connsiteY1" fmla="*/ 22035 h 5109062"/>
              <a:gd name="connsiteX2" fmla="*/ 4613304 w 4947936"/>
              <a:gd name="connsiteY2" fmla="*/ 0 h 5109062"/>
              <a:gd name="connsiteX3" fmla="*/ 4947936 w 4947936"/>
              <a:gd name="connsiteY3" fmla="*/ 4403984 h 5109062"/>
              <a:gd name="connsiteX4" fmla="*/ 2024341 w 4947936"/>
              <a:gd name="connsiteY4" fmla="*/ 4456303 h 5109062"/>
              <a:gd name="connsiteX5" fmla="*/ 1553378 w 4947936"/>
              <a:gd name="connsiteY5" fmla="*/ 5062231 h 5109062"/>
              <a:gd name="connsiteX6" fmla="*/ 17906 w 4947936"/>
              <a:gd name="connsiteY6" fmla="*/ 5109062 h 5109062"/>
              <a:gd name="connsiteX0" fmla="*/ 9699 w 4939729"/>
              <a:gd name="connsiteY0" fmla="*/ 5111649 h 5111649"/>
              <a:gd name="connsiteX1" fmla="*/ 0 w 4939729"/>
              <a:gd name="connsiteY1" fmla="*/ 0 h 5111649"/>
              <a:gd name="connsiteX2" fmla="*/ 4605097 w 4939729"/>
              <a:gd name="connsiteY2" fmla="*/ 2587 h 5111649"/>
              <a:gd name="connsiteX3" fmla="*/ 4939729 w 4939729"/>
              <a:gd name="connsiteY3" fmla="*/ 4406571 h 5111649"/>
              <a:gd name="connsiteX4" fmla="*/ 2016134 w 4939729"/>
              <a:gd name="connsiteY4" fmla="*/ 4458890 h 5111649"/>
              <a:gd name="connsiteX5" fmla="*/ 1545171 w 4939729"/>
              <a:gd name="connsiteY5" fmla="*/ 5064818 h 5111649"/>
              <a:gd name="connsiteX6" fmla="*/ 9699 w 4939729"/>
              <a:gd name="connsiteY6" fmla="*/ 5111649 h 511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9729" h="5111649">
                <a:moveTo>
                  <a:pt x="9699" y="5111649"/>
                </a:moveTo>
                <a:cubicBezTo>
                  <a:pt x="3730" y="3415973"/>
                  <a:pt x="5969" y="1695676"/>
                  <a:pt x="0" y="0"/>
                </a:cubicBezTo>
                <a:lnTo>
                  <a:pt x="4605097" y="2587"/>
                </a:lnTo>
                <a:lnTo>
                  <a:pt x="4939729" y="4406571"/>
                </a:lnTo>
                <a:lnTo>
                  <a:pt x="2016134" y="4458890"/>
                </a:lnTo>
                <a:lnTo>
                  <a:pt x="1545171" y="5064818"/>
                </a:lnTo>
                <a:lnTo>
                  <a:pt x="9699" y="511164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B6B45-5338-686B-4BCA-37DAC34DE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4" r="15079"/>
          <a:stretch/>
        </p:blipFill>
        <p:spPr>
          <a:xfrm>
            <a:off x="1623754" y="350698"/>
            <a:ext cx="2385784" cy="6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8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B3ADFB-59E3-AC50-52AB-F3F73D095A0D}"/>
              </a:ext>
            </a:extLst>
          </p:cNvPr>
          <p:cNvSpPr/>
          <p:nvPr userDrawn="1"/>
        </p:nvSpPr>
        <p:spPr>
          <a:xfrm>
            <a:off x="305015" y="-3474"/>
            <a:ext cx="5023262" cy="6861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611F27-CC36-9FBE-893F-C9BC22124E8D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6753A5-A589-2251-5A0F-DFD29FDC67ED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C08C3-CD29-85EF-4073-A52F594A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43" y="2766218"/>
            <a:ext cx="4838205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BFC40-DE32-EA3A-40BD-F7B86C187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253331"/>
            <a:ext cx="5257800" cy="4351338"/>
          </a:xfrm>
        </p:spPr>
        <p:txBody>
          <a:bodyPr>
            <a:normAutofit/>
          </a:bodyPr>
          <a:lstStyle>
            <a:lvl1pPr marL="514350" indent="-51435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  <a:defRPr sz="2400"/>
            </a:lvl1pPr>
            <a:lvl2pPr marL="914400" indent="-4572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  <a:defRPr sz="2400"/>
            </a:lvl2pPr>
            <a:lvl3pPr marL="1371600" indent="-4572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  <a:defRPr sz="2400"/>
            </a:lvl3pPr>
            <a:lvl4pPr marL="1714500" indent="-3429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  <a:defRPr sz="2400"/>
            </a:lvl4pPr>
            <a:lvl5pPr marL="2171700" indent="-342900">
              <a:lnSpc>
                <a:spcPct val="100000"/>
              </a:lnSpc>
              <a:buClr>
                <a:schemeClr val="bg2"/>
              </a:buClr>
              <a:buFont typeface="+mj-lt"/>
              <a:buAutoNum type="arabicPeriod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7B48-C950-5E61-63DD-298C4D9C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1F7DAB-B126-489A-952E-E61E8046051C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AF3BA-C412-AE4F-6D42-0BE2F7AD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CA453-BFC4-99A8-66F7-3CF19A5C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9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8868C1-50A6-38FA-BFA7-402D63771C16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39A304-EF7E-FFDB-A92A-52FE25C3B3DF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C08C3-CD29-85EF-4073-A52F594A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BFC40-DE32-EA3A-40BD-F7B86C187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7B48-C950-5E61-63DD-298C4D9C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F7C85-3C80-4B61-9B82-4C8E71666631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AF3BA-C412-AE4F-6D42-0BE2F7AD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CA453-BFC4-99A8-66F7-3CF19A5C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44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0FB219-0803-01E8-7C69-C11F9D885728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85284-7FD8-2AE2-14AF-D74267B409EB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885F6-2CEB-FBAF-6441-A7E6BF26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EF2E5-5D9F-997E-0736-C74A68B5F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64193-5922-889F-C660-50A697972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3BAB17-F2E2-E009-19A4-C03BEBF9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C6F2DE-9DF9-4BD2-87D8-834C5D52DE22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6B4A270-1B28-6095-D540-5853CE6E2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2D3FE02-682E-932C-61E6-8E9FCFD8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87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47B4B-330C-883A-0B8C-7829ED17B77C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0524B-4DF2-B366-67C0-890A3BA59ECF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597BB-30E6-30CD-AC13-9EAC7777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6C120-AAF1-62DD-6079-EC9785C80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CE6AA-C3C3-824D-EEEF-F23BB5E0F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A20647-C919-3646-D127-71C8B8FC1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343A5-3438-0DD0-83B6-F05886822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A405B23-BFE9-B0E0-5098-9423EE8A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949667-9E96-46B8-A63E-162582AD35B0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B7A23FB-78D0-5CFA-016B-90A5373E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BAC3EC3-6ECE-E3B2-C071-3F856DEC2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36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7F8712-537E-8122-656F-67B4FF733086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7BAEDA-EE81-FAE6-A8DF-28824C4B21A4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F2446-C6D2-7C75-5C9C-B2FFEDC8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D5E4288-8D6F-DF49-9601-FE95336F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122C26-3C74-487D-98A4-7A168D89A464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F5C364C-961F-D79C-64BC-4F09B0FF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214E7D-A8D9-A989-D708-FC4E7B10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29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3F45F7-D75D-801F-A460-B772B9F59ECB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7450B-B0AB-0688-223D-D536509698D1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5C4C3-84E4-BD92-BD95-2981DD42D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4801C-29F2-D4D9-D5B4-51A3EEE96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AF82225-5062-FD5E-3BA7-E7F5617C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3708F9-E4FF-401A-88AB-E3A6671DF99D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84E8B9C-3FCD-5BCF-C863-CA7123C8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C76C673-0C8A-BAA5-C5A4-E355E3FA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FA3DAD-9081-E0E8-5AD8-239762CA0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21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7B149E-65B7-06FC-1DAA-07B0DDBAF50E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C62C9-C046-3A29-1654-C8DEE6D98234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BC253C-069E-E9FA-1840-A394630CE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593B2-3FDD-7681-A40B-96685B92F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239AF63-CE2B-23AA-AA27-6EB454A3B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8826DF-CD95-4748-8418-BDA1D81E3450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E7426A-3552-A3E4-002C-A1BEB2B8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42C485D-28F9-4644-FA07-5F235BD3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F6343C-A974-1D21-2D22-1BE98C54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42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170394-5222-358B-CCF3-24605A0375E4}"/>
              </a:ext>
            </a:extLst>
          </p:cNvPr>
          <p:cNvSpPr/>
          <p:nvPr userDrawn="1"/>
        </p:nvSpPr>
        <p:spPr>
          <a:xfrm>
            <a:off x="0" y="642367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854BE-89D8-E40E-2A87-2CA9FB26B60F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F1E5A-616E-E63A-282F-92AAD92C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593B2-3FDD-7681-A40B-96685B92F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4250E5-5768-E82C-D676-BE60DF272BF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714010" y="0"/>
            <a:ext cx="3048990" cy="304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C92C197-76BB-12D8-8CEB-5B0CE997586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43010" y="7442"/>
            <a:ext cx="3048990" cy="304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6FAC961-22EE-BF52-5DA3-5CA8389902D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14010" y="3443884"/>
            <a:ext cx="3048990" cy="304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8FC926C-6717-346F-0B03-12E9C8D627A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43010" y="3451326"/>
            <a:ext cx="3048990" cy="304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B3CAD1C-170B-D5FE-71A8-A2215E35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322215-7727-4C81-91CD-0962D1E7F0C3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0517B13-5704-71E3-C268-DB144BE1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37DF9D-6DE6-9220-67EA-DA7FA8E0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1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777B1C-BB0E-DC53-339F-1217E55612F6}"/>
              </a:ext>
            </a:extLst>
          </p:cNvPr>
          <p:cNvSpPr/>
          <p:nvPr userDrawn="1"/>
        </p:nvSpPr>
        <p:spPr>
          <a:xfrm>
            <a:off x="0" y="6413511"/>
            <a:ext cx="12192000" cy="30228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636F2C-6B3A-1D80-7DE3-9C3B4BECF972}"/>
              </a:ext>
            </a:extLst>
          </p:cNvPr>
          <p:cNvSpPr/>
          <p:nvPr userDrawn="1"/>
        </p:nvSpPr>
        <p:spPr>
          <a:xfrm>
            <a:off x="0" y="6492874"/>
            <a:ext cx="12192000" cy="365760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F1E5A-616E-E63A-282F-92AAD92C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682785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BC253C-069E-E9FA-1840-A394630CE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4928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593B2-3FDD-7681-A40B-96685B92F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4280"/>
            <a:ext cx="3682785" cy="343470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4CD01E-E52F-F2F7-B20B-87E57386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1002A1-02F6-45F0-84F6-91D9C04DBF1E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A4EB850-A4A1-C6A0-D012-0DD05784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70787D-9C6C-6BA4-CA88-A19406AE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8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tandar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C888BE-9D4B-FFB6-DA03-54D01B754235}"/>
              </a:ext>
            </a:extLst>
          </p:cNvPr>
          <p:cNvSpPr/>
          <p:nvPr userDrawn="1"/>
        </p:nvSpPr>
        <p:spPr>
          <a:xfrm>
            <a:off x="305015" y="-3474"/>
            <a:ext cx="5023262" cy="68614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5FBE8-5F13-AEB6-5541-CDABEC772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69814"/>
            <a:ext cx="441409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239FE-AF44-C68B-4AF1-C6231B8DD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737253"/>
            <a:ext cx="4414092" cy="146799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5E84E7-5884-0495-D689-D53ABA246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862" y="0"/>
            <a:ext cx="6559138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10011-4BE7-697F-270C-F09D0EE0F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4" r="15079"/>
          <a:stretch/>
        </p:blipFill>
        <p:spPr>
          <a:xfrm>
            <a:off x="1623754" y="350698"/>
            <a:ext cx="2385784" cy="6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74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9B98F21-5069-7DDF-5352-25520E116B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AF7A5-E6DE-3102-C938-AEB9F1E5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5309"/>
            <a:ext cx="12192000" cy="1907381"/>
          </a:xfrm>
          <a:solidFill>
            <a:schemeClr val="bg2"/>
          </a:solidFill>
        </p:spPr>
        <p:txBody>
          <a:bodyPr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707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66CC-B7E5-9DB7-682B-7B6C181A9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A4743-DA44-2226-5BAC-CFFFFC812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7BD4E-E743-9791-8D24-09168A25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3D2A-D1EA-472F-86C8-D7026AA80A36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8963D-9534-8040-FD4C-09577B68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9BD5C-EC4D-D236-8A3B-C325E036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42C-E756-445C-961F-C78D917FD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7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NM_Shap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66AF18-CE9C-F3FF-4C6B-CA347A86CA22}"/>
              </a:ext>
            </a:extLst>
          </p:cNvPr>
          <p:cNvSpPr/>
          <p:nvPr userDrawn="1"/>
        </p:nvSpPr>
        <p:spPr>
          <a:xfrm>
            <a:off x="305015" y="-3474"/>
            <a:ext cx="5023262" cy="68614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58D063-9D04-F162-48B8-C47BDF6B0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849" y="350698"/>
            <a:ext cx="5949538" cy="6156603"/>
          </a:xfrm>
          <a:custGeom>
            <a:avLst/>
            <a:gdLst>
              <a:gd name="connsiteX0" fmla="*/ 0 w 5745278"/>
              <a:gd name="connsiteY0" fmla="*/ 2872639 h 5745278"/>
              <a:gd name="connsiteX1" fmla="*/ 1436320 w 5745278"/>
              <a:gd name="connsiteY1" fmla="*/ 1 h 5745278"/>
              <a:gd name="connsiteX2" fmla="*/ 4308959 w 5745278"/>
              <a:gd name="connsiteY2" fmla="*/ 1 h 5745278"/>
              <a:gd name="connsiteX3" fmla="*/ 5745278 w 5745278"/>
              <a:gd name="connsiteY3" fmla="*/ 2872639 h 5745278"/>
              <a:gd name="connsiteX4" fmla="*/ 4308959 w 5745278"/>
              <a:gd name="connsiteY4" fmla="*/ 5745277 h 5745278"/>
              <a:gd name="connsiteX5" fmla="*/ 1436320 w 5745278"/>
              <a:gd name="connsiteY5" fmla="*/ 5745277 h 5745278"/>
              <a:gd name="connsiteX6" fmla="*/ 0 w 5745278"/>
              <a:gd name="connsiteY6" fmla="*/ 2872639 h 5745278"/>
              <a:gd name="connsiteX0" fmla="*/ 0 w 5745278"/>
              <a:gd name="connsiteY0" fmla="*/ 2872638 h 5745276"/>
              <a:gd name="connsiteX1" fmla="*/ 764291 w 5745278"/>
              <a:gd name="connsiteY1" fmla="*/ 473726 h 5745276"/>
              <a:gd name="connsiteX2" fmla="*/ 4308959 w 5745278"/>
              <a:gd name="connsiteY2" fmla="*/ 0 h 5745276"/>
              <a:gd name="connsiteX3" fmla="*/ 5745278 w 5745278"/>
              <a:gd name="connsiteY3" fmla="*/ 2872638 h 5745276"/>
              <a:gd name="connsiteX4" fmla="*/ 4308959 w 5745278"/>
              <a:gd name="connsiteY4" fmla="*/ 5745276 h 5745276"/>
              <a:gd name="connsiteX5" fmla="*/ 1436320 w 5745278"/>
              <a:gd name="connsiteY5" fmla="*/ 5745276 h 5745276"/>
              <a:gd name="connsiteX6" fmla="*/ 0 w 5745278"/>
              <a:gd name="connsiteY6" fmla="*/ 2872638 h 5745276"/>
              <a:gd name="connsiteX0" fmla="*/ 0 w 5745278"/>
              <a:gd name="connsiteY0" fmla="*/ 2420947 h 5293585"/>
              <a:gd name="connsiteX1" fmla="*/ 764291 w 5745278"/>
              <a:gd name="connsiteY1" fmla="*/ 22035 h 5293585"/>
              <a:gd name="connsiteX2" fmla="*/ 5377595 w 5745278"/>
              <a:gd name="connsiteY2" fmla="*/ 0 h 5293585"/>
              <a:gd name="connsiteX3" fmla="*/ 5745278 w 5745278"/>
              <a:gd name="connsiteY3" fmla="*/ 2420947 h 5293585"/>
              <a:gd name="connsiteX4" fmla="*/ 4308959 w 5745278"/>
              <a:gd name="connsiteY4" fmla="*/ 5293585 h 5293585"/>
              <a:gd name="connsiteX5" fmla="*/ 1436320 w 5745278"/>
              <a:gd name="connsiteY5" fmla="*/ 5293585 h 5293585"/>
              <a:gd name="connsiteX6" fmla="*/ 0 w 5745278"/>
              <a:gd name="connsiteY6" fmla="*/ 2420947 h 5293585"/>
              <a:gd name="connsiteX0" fmla="*/ 17906 w 4980987"/>
              <a:gd name="connsiteY0" fmla="*/ 5109062 h 5293585"/>
              <a:gd name="connsiteX1" fmla="*/ 0 w 4980987"/>
              <a:gd name="connsiteY1" fmla="*/ 22035 h 5293585"/>
              <a:gd name="connsiteX2" fmla="*/ 4613304 w 4980987"/>
              <a:gd name="connsiteY2" fmla="*/ 0 h 5293585"/>
              <a:gd name="connsiteX3" fmla="*/ 4980987 w 4980987"/>
              <a:gd name="connsiteY3" fmla="*/ 2420947 h 5293585"/>
              <a:gd name="connsiteX4" fmla="*/ 3544668 w 4980987"/>
              <a:gd name="connsiteY4" fmla="*/ 5293585 h 5293585"/>
              <a:gd name="connsiteX5" fmla="*/ 672029 w 4980987"/>
              <a:gd name="connsiteY5" fmla="*/ 5293585 h 5293585"/>
              <a:gd name="connsiteX6" fmla="*/ 17906 w 4980987"/>
              <a:gd name="connsiteY6" fmla="*/ 5109062 h 5293585"/>
              <a:gd name="connsiteX0" fmla="*/ 17906 w 4980987"/>
              <a:gd name="connsiteY0" fmla="*/ 5109062 h 5293585"/>
              <a:gd name="connsiteX1" fmla="*/ 0 w 4980987"/>
              <a:gd name="connsiteY1" fmla="*/ 22035 h 5293585"/>
              <a:gd name="connsiteX2" fmla="*/ 4613304 w 4980987"/>
              <a:gd name="connsiteY2" fmla="*/ 0 h 5293585"/>
              <a:gd name="connsiteX3" fmla="*/ 4980987 w 4980987"/>
              <a:gd name="connsiteY3" fmla="*/ 2420947 h 5293585"/>
              <a:gd name="connsiteX4" fmla="*/ 3544668 w 4980987"/>
              <a:gd name="connsiteY4" fmla="*/ 5293585 h 5293585"/>
              <a:gd name="connsiteX5" fmla="*/ 1498294 w 4980987"/>
              <a:gd name="connsiteY5" fmla="*/ 5073248 h 5293585"/>
              <a:gd name="connsiteX6" fmla="*/ 17906 w 4980987"/>
              <a:gd name="connsiteY6" fmla="*/ 5109062 h 5293585"/>
              <a:gd name="connsiteX0" fmla="*/ 17906 w 4980987"/>
              <a:gd name="connsiteY0" fmla="*/ 5109062 h 5109062"/>
              <a:gd name="connsiteX1" fmla="*/ 0 w 4980987"/>
              <a:gd name="connsiteY1" fmla="*/ 22035 h 5109062"/>
              <a:gd name="connsiteX2" fmla="*/ 4613304 w 4980987"/>
              <a:gd name="connsiteY2" fmla="*/ 0 h 5109062"/>
              <a:gd name="connsiteX3" fmla="*/ 4980987 w 4980987"/>
              <a:gd name="connsiteY3" fmla="*/ 2420947 h 5109062"/>
              <a:gd name="connsiteX4" fmla="*/ 2024341 w 4980987"/>
              <a:gd name="connsiteY4" fmla="*/ 4456303 h 5109062"/>
              <a:gd name="connsiteX5" fmla="*/ 1498294 w 4980987"/>
              <a:gd name="connsiteY5" fmla="*/ 5073248 h 5109062"/>
              <a:gd name="connsiteX6" fmla="*/ 17906 w 4980987"/>
              <a:gd name="connsiteY6" fmla="*/ 5109062 h 5109062"/>
              <a:gd name="connsiteX0" fmla="*/ 17906 w 4947936"/>
              <a:gd name="connsiteY0" fmla="*/ 5109062 h 5109062"/>
              <a:gd name="connsiteX1" fmla="*/ 0 w 4947936"/>
              <a:gd name="connsiteY1" fmla="*/ 22035 h 5109062"/>
              <a:gd name="connsiteX2" fmla="*/ 4613304 w 4947936"/>
              <a:gd name="connsiteY2" fmla="*/ 0 h 5109062"/>
              <a:gd name="connsiteX3" fmla="*/ 4947936 w 4947936"/>
              <a:gd name="connsiteY3" fmla="*/ 4403984 h 5109062"/>
              <a:gd name="connsiteX4" fmla="*/ 2024341 w 4947936"/>
              <a:gd name="connsiteY4" fmla="*/ 4456303 h 5109062"/>
              <a:gd name="connsiteX5" fmla="*/ 1498294 w 4947936"/>
              <a:gd name="connsiteY5" fmla="*/ 5073248 h 5109062"/>
              <a:gd name="connsiteX6" fmla="*/ 17906 w 4947936"/>
              <a:gd name="connsiteY6" fmla="*/ 5109062 h 5109062"/>
              <a:gd name="connsiteX0" fmla="*/ 17906 w 4947936"/>
              <a:gd name="connsiteY0" fmla="*/ 5109062 h 5109062"/>
              <a:gd name="connsiteX1" fmla="*/ 0 w 4947936"/>
              <a:gd name="connsiteY1" fmla="*/ 22035 h 5109062"/>
              <a:gd name="connsiteX2" fmla="*/ 4613304 w 4947936"/>
              <a:gd name="connsiteY2" fmla="*/ 0 h 5109062"/>
              <a:gd name="connsiteX3" fmla="*/ 4947936 w 4947936"/>
              <a:gd name="connsiteY3" fmla="*/ 4403984 h 5109062"/>
              <a:gd name="connsiteX4" fmla="*/ 2024341 w 4947936"/>
              <a:gd name="connsiteY4" fmla="*/ 4456303 h 5109062"/>
              <a:gd name="connsiteX5" fmla="*/ 1553378 w 4947936"/>
              <a:gd name="connsiteY5" fmla="*/ 5062231 h 5109062"/>
              <a:gd name="connsiteX6" fmla="*/ 17906 w 4947936"/>
              <a:gd name="connsiteY6" fmla="*/ 5109062 h 5109062"/>
              <a:gd name="connsiteX0" fmla="*/ 9699 w 4939729"/>
              <a:gd name="connsiteY0" fmla="*/ 5111649 h 5111649"/>
              <a:gd name="connsiteX1" fmla="*/ 0 w 4939729"/>
              <a:gd name="connsiteY1" fmla="*/ 0 h 5111649"/>
              <a:gd name="connsiteX2" fmla="*/ 4605097 w 4939729"/>
              <a:gd name="connsiteY2" fmla="*/ 2587 h 5111649"/>
              <a:gd name="connsiteX3" fmla="*/ 4939729 w 4939729"/>
              <a:gd name="connsiteY3" fmla="*/ 4406571 h 5111649"/>
              <a:gd name="connsiteX4" fmla="*/ 2016134 w 4939729"/>
              <a:gd name="connsiteY4" fmla="*/ 4458890 h 5111649"/>
              <a:gd name="connsiteX5" fmla="*/ 1545171 w 4939729"/>
              <a:gd name="connsiteY5" fmla="*/ 5064818 h 5111649"/>
              <a:gd name="connsiteX6" fmla="*/ 9699 w 4939729"/>
              <a:gd name="connsiteY6" fmla="*/ 5111649 h 511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9729" h="5111649">
                <a:moveTo>
                  <a:pt x="9699" y="5111649"/>
                </a:moveTo>
                <a:cubicBezTo>
                  <a:pt x="3730" y="3415973"/>
                  <a:pt x="5969" y="1695676"/>
                  <a:pt x="0" y="0"/>
                </a:cubicBezTo>
                <a:lnTo>
                  <a:pt x="4605097" y="2587"/>
                </a:lnTo>
                <a:lnTo>
                  <a:pt x="4939729" y="4406571"/>
                </a:lnTo>
                <a:lnTo>
                  <a:pt x="2016134" y="4458890"/>
                </a:lnTo>
                <a:lnTo>
                  <a:pt x="1545171" y="5064818"/>
                </a:lnTo>
                <a:lnTo>
                  <a:pt x="9699" y="511164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C83D04-3CD9-CD41-9F3E-80C95ACE6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69814"/>
            <a:ext cx="4414092" cy="2387600"/>
          </a:xfr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5997CE-99BE-319D-DF0C-7C8DF66D3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737253"/>
            <a:ext cx="4414092" cy="14679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91AD75-90E5-A0BB-6E4F-0A29B959F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4" r="15079"/>
          <a:stretch/>
        </p:blipFill>
        <p:spPr>
          <a:xfrm>
            <a:off x="1623754" y="350698"/>
            <a:ext cx="2385784" cy="6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49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Standar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C888BE-9D4B-FFB6-DA03-54D01B754235}"/>
              </a:ext>
            </a:extLst>
          </p:cNvPr>
          <p:cNvSpPr/>
          <p:nvPr userDrawn="1"/>
        </p:nvSpPr>
        <p:spPr>
          <a:xfrm>
            <a:off x="305015" y="-3474"/>
            <a:ext cx="5023262" cy="68614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5FBE8-5F13-AEB6-5541-CDABEC772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69814"/>
            <a:ext cx="4414092" cy="2387600"/>
          </a:xfr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239FE-AF44-C68B-4AF1-C6231B8DD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737253"/>
            <a:ext cx="4414092" cy="14679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5E84E7-5884-0495-D689-D53ABA2464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2862" y="0"/>
            <a:ext cx="6559138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373AA-F059-AF8B-1F51-200F34E9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4" r="15079"/>
          <a:stretch/>
        </p:blipFill>
        <p:spPr>
          <a:xfrm>
            <a:off x="1623754" y="350698"/>
            <a:ext cx="2385784" cy="6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2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EA13-868B-BAB1-8028-5FF2C401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solidFill>
            <a:schemeClr val="tx1">
              <a:alpha val="30196"/>
            </a:schemeClr>
          </a:solidFill>
        </p:spPr>
        <p:txBody>
          <a:bodyPr lIns="45720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DB78-5348-C021-CC49-7A41B5D3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48075"/>
            <a:ext cx="11347450" cy="1500187"/>
          </a:xfrm>
        </p:spPr>
        <p:txBody>
          <a:bodyPr lIns="54864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1083B1-C511-CC8C-0895-F81D4E2E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89FAF0-DAFD-4726-B5E6-4BB5E536CE47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9ED4DDB-4D73-ADE0-315D-61574B3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F53F5C-76C2-ADB1-9D3D-E21BC0BA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0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EA13-868B-BAB1-8028-5FF2C401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solidFill>
            <a:schemeClr val="bg1">
              <a:alpha val="30196"/>
            </a:schemeClr>
          </a:solidFill>
        </p:spPr>
        <p:txBody>
          <a:bodyPr lIns="457200" anchor="ctr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DB78-5348-C021-CC49-7A41B5D3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48075"/>
            <a:ext cx="11347450" cy="1500187"/>
          </a:xfrm>
        </p:spPr>
        <p:txBody>
          <a:bodyPr lIns="54864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9D4FAF-A668-D709-2409-BA9D8E17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6F9EC5-53C0-4879-9AE0-1EBAA5D2A0CF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5D4EEA-5F0D-75D4-3281-030A85CE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DB8891-2931-4A6B-C5B2-70AAB71E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6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B2C026-3C31-9C85-9FE0-A631AB27E2BE}"/>
              </a:ext>
            </a:extLst>
          </p:cNvPr>
          <p:cNvSpPr/>
          <p:nvPr userDrawn="1"/>
        </p:nvSpPr>
        <p:spPr>
          <a:xfrm>
            <a:off x="0" y="0"/>
            <a:ext cx="113474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0EA13-868B-BAB1-8028-5FF2C401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noFill/>
        </p:spPr>
        <p:txBody>
          <a:bodyPr lIns="457200" anchor="ctr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DB78-5348-C021-CC49-7A41B5D3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48075"/>
            <a:ext cx="11347450" cy="1500187"/>
          </a:xfrm>
        </p:spPr>
        <p:txBody>
          <a:bodyPr lIns="54864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9D4FAF-A668-D709-2409-BA9D8E17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2C593A-9C64-4DAA-A866-519B732C88BA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5D4EEA-5F0D-75D4-3281-030A85CE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DB8891-2931-4A6B-C5B2-70AAB71E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DDB135-8944-8D07-0092-735C41528B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64913" y="0"/>
            <a:ext cx="82708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290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EA13-868B-BAB1-8028-5FF2C401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noFill/>
        </p:spPr>
        <p:txBody>
          <a:bodyPr lIns="457200" anchor="ctr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DB78-5348-C021-CC49-7A41B5D3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48075"/>
            <a:ext cx="11347450" cy="1500187"/>
          </a:xfrm>
        </p:spPr>
        <p:txBody>
          <a:bodyPr lIns="54864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9D4FAF-A668-D709-2409-BA9D8E17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ECD0CA-6F5F-4703-8B82-E4F02175BC4C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5D4EEA-5F0D-75D4-3281-030A85CE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DB8891-2931-4A6B-C5B2-70AAB71E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DDB135-8944-8D07-0092-735C41528B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64913" y="0"/>
            <a:ext cx="82708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565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B2C026-3C31-9C85-9FE0-A631AB27E2BE}"/>
              </a:ext>
            </a:extLst>
          </p:cNvPr>
          <p:cNvSpPr/>
          <p:nvPr userDrawn="1"/>
        </p:nvSpPr>
        <p:spPr>
          <a:xfrm>
            <a:off x="0" y="0"/>
            <a:ext cx="1134745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0EA13-868B-BAB1-8028-5FF2C401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noFill/>
        </p:spPr>
        <p:txBody>
          <a:bodyPr lIns="45720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DB78-5348-C021-CC49-7A41B5D3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648075"/>
            <a:ext cx="11347450" cy="1500187"/>
          </a:xfrm>
        </p:spPr>
        <p:txBody>
          <a:bodyPr lIns="54864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9D4FAF-A668-D709-2409-BA9D8E17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BD78DD-70EB-466A-8ED1-19A3BD8346B5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5D4EEA-5F0D-75D4-3281-030A85CE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DB8891-2931-4A6B-C5B2-70AAB71E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DDB135-8944-8D07-0092-735C41528B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64913" y="0"/>
            <a:ext cx="82708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232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2E2770-4940-6298-B2BB-8488975D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EAAC9-9094-A240-58E8-E19625A8A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092A9-B698-0BD2-6A66-2CE1439A0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F9F4E5CB-3AE4-4CC0-A91F-C27FBA79B7B3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ADA98-0B1A-D8D4-2F82-CBC2A3017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3FCB-72F3-63E7-0036-33020BEED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86E903FE-A4E2-884A-9B4C-828946D48C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2" r:id="rId3"/>
    <p:sldLayoutId id="2147483663" r:id="rId4"/>
    <p:sldLayoutId id="2147483651" r:id="rId5"/>
    <p:sldLayoutId id="2147483659" r:id="rId6"/>
    <p:sldLayoutId id="2147483664" r:id="rId7"/>
    <p:sldLayoutId id="2147483666" r:id="rId8"/>
    <p:sldLayoutId id="2147483665" r:id="rId9"/>
    <p:sldLayoutId id="2147483667" r:id="rId10"/>
    <p:sldLayoutId id="2147483650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61" r:id="rId18"/>
    <p:sldLayoutId id="2147483660" r:id="rId19"/>
    <p:sldLayoutId id="2147483668" r:id="rId20"/>
    <p:sldLayoutId id="214748366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Gill Sans SemiBold" panose="020B0502020104020203" pitchFamily="34" charset="-79"/>
          <a:ea typeface="+mj-ea"/>
          <a:cs typeface="Gill Sans SemiBold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●"/>
        <a:defRPr sz="2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cswanson@nmelectric.coo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950B-64FA-2737-12E7-624A2D74D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69814"/>
            <a:ext cx="4414092" cy="13591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Cooperative</a:t>
            </a:r>
            <a:br>
              <a:rPr lang="en-US" dirty="0"/>
            </a:br>
            <a:r>
              <a:rPr lang="en-US" dirty="0"/>
              <a:t>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E2944-769E-CA4D-7EC8-74824DBE5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62425"/>
            <a:ext cx="4414092" cy="2042826"/>
          </a:xfrm>
        </p:spPr>
        <p:txBody>
          <a:bodyPr/>
          <a:lstStyle/>
          <a:p>
            <a:r>
              <a:rPr lang="en-US" dirty="0"/>
              <a:t>Understanding New Mexico’s Rural Electric Cooperatives</a:t>
            </a:r>
          </a:p>
        </p:txBody>
      </p:sp>
      <p:pic>
        <p:nvPicPr>
          <p:cNvPr id="6" name="Picture Placeholder 5" descr="A desert with plants and a sunset&#10;&#10;Description automatically generated">
            <a:extLst>
              <a:ext uri="{FF2B5EF4-FFF2-40B4-BE49-F238E27FC236}">
                <a16:creationId xmlns:a16="http://schemas.microsoft.com/office/drawing/2014/main" id="{E7C24626-374B-7B71-F5CD-2B7F3C3095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784" r="17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6461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3E154-A9EA-353D-19BE-1A7A56E2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Coop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8E32C-86B0-ABC9-1AB2-DA9966AF3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Expanding and accelerating current maintenance and vegetation management activities</a:t>
            </a:r>
          </a:p>
          <a:p>
            <a:r>
              <a:rPr lang="en-US" sz="3600" dirty="0"/>
              <a:t>Strengthening systems by shortening spans, replacing wood with steel, undergrounding where possible, and removing danger trees outside of ROWs</a:t>
            </a:r>
          </a:p>
          <a:p>
            <a:r>
              <a:rPr lang="en-US" sz="3600" dirty="0"/>
              <a:t>Fire retardant coating, pole sheaths, relocating lines outside of forests where possible</a:t>
            </a:r>
          </a:p>
          <a:p>
            <a:r>
              <a:rPr lang="en-US" sz="3600" dirty="0"/>
              <a:t>Wildfire Mitigation Planning</a:t>
            </a:r>
          </a:p>
          <a:p>
            <a:r>
              <a:rPr lang="en-US" sz="3600" dirty="0"/>
              <a:t>Applying </a:t>
            </a:r>
            <a:r>
              <a:rPr lang="en-US" sz="3600"/>
              <a:t>for grants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8A021-B54A-46F9-2E5C-1509C876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8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6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94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5C5E86-598D-17EF-C08E-7A417A6E4C6E}"/>
              </a:ext>
            </a:extLst>
          </p:cNvPr>
          <p:cNvSpPr/>
          <p:nvPr/>
        </p:nvSpPr>
        <p:spPr>
          <a:xfrm>
            <a:off x="0" y="1062515"/>
            <a:ext cx="12192000" cy="2545718"/>
          </a:xfrm>
          <a:prstGeom prst="rect">
            <a:avLst/>
          </a:prstGeom>
          <a:solidFill>
            <a:srgbClr val="2CB5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3E076-590B-B9A0-D238-9DB9B87EA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4132"/>
            <a:ext cx="12192000" cy="873585"/>
          </a:xfrm>
        </p:spPr>
        <p:txBody>
          <a:bodyPr>
            <a:noAutofit/>
          </a:bodyPr>
          <a:lstStyle/>
          <a:p>
            <a:r>
              <a:rPr lang="en-US" sz="12500" b="1" dirty="0">
                <a:solidFill>
                  <a:schemeClr val="bg1"/>
                </a:solidFill>
                <a:latin typeface="Gill Sans MT" panose="020B0502020104020203" pitchFamily="34" charset="0"/>
              </a:rPr>
              <a:t>THANK YOU</a:t>
            </a:r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6FD60CD-2268-3058-2876-DE91D16BF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44" y="4542721"/>
            <a:ext cx="5119123" cy="14395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A5C4-5C6F-F1D2-57B3-EA95EB43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42C-E756-445C-961F-C78D917FD6C7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9E356-A6AB-E480-A78B-BA391F48A54B}"/>
              </a:ext>
            </a:extLst>
          </p:cNvPr>
          <p:cNvSpPr txBox="1"/>
          <p:nvPr/>
        </p:nvSpPr>
        <p:spPr>
          <a:xfrm>
            <a:off x="358233" y="4589483"/>
            <a:ext cx="6094520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Charise Swanson, Chief Executive Officer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cswanson@nmelectric.coop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505-660-5122 </a:t>
            </a:r>
          </a:p>
        </p:txBody>
      </p:sp>
    </p:spTree>
    <p:extLst>
      <p:ext uri="{BB962C8B-B14F-4D97-AF65-F5344CB8AC3E}">
        <p14:creationId xmlns:p14="http://schemas.microsoft.com/office/powerpoint/2010/main" val="275598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9FB-8544-BAD0-B281-6A0EBAFB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5" y="365125"/>
            <a:ext cx="4128155" cy="146367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electric cooperative?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E40F31-415C-49F6-2FF0-EBD1DACB3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r="8247"/>
          <a:stretch/>
        </p:blipFill>
        <p:spPr>
          <a:xfrm>
            <a:off x="4400862" y="0"/>
            <a:ext cx="7791138" cy="6095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24C0C-4FC5-95FE-6B8A-A1BE755C32C7}"/>
              </a:ext>
            </a:extLst>
          </p:cNvPr>
          <p:cNvSpPr txBox="1"/>
          <p:nvPr/>
        </p:nvSpPr>
        <p:spPr>
          <a:xfrm>
            <a:off x="119995" y="2268011"/>
            <a:ext cx="41281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Empowering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Non-profit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Member-owned and member-governed utility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Elected board of directors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Provides electricity to its members in rural and underserved areas where investor-owned utilities do not operate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Each member has an equal say in the cooperative's decisions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B7605-96FA-DCCA-B0AC-816BC172DE28}"/>
              </a:ext>
            </a:extLst>
          </p:cNvPr>
          <p:cNvSpPr txBox="1"/>
          <p:nvPr/>
        </p:nvSpPr>
        <p:spPr>
          <a:xfrm>
            <a:off x="7772400" y="6095293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Otero County Electric Cooperative Annual Member Meeting August 3,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C8E82-F9A5-12DF-D11A-E9A12C4D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1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2ED5C6-6F75-CB66-6D03-D637594F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03226"/>
            <a:ext cx="10515600" cy="1082674"/>
          </a:xfrm>
        </p:spPr>
        <p:txBody>
          <a:bodyPr/>
          <a:lstStyle/>
          <a:p>
            <a:pPr algn="ctr"/>
            <a:r>
              <a:rPr lang="en-US" dirty="0"/>
              <a:t>Power Delivery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EB288-1EAB-8674-5B87-70004513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A flow diagram of power generation, transmission, and distribution from the power plant to residential houses.">
            <a:extLst>
              <a:ext uri="{FF2B5EF4-FFF2-40B4-BE49-F238E27FC236}">
                <a16:creationId xmlns:a16="http://schemas.microsoft.com/office/drawing/2014/main" id="{1C77B45E-685C-8768-A9E0-1A80F8BA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2" y="1678037"/>
            <a:ext cx="604837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99598-13F1-7178-7D3B-7805C88426EE}"/>
              </a:ext>
            </a:extLst>
          </p:cNvPr>
          <p:cNvSpPr txBox="1"/>
          <p:nvPr/>
        </p:nvSpPr>
        <p:spPr>
          <a:xfrm>
            <a:off x="142875" y="1678037"/>
            <a:ext cx="54418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G&amp;T Cooperatives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and purchase</a:t>
            </a:r>
          </a:p>
          <a:p>
            <a:r>
              <a:rPr lang="en-US" dirty="0"/>
              <a:t>     energy for our Distribution Cooperatives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Own the transmission lines delivering electricity</a:t>
            </a:r>
          </a:p>
          <a:p>
            <a:r>
              <a:rPr lang="en-US" dirty="0"/>
              <a:t>     to Distribution Cooperatives through long-term power </a:t>
            </a:r>
          </a:p>
          <a:p>
            <a:r>
              <a:rPr lang="en-US" dirty="0"/>
              <a:t>     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with Distribution Cooperatives to obtain local </a:t>
            </a:r>
          </a:p>
          <a:p>
            <a:r>
              <a:rPr lang="en-US" dirty="0"/>
              <a:t>     renewable energy mix, including behind-the-meter </a:t>
            </a:r>
          </a:p>
          <a:p>
            <a:r>
              <a:rPr lang="en-US" dirty="0"/>
              <a:t>     energy generated by cooperative members</a:t>
            </a:r>
          </a:p>
          <a:p>
            <a:endParaRPr lang="en-US" dirty="0"/>
          </a:p>
          <a:p>
            <a:r>
              <a:rPr lang="en-US" dirty="0"/>
              <a:t>Distribution Cooperatives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Own the infrastructure that delivers power to their</a:t>
            </a:r>
          </a:p>
          <a:p>
            <a:r>
              <a:rPr lang="en-US" dirty="0"/>
              <a:t>     members</a:t>
            </a:r>
          </a:p>
          <a:p>
            <a:r>
              <a:rPr lang="en-US" dirty="0"/>
              <a:t>    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2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49A4-1C37-20AE-BB76-31106C86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1" y="177272"/>
            <a:ext cx="10515600" cy="1325563"/>
          </a:xfrm>
        </p:spPr>
        <p:txBody>
          <a:bodyPr/>
          <a:lstStyle/>
          <a:p>
            <a:r>
              <a:rPr lang="en-US" dirty="0"/>
              <a:t>Electric Cooperative History</a:t>
            </a:r>
          </a:p>
        </p:txBody>
      </p:sp>
      <p:pic>
        <p:nvPicPr>
          <p:cNvPr id="13" name="Picture 12" descr="A timeline of a company&#10;&#10;Description automatically generated with medium confidence">
            <a:extLst>
              <a:ext uri="{FF2B5EF4-FFF2-40B4-BE49-F238E27FC236}">
                <a16:creationId xmlns:a16="http://schemas.microsoft.com/office/drawing/2014/main" id="{8DC5B01B-434A-F711-E0DC-4870B656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332"/>
            <a:ext cx="12192000" cy="4189614"/>
          </a:xfrm>
          <a:prstGeom prst="rect">
            <a:avLst/>
          </a:prstGeom>
        </p:spPr>
      </p:pic>
      <p:pic>
        <p:nvPicPr>
          <p:cNvPr id="9" name="Picture 8" descr="A logo with lightning bolts and letters&#10;&#10;Description automatically generated">
            <a:extLst>
              <a:ext uri="{FF2B5EF4-FFF2-40B4-BE49-F238E27FC236}">
                <a16:creationId xmlns:a16="http://schemas.microsoft.com/office/drawing/2014/main" id="{5B8E3764-8EC1-F373-2455-4B5511D0E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464" y="3281042"/>
            <a:ext cx="758107" cy="851864"/>
          </a:xfrm>
          <a:prstGeom prst="rect">
            <a:avLst/>
          </a:prstGeom>
        </p:spPr>
      </p:pic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2D51024-7009-09A4-0E34-38044BCB2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4" y="4481085"/>
            <a:ext cx="1441071" cy="405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EDD6F-2CA2-9C08-3DFF-B24BAB77E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785" y="2464951"/>
            <a:ext cx="980008" cy="331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D78F6F-431A-6C2C-68BD-F19A1AA97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252" y="4382048"/>
            <a:ext cx="1482095" cy="1635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1A2A8C-011A-00C4-BA0E-5C1612F12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110" y="2250493"/>
            <a:ext cx="2144216" cy="14564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DCCD-5DC7-174C-3CF9-715E54AB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6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49A4-1C37-20AE-BB76-31106C86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9" y="1"/>
            <a:ext cx="6359096" cy="164219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WHERE ARE ELECTRIC COOPS IN NEW MEXICO?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22B31-3EDF-B713-1357-282443801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975" y="0"/>
            <a:ext cx="5817026" cy="6419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D3499-F990-6029-913C-D2B371F3A462}"/>
              </a:ext>
            </a:extLst>
          </p:cNvPr>
          <p:cNvSpPr txBox="1"/>
          <p:nvPr/>
        </p:nvSpPr>
        <p:spPr>
          <a:xfrm>
            <a:off x="130373" y="1860091"/>
            <a:ext cx="5441818" cy="294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NMREC Member Cooperatives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NMREC Associate Member Cooperatives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Non-NMREC Member Cooperative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kern="100" dirty="0">
              <a:effectLst/>
              <a:latin typeface="Tw Cen MT" panose="020B06020201040206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G&amp;T</a:t>
            </a:r>
            <a:r>
              <a:rPr lang="en-US" sz="2400" b="1" kern="100" dirty="0"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Cooperatives Operating in NM</a:t>
            </a:r>
            <a:endParaRPr lang="en-US" sz="2400" b="1" kern="100" dirty="0">
              <a:effectLst/>
              <a:latin typeface="Tw Cen MT" panose="020B06020201040206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Tri-State Generation &amp; Transmission Association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Wester</a:t>
            </a:r>
            <a:r>
              <a:rPr lang="en-US" kern="100" dirty="0"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n-US" kern="100" dirty="0">
                <a:effectLst/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Farmers Electric Cooperative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Tw Cen MT" panose="020B06020201040206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Arizona Generation &amp; Transmission Cooperatives 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90249-6504-2BAB-088A-164F89D66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21" y="2513218"/>
            <a:ext cx="408467" cy="24386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AB07AC-7807-04B3-C190-9298540B27A4}"/>
              </a:ext>
            </a:extLst>
          </p:cNvPr>
          <p:cNvSpPr/>
          <p:nvPr/>
        </p:nvSpPr>
        <p:spPr>
          <a:xfrm>
            <a:off x="4741012" y="1959872"/>
            <a:ext cx="388644" cy="226142"/>
          </a:xfrm>
          <a:prstGeom prst="rect">
            <a:avLst/>
          </a:prstGeom>
          <a:solidFill>
            <a:srgbClr val="33BF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839AC-DC58-FC9D-7E3F-53D254D1420B}"/>
              </a:ext>
            </a:extLst>
          </p:cNvPr>
          <p:cNvSpPr/>
          <p:nvPr/>
        </p:nvSpPr>
        <p:spPr>
          <a:xfrm>
            <a:off x="4619625" y="3000375"/>
            <a:ext cx="388644" cy="209550"/>
          </a:xfrm>
          <a:prstGeom prst="rect">
            <a:avLst/>
          </a:prstGeom>
          <a:solidFill>
            <a:srgbClr val="2C79C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57E0C-10B4-B34D-B0E0-568038ACB8EE}"/>
              </a:ext>
            </a:extLst>
          </p:cNvPr>
          <p:cNvSpPr/>
          <p:nvPr/>
        </p:nvSpPr>
        <p:spPr>
          <a:xfrm>
            <a:off x="4145298" y="1959872"/>
            <a:ext cx="388644" cy="226142"/>
          </a:xfrm>
          <a:prstGeom prst="rect">
            <a:avLst/>
          </a:prstGeom>
          <a:solidFill>
            <a:srgbClr val="CAE8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6327A-5827-CBBF-A254-0DC0BF5B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2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12280-0FAE-7B60-759B-8491F3A43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Serve close to 450,000 New Mexico residents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Operate over 61,000 miles of power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Distribute over five million megawatt hours of electricity </a:t>
            </a: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every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Service areas are in 32 out of 33 New Mexico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Average four meters per mile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Provide over 1,100 quality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w Cen MT" panose="020B0602020104020603" pitchFamily="34" charset="0"/>
              </a:rPr>
              <a:t>22% population in poverty compared to 17% for NM </a:t>
            </a: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   and 13% for the 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CCE8C5-112B-1335-135E-B4CC9F9D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5311F1B0-C556-A2C7-8B41-98F7E90C75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01275" cy="1616869"/>
          </a:xfrm>
          <a:prstGeom prst="rect">
            <a:avLst/>
          </a:prstGeom>
          <a:solidFill>
            <a:schemeClr val="bg1"/>
          </a:solidFill>
        </p:spPr>
        <p:txBody>
          <a:bodyPr vert="horz" lIns="4572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2"/>
                </a:solidFill>
                <a:latin typeface="Gill Sans SemiBold" panose="020B0502020104020203" pitchFamily="34" charset="-79"/>
                <a:ea typeface="+mj-ea"/>
                <a:cs typeface="Gill Sans SemiBold" panose="020B0502020104020203" pitchFamily="34" charset="-79"/>
              </a:defRPr>
            </a:lvl1pPr>
          </a:lstStyle>
          <a:p>
            <a:r>
              <a:rPr lang="en-US" dirty="0"/>
              <a:t>Cooperative Statistics</a:t>
            </a:r>
          </a:p>
        </p:txBody>
      </p:sp>
      <p:pic>
        <p:nvPicPr>
          <p:cNvPr id="5" name="Picture 4" descr="A telephone pole with a blue sky and clouds&#10;&#10;Description automatically generated">
            <a:extLst>
              <a:ext uri="{FF2B5EF4-FFF2-40B4-BE49-F238E27FC236}">
                <a16:creationId xmlns:a16="http://schemas.microsoft.com/office/drawing/2014/main" id="{D127B086-AEA8-1B12-FD66-E3481088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657" y="0"/>
            <a:ext cx="2029343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3AED-5D42-7EB2-AE20-5BF6B1A6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E6A8E-35D1-408A-2958-21B05D2F9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69B90-E7C3-A1A2-9104-3A39F15F6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B592E9F4-49A2-77EA-7386-DEC8F91C9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/>
        </p:blipFill>
        <p:spPr>
          <a:xfrm>
            <a:off x="31315" y="0"/>
            <a:ext cx="1212937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20CE-6E41-D5DA-8F92-CBC3882E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66F9-D140-FD72-2163-984805838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2700" indent="0">
              <a:lnSpc>
                <a:spcPct val="100000"/>
              </a:lnSpc>
              <a:spcBef>
                <a:spcPts val="400"/>
              </a:spcBef>
              <a:buClr>
                <a:srgbClr val="095291"/>
              </a:buClr>
              <a:buSzPct val="127906"/>
              <a:buNone/>
              <a:tabLst>
                <a:tab pos="355600" algn="l"/>
              </a:tabLst>
            </a:pPr>
            <a:r>
              <a:rPr lang="en-US" sz="4000" b="1" spc="-10" dirty="0">
                <a:solidFill>
                  <a:srgbClr val="073D6C"/>
                </a:solidFill>
                <a:latin typeface="Arial"/>
                <a:cs typeface="Arial"/>
              </a:rPr>
              <a:t>Goals:</a:t>
            </a:r>
          </a:p>
          <a:p>
            <a:pPr marL="698500" marR="5080" lvl="1" indent="0">
              <a:lnSpc>
                <a:spcPts val="1800"/>
              </a:lnSpc>
              <a:spcBef>
                <a:spcPts val="685"/>
              </a:spcBef>
              <a:buNone/>
              <a:tabLst>
                <a:tab pos="1042035" algn="l"/>
              </a:tabLst>
            </a:pPr>
            <a:endParaRPr lang="en-US" sz="4000" dirty="0">
              <a:latin typeface="Arial"/>
              <a:cs typeface="Arial"/>
            </a:endParaRPr>
          </a:p>
          <a:p>
            <a:pPr marL="1041400" lvl="1" indent="-342900">
              <a:lnSpc>
                <a:spcPct val="100000"/>
              </a:lnSpc>
              <a:spcBef>
                <a:spcPts val="275"/>
              </a:spcBef>
              <a:buChar char="•"/>
              <a:tabLst>
                <a:tab pos="1041400" algn="l"/>
              </a:tabLst>
            </a:pPr>
            <a:r>
              <a:rPr lang="en-US" sz="4000" dirty="0">
                <a:latin typeface="Arial"/>
                <a:cs typeface="Arial"/>
              </a:rPr>
              <a:t>Protect</a:t>
            </a:r>
            <a:r>
              <a:rPr lang="en-US" sz="4000" spc="80" dirty="0">
                <a:latin typeface="Arial"/>
                <a:cs typeface="Arial"/>
              </a:rPr>
              <a:t> electric</a:t>
            </a:r>
            <a:r>
              <a:rPr lang="en-US" sz="4000" spc="135" dirty="0">
                <a:latin typeface="Arial"/>
                <a:cs typeface="Arial"/>
              </a:rPr>
              <a:t> </a:t>
            </a:r>
            <a:r>
              <a:rPr lang="en-US" sz="4000" dirty="0">
                <a:latin typeface="Arial"/>
                <a:cs typeface="Arial"/>
              </a:rPr>
              <a:t>infrastructure</a:t>
            </a:r>
          </a:p>
          <a:p>
            <a:pPr marL="1041400" lvl="1" indent="-342900">
              <a:lnSpc>
                <a:spcPct val="100000"/>
              </a:lnSpc>
              <a:spcBef>
                <a:spcPts val="275"/>
              </a:spcBef>
              <a:buChar char="•"/>
              <a:tabLst>
                <a:tab pos="1041400" algn="l"/>
              </a:tabLst>
            </a:pPr>
            <a:r>
              <a:rPr lang="en-US" sz="4000" dirty="0">
                <a:latin typeface="Arial"/>
                <a:cs typeface="Arial"/>
              </a:rPr>
              <a:t>Reduce fuels that could ignite wildfires, impacting people and property</a:t>
            </a:r>
          </a:p>
          <a:p>
            <a:pPr marL="1041400" lvl="1" indent="-342900">
              <a:lnSpc>
                <a:spcPct val="100000"/>
              </a:lnSpc>
              <a:spcBef>
                <a:spcPts val="275"/>
              </a:spcBef>
              <a:buChar char="•"/>
              <a:tabLst>
                <a:tab pos="1041400" algn="l"/>
              </a:tabLst>
            </a:pPr>
            <a:r>
              <a:rPr lang="en-US" sz="4000" dirty="0">
                <a:latin typeface="Arial"/>
                <a:cs typeface="Arial"/>
              </a:rPr>
              <a:t>Work with agencies, private landowners, environmental advocates, etc. to ensure responsible land management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05305-813B-EA2C-67EC-0163AE2C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2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0BCA6-548E-12B7-E5EA-D3BB04C2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341C-8BC0-9605-CF78-B787C1926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858"/>
            <a:ext cx="10515600" cy="457010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Wildfire Liability</a:t>
            </a:r>
          </a:p>
          <a:p>
            <a:r>
              <a:rPr lang="en-US" sz="3600" dirty="0"/>
              <a:t>Federal – Strict Liability</a:t>
            </a:r>
          </a:p>
          <a:p>
            <a:r>
              <a:rPr lang="en-US" sz="3600" dirty="0"/>
              <a:t>Funding for Infrastructure -System Hardening, Vegetation Management, etc.</a:t>
            </a:r>
          </a:p>
          <a:p>
            <a:r>
              <a:rPr lang="en-US" sz="3600" dirty="0"/>
              <a:t>Loss of Insurance or increase in cost for insurance premiums, decreased coverage</a:t>
            </a:r>
          </a:p>
          <a:p>
            <a:r>
              <a:rPr lang="en-US" sz="3600" dirty="0"/>
              <a:t>Need for increased fuels reduction</a:t>
            </a:r>
          </a:p>
          <a:p>
            <a:r>
              <a:rPr lang="en-US" sz="3600" dirty="0"/>
              <a:t>Recognition as community owned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9A42C-AE26-8290-9D08-49C8FFE6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903FE-A4E2-884A-9B4C-828946D48C5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5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MRECA_PPT">
      <a:dk1>
        <a:srgbClr val="000000"/>
      </a:dk1>
      <a:lt1>
        <a:srgbClr val="FFFFFF"/>
      </a:lt1>
      <a:dk2>
        <a:srgbClr val="583423"/>
      </a:dk2>
      <a:lt2>
        <a:srgbClr val="30B5C8"/>
      </a:lt2>
      <a:accent1>
        <a:srgbClr val="95CFDA"/>
      </a:accent1>
      <a:accent2>
        <a:srgbClr val="B07052"/>
      </a:accent2>
      <a:accent3>
        <a:srgbClr val="0082A3"/>
      </a:accent3>
      <a:accent4>
        <a:srgbClr val="B34803"/>
      </a:accent4>
      <a:accent5>
        <a:srgbClr val="00D0FF"/>
      </a:accent5>
      <a:accent6>
        <a:srgbClr val="802300"/>
      </a:accent6>
      <a:hlink>
        <a:srgbClr val="DBDBDB"/>
      </a:hlink>
      <a:folHlink>
        <a:srgbClr val="757473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RECA_Powerpoint_Template_Example_R1" id="{CCDC881E-8EEF-9F43-8A0A-3131D6839EC7}" vid="{A4AF7062-34C1-6343-B0E1-FCE8D62BF6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25e39f-afe6-4892-9dae-228c25af6ce3" xsi:nil="true"/>
    <lcf76f155ced4ddcb4097134ff3c332f xmlns="90f1626b-0cde-46f5-86c9-75ea496eabe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2F9964B460314185EFE365BA3AC722" ma:contentTypeVersion="15" ma:contentTypeDescription="Create a new document." ma:contentTypeScope="" ma:versionID="907a149f238225b6ae3e55100b8d6017">
  <xsd:schema xmlns:xsd="http://www.w3.org/2001/XMLSchema" xmlns:xs="http://www.w3.org/2001/XMLSchema" xmlns:p="http://schemas.microsoft.com/office/2006/metadata/properties" xmlns:ns2="90f1626b-0cde-46f5-86c9-75ea496eabef" xmlns:ns3="a625e39f-afe6-4892-9dae-228c25af6ce3" targetNamespace="http://schemas.microsoft.com/office/2006/metadata/properties" ma:root="true" ma:fieldsID="51ee62a3b18f457afd09a86231d0cc22" ns2:_="" ns3:_="">
    <xsd:import namespace="90f1626b-0cde-46f5-86c9-75ea496eabef"/>
    <xsd:import namespace="a625e39f-afe6-4892-9dae-228c25af6c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f1626b-0cde-46f5-86c9-75ea496eab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0f2951a-92cd-4354-9fce-a5ee5fc01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5e39f-afe6-4892-9dae-228c25af6c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1b26242-1726-442c-811c-a95b9833b44e}" ma:internalName="TaxCatchAll" ma:showField="CatchAllData" ma:web="a625e39f-afe6-4892-9dae-228c25af6c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67D8F6-347A-42A6-9053-C68DDE01AA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03DDD9-B165-434E-AB91-28C5A354C723}">
  <ds:schemaRefs>
    <ds:schemaRef ds:uri="http://purl.org/dc/dcmitype/"/>
    <ds:schemaRef ds:uri="http://purl.org/dc/terms/"/>
    <ds:schemaRef ds:uri="http://schemas.microsoft.com/office/2006/documentManagement/types"/>
    <ds:schemaRef ds:uri="a625e39f-afe6-4892-9dae-228c25af6ce3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0f1626b-0cde-46f5-86c9-75ea496eabef"/>
  </ds:schemaRefs>
</ds:datastoreItem>
</file>

<file path=customXml/itemProps3.xml><?xml version="1.0" encoding="utf-8"?>
<ds:datastoreItem xmlns:ds="http://schemas.openxmlformats.org/officeDocument/2006/customXml" ds:itemID="{56351B5D-BB59-446B-81E7-1106CFBC6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f1626b-0cde-46f5-86c9-75ea496eabef"/>
    <ds:schemaRef ds:uri="a625e39f-afe6-4892-9dae-228c25af6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4828</TotalTime>
  <Words>393</Words>
  <Application>Microsoft Office PowerPoint</Application>
  <PresentationFormat>Widescreen</PresentationFormat>
  <Paragraphs>85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Calibri</vt:lpstr>
      <vt:lpstr>Courier New</vt:lpstr>
      <vt:lpstr>Gill Sans MT</vt:lpstr>
      <vt:lpstr>Gill Sans SemiBold</vt:lpstr>
      <vt:lpstr>System Font Regular</vt:lpstr>
      <vt:lpstr>Tw Cen MT</vt:lpstr>
      <vt:lpstr>Office Theme</vt:lpstr>
      <vt:lpstr>Cooperative Education</vt:lpstr>
      <vt:lpstr>What is an electric cooperative?</vt:lpstr>
      <vt:lpstr>Power Delivery</vt:lpstr>
      <vt:lpstr>Electric Cooperative History</vt:lpstr>
      <vt:lpstr>WHERE ARE ELECTRIC COOPS IN NEW MEXICO?</vt:lpstr>
      <vt:lpstr>PowerPoint Presentation</vt:lpstr>
      <vt:lpstr>PowerPoint Presentation</vt:lpstr>
      <vt:lpstr>Wildfire Mitigation</vt:lpstr>
      <vt:lpstr>Concerns</vt:lpstr>
      <vt:lpstr>Electric Coop Initiatives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 Hoang</dc:creator>
  <cp:lastModifiedBy>Charise Swanson</cp:lastModifiedBy>
  <cp:revision>62</cp:revision>
  <cp:lastPrinted>2024-09-09T17:42:04Z</cp:lastPrinted>
  <dcterms:created xsi:type="dcterms:W3CDTF">2023-08-21T10:41:13Z</dcterms:created>
  <dcterms:modified xsi:type="dcterms:W3CDTF">2024-10-09T18:42:20Z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0x0101002D81080767215841917176550F5BBE4D</vt:lpwstr>
  </property>
  <property fmtid="{D5CDD505-2E9C-101B-9397-08002B2CF9AE}" pid="3" name="MediaServiceImageTags">
    <vt:lpwstr/>
  </property>
</Properties>
</file>