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57" r:id="rId5"/>
    <p:sldId id="258" r:id="rId6"/>
    <p:sldId id="272" r:id="rId7"/>
    <p:sldId id="276" r:id="rId8"/>
    <p:sldId id="277" r:id="rId9"/>
    <p:sldId id="278" r:id="rId10"/>
    <p:sldId id="259" r:id="rId11"/>
    <p:sldId id="260" r:id="rId12"/>
    <p:sldId id="261" r:id="rId13"/>
    <p:sldId id="262" r:id="rId14"/>
    <p:sldId id="264" r:id="rId15"/>
    <p:sldId id="265" r:id="rId16"/>
    <p:sldId id="290" r:id="rId17"/>
    <p:sldId id="271" r:id="rId18"/>
    <p:sldId id="266" r:id="rId19"/>
    <p:sldId id="267" r:id="rId20"/>
    <p:sldId id="268" r:id="rId21"/>
    <p:sldId id="269" r:id="rId22"/>
    <p:sldId id="270" r:id="rId23"/>
    <p:sldId id="263" r:id="rId24"/>
    <p:sldId id="275" r:id="rId25"/>
    <p:sldId id="273" r:id="rId26"/>
    <p:sldId id="284" r:id="rId27"/>
    <p:sldId id="285" r:id="rId28"/>
    <p:sldId id="286" r:id="rId29"/>
    <p:sldId id="287" r:id="rId30"/>
    <p:sldId id="288" r:id="rId31"/>
    <p:sldId id="280" r:id="rId32"/>
    <p:sldId id="281" r:id="rId33"/>
    <p:sldId id="282" r:id="rId34"/>
    <p:sldId id="279" r:id="rId35"/>
    <p:sldId id="289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7:11:08.793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1 234 24575,'17'-1'0,"0"-1"0,32-7 0,-32 5 0,0 1 0,-1 0 0,25 0 0,13 8 0,-1 1 0,95 26 0,-124-27 0,94 25 0,97 20 0,-47-20 0,3-8 0,178 0 0,-253-23 0,104-1 0,340 39 0,-297-12 0,-121-15 0,278-3 0,-233-9 0,-133 0 0,53-9 0,-53 5 0,51-1 0,-23 7 0,-14 1 0,0-1 0,0-3 0,0-2 0,87-20 0,-98 16 0,1 2 0,43-3 0,48-9 0,47-13 0,-109 23 0,113-32 0,-150 34 0,1 0 0,0 2 0,31-1 0,42-6 0,291-60 0,-357 63 0,-2-2 0,0-1 0,42-21 0,-51 20 0,0 1 0,0 2 0,1 1 0,0 1 0,1 1 0,46-5 0,17 1 0,10-1 0,-49 11 0,-7 2 0,-1-3 0,70-11 0,-57 5 0,0 3 0,0 2 0,73 6 0,-16 0 0,-52-4 0,0 4 0,-1 2 0,110 24 0,-135-22 0,54 4 0,6 1 0,-30-3 0,1-4 0,122-7 0,-63 0 0,-85 2 0,0 2 0,0 1 0,-1 3 0,48 12 0,21 2 0,-83-17 0,0 1 0,0 2 0,45 15 0,92 31 0,-28-10 0,19 2 0,-21-8 0,-85-22 0,83 12 0,-94-21 0,-12-1 0,1 0 0,41 13 0,110 35 0,-129-38 0,1-2 0,1-2 0,60 3 0,6 2 0,-35-6 0,0-4 0,103-7 0,-48-1 0,642 3 0,-742 2 0,55 9 0,-54-5 0,52 2 0,-20-8 0,-12-1 0,0 2 0,78 13 0,-101-10 0,50 1 0,-60-5 0,-1 2 0,0 0 0,0 1 0,0 1 0,29 9 0,11 7 0,86 14 0,-80-20 0,-40-9 0,49 2 0,-56-6 0,-1 0 0,1 2 0,-1 1 0,30 8 0,-11-1 0,0-1 0,0-3 0,43 3 0,-14-2 0,41 0 0,-71-7 0,61 11 0,-56-5 0,64 0 0,23 4 0,18 2 0,-99-10 0,-1 2 0,53 11 0,84 18 0,-128-25 0,338 62 0,-350-64 0,-4 0 0,77 22 0,35 9 0,-32-1 0,-54-18 0,34 8 0,-49-14 0,78 30 0,-101-32 0,1-1 0,62 9 0,-7-2 0,-55-10 0,48 2 0,0 0 0,40 15 0,-70-12 0,1-2 0,81 4 0,-105-11 0,-1 1 0,1 0 0,-1 2 0,34 12 0,35 9 0,121 7 0,-131-27 0,146-7 0,-94-3 0,-107 1 0,0-2 0,0 0 0,-1-3 0,56-18 0,34-8 0,-35 16 0,68-13 0,-83 18 0,73-24 0,-104 25 0,-5 1 0,-1-2 0,0-1 0,-1-1 0,-1-2 0,0-1 0,-1-1 0,-1-1 0,29-27 0,14-13 0,-48 36 0,2 2 0,0 0 0,2 2 0,0 1 0,44-23 0,-24 19 0,0 2 0,90-25 0,-114 39 0,-1 1 0,1 0 0,1 2 0,-1 1 0,0 1 0,1 1 0,-1 1 0,0 1 0,37 8 0,139 36 0,-139-32 0,0-2 0,109 5 0,-119-13 0,-11 1 0,54 14 0,-62-11 0,0-2 0,0-1 0,44 2 0,-55-6 0,0 1 0,30 7 0,35 3 0,-55-10 0,47 11 0,-9-2 0,-55-9 0,-1 1 0,0 1 0,0 0 0,15 7 0,-15-6 0,0 0 0,0-1 0,0-1 0,16 3 0,181 39 0,-118-22 0,28-6 0,-44-8 0,-24-4 0,0-2 0,52-3 0,54 2 0,-110 3 0,50 14 0,-61-10 0,0-2 0,0-2 0,39 1 0,-10-3 0,114 21 0,-14-1 0,-39-1 0,-11-2 0,218 35 0,-235-49 0,102-8 0,-56-1 0,444 3 0,-558-1 0,53-10 0,-53 5 0,52-1 0,522 8 0,-453 12 0,-2-1 0,-124-10 0,-1 0 0,27 7 0,-27-4 0,1-1 0,27 0 0,163 8 0,25 0 0,-187-10 0,56 9 0,45 3 0,-94-11 0,0 2 0,82 20 0,-114-20 0,19 2 0,49 1 0,-59-7 0,0 2 0,69 16 0,-59-9 0,81 8 0,30 6 0,113 34 0,-227-47 0,88 18 0,-11-10 0,113 12 0,31 5 0,-174-21 0,-1-3 0,101 0 0,-78-11 0,93-4 0,-34-22 0,-116 14 0,15-2 0,-58 11 0,0 0 0,1-1 0,-1 0 0,-1-1 0,15-6 0,-13 4 0,0 1 0,0 1 0,1 0 0,16-2 0,217-22 0,-36-8 0,-151 22 0,0 4 0,94-6 0,-102 13 0,0-2 0,102-25 0,29 3 0,-76 17 0,-78 9 0,0-2 0,34-7 0,166-23 0,-146 23 0,40 0 0,-78 8 0,-1-3 0,0-1 0,79-21 0,-91 20 0,0 1 0,0 1 0,1 2 0,-1 1 0,66 5 0,-19 0 0,985-3 0,-908 13 0,8 0 0,0-26 0,-9 0 0,-101 9 0,104-21 0,-16 2 0,-83 13 0,111-33 0,-29 5 0,-2 1 0,-80 19 0,72-12 0,-116 27 0,-1-1 0,1 0 0,-1-2 0,0 0 0,20-11 0,14-6 0,-30 17-1365,-2 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7:10:13.245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23402 203 24575,'-8'7'0,"-1"0"0,0 0 0,0-1 0,-12 6 0,-26 17 0,19-8 0,-50 27 0,-10 7 0,-35 30 0,84-59 0,-49 24 0,32-19 0,-102 55 0,86-45 0,-79 32 0,0-1 0,57-34 0,68-29 0,-50 24 0,50-20 0,-2-3 0,1 0 0,-1-2 0,-52 9 0,5 0 0,-204 43 0,140-42 0,0-5 0,-210-9 0,209-5 0,101-1 0,-1-2 0,1-1 0,-41-12 0,-3 0 0,-95-13 0,-46-4 0,123 22 0,63 7 0,15 3 0,-1-1 0,1-1 0,-1-2 0,-32-11 0,13 1 0,-1 2 0,-1 2 0,-69-9 0,-27 5 0,-93-14 0,142 15 0,-169-5 0,201 16 0,-104-19 0,87 10 0,-234-35 0,-24 3 0,-18 1 0,169 20 0,121 13 0,-114-4 0,153 14 0,0-2 0,-27-5 0,-34-4 0,84 12 0,-20 0 0,-1-1 0,1-1 0,0-1 0,0-1 0,0 0 0,-29-12 0,24 8 0,-1 1 0,0 2 0,0 0 0,-30-1 0,0 0 0,-219-48 0,119 44 0,0 0 0,-37-20 0,-73-1 0,226 25 0,-48-12 0,54 9 0,0 2 0,-43-2 0,52 6 0,1 0 0,0-2 0,-29-9 0,29 6 0,0 2 0,0 1 0,-29-2 0,-24 0 0,1-4 0,-124-32 0,176 36 0,-15-4 0,-1 1 0,-47-4 0,35 7 0,-74-21 0,78 15 0,-94-10 0,61 9 0,60 9 0,-1 1 0,-29-1 0,23 3 0,0-2 0,0-1 0,-30-9 0,31 7 0,-1 0 0,1 2 0,-36-1 0,-593 7 0,627 0 0,-56 11 0,56-7 0,-54 3 0,35-5 0,-50 9 0,22-2 0,30-2 0,1 1 0,-50 18 0,-21 4 0,104-28 0,1 2 0,0-1 0,-21 12 0,-26 9 0,-103 23 0,-197 68 0,294-102 0,-80 8 0,110-17 0,-52 14 0,60-12 0,-1 0 0,1-2 0,-42 2 0,35-7 0,-25 0 0,1 2 0,0 3 0,-59 13 0,69-9 0,-1-3 0,-83 1 0,42-3 0,-13 7 0,62-5 0,-46 0 0,55-4 0,-49 9 0,-26 2 0,-145 12 0,-16 1 0,186-27 0,47-1 0,1 1 0,-1 2 0,0 2 0,1 1 0,-40 10 0,20-1 0,0-3 0,-71 5 0,-27 4 0,-245 36 0,265-35 0,73-10 0,-117 6 0,141-14 0,0 2 0,-65 14 0,59-9 0,-57 5 0,-107 13 0,25-1 0,120-18 0,-71 19 0,70-13 0,-72 8 0,-55 5 0,-9 2 0,52-5 0,100-15 0,-77 7 0,72-15 0,-153 12 0,-84 17 0,220-24 0,8-2 0,-107 21 0,78-7 0,-164 11 0,86-5 0,-255 29 0,-87 15 0,332-60 0,-48 5 0,-134 16 0,95-9 0,22-6 0,14-3 0,-166-3 0,56-5 0,274 5 0,0 2 0,-118 37 0,92-31 0,28-6 0,-36 2 0,-8 1 0,64-4 0,9-1 0,0-1 0,0-2 0,-46 2 0,10-4 0,-107 21 0,86-11 0,-9 1 0,-178 48 0,255-54-1365,6 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7:18:41.484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343 0 24575,'-54'49'0,"-60"43"0,91-74 0,-61 68 0,26-34-1365,48-40-5461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00C7-35C0-841D-AAEB-E02F98F41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A1EF9-BBA2-0F2F-A08D-DACF42312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AA6DF-644B-159B-BC09-64011242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54349-08AE-68F9-2EA2-BB10CE23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0E5C3-8CF4-D429-0E78-2470FCFF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6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4EF32-214C-C764-8586-765B2C0D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7E368-4B73-5D2F-6DBC-6202A5D0C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E7169-73DF-44F3-207D-14C77D23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6298-D590-E75E-7CB9-E909B12A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CC340-98D2-1B97-E4E2-BA29027A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6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FBD7F-22A0-84C3-5D93-E0E97C199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647A6-3FD7-C7C1-0258-C0B7448DD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7ED1-7BD0-2BD7-1D8F-1459A1B7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73B9-D425-A498-E9A3-7FA766ED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289F8-831E-CEC5-3095-C19EBC0B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4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5CC1-202F-D60F-9C69-3B4B84C1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1AE9-2218-1A90-536F-27FFD85E8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782E8-808F-86CC-830D-01A20FDB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812DE-2A74-741C-6D04-5370F67A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61797-4042-EC02-0581-F6BC1089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3E67-A498-1B0E-3C72-4859B89D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7D6D7-B02B-15FD-42C5-089FB3943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427D-65D0-7DB3-970D-DD9D1FC2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54CF8-40DB-F903-F74E-2B80DB62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58EE-63D2-D185-C290-EE98F811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60C2-8B99-9368-8340-8ED483C5F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309D-26A6-E759-E13B-1E2AE8F92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78FD5-1C30-9EE2-6206-3A762A59C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B78DA-F7D0-2770-79D4-587B5D67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E25FA-FC63-0FDF-200C-1AF08BA7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0BF50-896D-CD3E-6E1D-B75FA1BC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35B1-D337-3053-91E5-06358FF0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58589-B7BC-C104-2C58-F9521121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706BD-2A22-0DBD-34A2-2344AE066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9D258-3A4B-85FC-3DCC-C72E10A32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47AB5-F6DA-C33B-794A-C114A958E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A2753B-E0E0-4F21-FB08-39DC6D00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F515E-4D2B-CD5A-C049-7DE5DFAE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2CF68-5446-B502-A02B-1AD46622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9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6FB9-3CB6-B964-7C13-988C01BB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8ED1B-149F-662A-5ADD-F1A20088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DBFDF-C8FE-E569-306B-DCB24B1E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1CF11-52AF-B624-4B87-6456BDF7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7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E7F9C3-21D9-AD17-3611-355ACAC8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5D843-0FCA-8ED5-1C44-7E712D73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226C1-4E6F-FFFE-B2DD-714EC0C7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4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1B7C-C278-0EFE-3CC2-F2F2A785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92C1-3A36-A0CE-5FE0-6F5CD95E3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08BB5-8247-9874-1B5B-45EED062D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5F616-585E-C886-6FFD-1212D5C5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B0E04-5BC7-CAA5-D0D7-3B48F4CF1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67310-4FC9-4268-FA69-1574A72D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1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AC429-030A-B78A-9A46-D46B826A5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7CBAB-DA33-6DE9-E0C2-9BD5D95AB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2C144-BDB4-7615-7A6F-EA0ACBE7C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7AC8E-BE5C-9571-DDF2-3151F53AF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344F1-6483-2A80-B40A-32AC9E68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C24FC-0ADE-49F7-15EC-D475DDE7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4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C2D863-CC57-4674-5F31-FE7CBA95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56BEE-9600-AA55-2D11-83B5E3297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639C-A21E-169E-4ABA-F8B8A5426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93598E-F7FD-4CAF-8860-42A534BDE4C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90A3D-1572-9A3C-B184-46BC99050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9CAC3-CBBE-1E4F-540F-47D65A9A0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F40809-F9EA-4C8F-9157-66BF2AF49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a498c9e810bd9f64JmltdHM9MTcyMDU2OTYwMCZpZ3VpZD0zNmZmYzMxNi1iYWFkLTZkYjItMDkxMi1kNzgxYmIyOTZjNDMmaW5zaWQ9NTg2MA&amp;ptn=3&amp;ver=2&amp;hsh=3&amp;fclid=36ffc316-baad-6db2-0912-d781bb296c43&amp;psq=home+hardening+wildfire&amp;u=a1aHR0cHM6Ly93aWxkZmlyZXJpc2sub3JnL3JlZHVjZS1yaXNrL2lnbml0aW9uLXJlc2lzdGFudC1ob21lcy8&amp;ntb=1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ng.com/ck/a?!&amp;&amp;p=5751dd962b72b7adJmltdHM9MTcyMDU2OTYwMCZpZ3VpZD0zNmZmYzMxNi1iYWFkLTZkYjItMDkxMi1kNzgxYmIyOTZjNDMmaW5zaWQ9NTg2NA&amp;ptn=3&amp;ver=2&amp;hsh=3&amp;fclid=36ffc316-baad-6db2-0912-d781bb296c43&amp;psq=home+hardening+wildfire&amp;u=a1aHR0cHM6Ly93d3cuZmlyZS5jYS5nb3YvaG9tZS1oYXJkZW5pbmc&amp;ntb=1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ustomXml" Target="../ink/ink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idoso, New Mexico: Village evacuates as 2 fires converge on it ‘like a pair of tongs ...">
            <a:extLst>
              <a:ext uri="{FF2B5EF4-FFF2-40B4-BE49-F238E27FC236}">
                <a16:creationId xmlns:a16="http://schemas.microsoft.com/office/drawing/2014/main" id="{EA377B44-5806-F659-1AAB-4C2241B7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C406FD-882E-4A16-3A8D-E94BE3715F9E}"/>
              </a:ext>
            </a:extLst>
          </p:cNvPr>
          <p:cNvSpPr/>
          <p:nvPr/>
        </p:nvSpPr>
        <p:spPr>
          <a:xfrm>
            <a:off x="6349211" y="0"/>
            <a:ext cx="584278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South Fork  Fire Ruidoso NM</a:t>
            </a:r>
          </a:p>
        </p:txBody>
      </p:sp>
    </p:spTree>
    <p:extLst>
      <p:ext uri="{BB962C8B-B14F-4D97-AF65-F5344CB8AC3E}">
        <p14:creationId xmlns:p14="http://schemas.microsoft.com/office/powerpoint/2010/main" val="415247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trees on a hill&#10;&#10;Description automatically generated">
            <a:extLst>
              <a:ext uri="{FF2B5EF4-FFF2-40B4-BE49-F238E27FC236}">
                <a16:creationId xmlns:a16="http://schemas.microsoft.com/office/drawing/2014/main" id="{BCFB69D0-68D2-4357-F488-C3B01C0D8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b="139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669E23-D9CE-8DCD-E48B-849185D47BB9}"/>
              </a:ext>
            </a:extLst>
          </p:cNvPr>
          <p:cNvSpPr txBox="1"/>
          <p:nvPr/>
        </p:nvSpPr>
        <p:spPr>
          <a:xfrm>
            <a:off x="3538418" y="2296578"/>
            <a:ext cx="511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Ground Fire burned where trees had been thinned burned uphill to house that had defensible space  survived the fire.  </a:t>
            </a:r>
          </a:p>
        </p:txBody>
      </p:sp>
    </p:spTree>
    <p:extLst>
      <p:ext uri="{BB962C8B-B14F-4D97-AF65-F5344CB8AC3E}">
        <p14:creationId xmlns:p14="http://schemas.microsoft.com/office/powerpoint/2010/main" val="367394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se with a gazebo and trees&#10;&#10;Description automatically generated">
            <a:extLst>
              <a:ext uri="{FF2B5EF4-FFF2-40B4-BE49-F238E27FC236}">
                <a16:creationId xmlns:a16="http://schemas.microsoft.com/office/drawing/2014/main" id="{C02F6A33-0675-9D75-5F87-B6EF49DDE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24550"/>
          <a:stretch/>
        </p:blipFill>
        <p:spPr>
          <a:xfrm>
            <a:off x="135822" y="109924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FA3074-587E-0E1A-CC8E-554234038BC6}"/>
              </a:ext>
            </a:extLst>
          </p:cNvPr>
          <p:cNvSpPr/>
          <p:nvPr/>
        </p:nvSpPr>
        <p:spPr>
          <a:xfrm>
            <a:off x="6125530" y="0"/>
            <a:ext cx="42396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Home with defensible space survived</a:t>
            </a:r>
          </a:p>
          <a:p>
            <a:pPr algn="ctr"/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Ground fire.  No erosion with rain.</a:t>
            </a:r>
          </a:p>
        </p:txBody>
      </p:sp>
    </p:spTree>
    <p:extLst>
      <p:ext uri="{BB962C8B-B14F-4D97-AF65-F5344CB8AC3E}">
        <p14:creationId xmlns:p14="http://schemas.microsoft.com/office/powerpoint/2010/main" val="2431917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eld of dry grass and trees&#10;&#10;Description automatically generated">
            <a:extLst>
              <a:ext uri="{FF2B5EF4-FFF2-40B4-BE49-F238E27FC236}">
                <a16:creationId xmlns:a16="http://schemas.microsoft.com/office/drawing/2014/main" id="{400E811B-6AD4-3A89-41DE-DE1B95825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" b="235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41E72F-4381-21DE-B5D7-208608771ACF}"/>
              </a:ext>
            </a:extLst>
          </p:cNvPr>
          <p:cNvSpPr/>
          <p:nvPr/>
        </p:nvSpPr>
        <p:spPr>
          <a:xfrm>
            <a:off x="1077037" y="2424127"/>
            <a:ext cx="39721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Thinned last year,</a:t>
            </a:r>
          </a:p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 understory.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8A7A3-F6BA-0495-E2CC-2821FC300DA2}"/>
              </a:ext>
            </a:extLst>
          </p:cNvPr>
          <p:cNvSpPr/>
          <p:nvPr/>
        </p:nvSpPr>
        <p:spPr>
          <a:xfrm>
            <a:off x="7506002" y="3555810"/>
            <a:ext cx="47668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Thinned 11 years ago, understory</a:t>
            </a:r>
          </a:p>
          <a:p>
            <a:pPr algn="ctr"/>
            <a:r>
              <a:rPr lang="en-US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Had grown back.</a:t>
            </a:r>
          </a:p>
        </p:txBody>
      </p:sp>
    </p:spTree>
    <p:extLst>
      <p:ext uri="{BB962C8B-B14F-4D97-AF65-F5344CB8AC3E}">
        <p14:creationId xmlns:p14="http://schemas.microsoft.com/office/powerpoint/2010/main" val="124873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with trees and dirt">
            <a:extLst>
              <a:ext uri="{FF2B5EF4-FFF2-40B4-BE49-F238E27FC236}">
                <a16:creationId xmlns:a16="http://schemas.microsoft.com/office/drawing/2014/main" id="{ACC8F296-B3F6-2196-0F7D-7E07221173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4211D-ECA6-2433-1C0F-AF1F1DDCB8DF}"/>
              </a:ext>
            </a:extLst>
          </p:cNvPr>
          <p:cNvSpPr txBox="1"/>
          <p:nvPr/>
        </p:nvSpPr>
        <p:spPr>
          <a:xfrm>
            <a:off x="1684421" y="5101389"/>
            <a:ext cx="10779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Note green trees, one house burned, one not touched</a:t>
            </a:r>
          </a:p>
          <a:p>
            <a:r>
              <a:rPr lang="en-US" sz="3600" dirty="0">
                <a:solidFill>
                  <a:srgbClr val="FFFF00"/>
                </a:solidFill>
              </a:rPr>
              <a:t>Meets Ordinance spacing standards.</a:t>
            </a:r>
          </a:p>
        </p:txBody>
      </p:sp>
    </p:spTree>
    <p:extLst>
      <p:ext uri="{BB962C8B-B14F-4D97-AF65-F5344CB8AC3E}">
        <p14:creationId xmlns:p14="http://schemas.microsoft.com/office/powerpoint/2010/main" val="261540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uilding surrounded by trees&#10;&#10;Description automatically generated">
            <a:extLst>
              <a:ext uri="{FF2B5EF4-FFF2-40B4-BE49-F238E27FC236}">
                <a16:creationId xmlns:a16="http://schemas.microsoft.com/office/drawing/2014/main" id="{55F33350-1068-4A23-8BB8-BBB11D41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888D17-7241-1E8F-3CEE-06E97137C6D7}"/>
              </a:ext>
            </a:extLst>
          </p:cNvPr>
          <p:cNvSpPr/>
          <p:nvPr/>
        </p:nvSpPr>
        <p:spPr>
          <a:xfrm>
            <a:off x="1072482" y="2967335"/>
            <a:ext cx="100470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Proper tree spacing, ground fire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House survived.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967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se on a hill with trees&#10;&#10;Description automatically generated">
            <a:extLst>
              <a:ext uri="{FF2B5EF4-FFF2-40B4-BE49-F238E27FC236}">
                <a16:creationId xmlns:a16="http://schemas.microsoft.com/office/drawing/2014/main" id="{2D8C48D9-4480-47F2-8EDB-A6FD4E7F6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r="263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BF5E3E-A234-2CA2-2630-C6E9FB734279}"/>
              </a:ext>
            </a:extLst>
          </p:cNvPr>
          <p:cNvSpPr/>
          <p:nvPr/>
        </p:nvSpPr>
        <p:spPr>
          <a:xfrm>
            <a:off x="631182" y="2967335"/>
            <a:ext cx="109296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Proper tree spacing, no ladder fuels.</a:t>
            </a:r>
          </a:p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Home hardening = House survived</a:t>
            </a:r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57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7119BD-8A75-A912-F040-251E1599E7A3}"/>
              </a:ext>
            </a:extLst>
          </p:cNvPr>
          <p:cNvSpPr txBox="1"/>
          <p:nvPr/>
        </p:nvSpPr>
        <p:spPr>
          <a:xfrm>
            <a:off x="2097409" y="263758"/>
            <a:ext cx="60975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007A2"/>
                </a:solidFill>
                <a:effectLst/>
                <a:highlight>
                  <a:srgbClr val="FFFFFF"/>
                </a:highlight>
                <a:latin typeface="-apple-system"/>
                <a:hlinkClick r:id="rId3"/>
              </a:rPr>
              <a:t>To harden your home to wildfire</a:t>
            </a:r>
            <a:r>
              <a:rPr lang="en-US" b="1" i="0" u="none" strike="noStrike" dirty="0">
                <a:solidFill>
                  <a:srgbClr val="4007A2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Use ignition-resistant siding, roofs, decks, attic vents, eaves, and windows.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Avoid storing combustible materials on or under decks.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Remove vegetation and flammable mulch to create a five-foot buffer zone around the home.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Clean gutters and roofs of debris.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Replace the roof with metal, clay, or tile.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Install metal gutters.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Upgrade to dual-paned windows with one pane of tempered glass.</a:t>
            </a:r>
          </a:p>
          <a:p>
            <a:r>
              <a:rPr lang="en-US" b="0" i="0" u="none" strike="noStrike" dirty="0">
                <a:solidFill>
                  <a:srgbClr val="4007A2"/>
                </a:solidFill>
                <a:effectLst/>
                <a:highlight>
                  <a:srgbClr val="FFFFFF"/>
                </a:highlight>
                <a:latin typeface="-apple-system"/>
                <a:hlinkClick r:id="rId4"/>
              </a:rPr>
              <a:t>Home hardening can be applied to new construction or for retrofitting an older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4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structure with a roof&#10;&#10;Description automatically generated">
            <a:extLst>
              <a:ext uri="{FF2B5EF4-FFF2-40B4-BE49-F238E27FC236}">
                <a16:creationId xmlns:a16="http://schemas.microsoft.com/office/drawing/2014/main" id="{699AEA8C-EFAF-1CEE-2D01-105AD67AB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99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94665-1036-EB39-5B5A-DF3E8530395A}"/>
              </a:ext>
            </a:extLst>
          </p:cNvPr>
          <p:cNvSpPr txBox="1"/>
          <p:nvPr/>
        </p:nvSpPr>
        <p:spPr>
          <a:xfrm>
            <a:off x="7171634" y="2073897"/>
            <a:ext cx="489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Thinned 6 years ago, Forest and House Survived</a:t>
            </a:r>
          </a:p>
        </p:txBody>
      </p:sp>
    </p:spTree>
    <p:extLst>
      <p:ext uri="{BB962C8B-B14F-4D97-AF65-F5344CB8AC3E}">
        <p14:creationId xmlns:p14="http://schemas.microsoft.com/office/powerpoint/2010/main" val="3371185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enced in area with trees in the background&#10;&#10;Description automatically generated">
            <a:extLst>
              <a:ext uri="{FF2B5EF4-FFF2-40B4-BE49-F238E27FC236}">
                <a16:creationId xmlns:a16="http://schemas.microsoft.com/office/drawing/2014/main" id="{0B44AD8A-789A-9A51-103C-10039050B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r="907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9F618-BEC8-FF08-7399-883E510BD631}"/>
              </a:ext>
            </a:extLst>
          </p:cNvPr>
          <p:cNvSpPr/>
          <p:nvPr/>
        </p:nvSpPr>
        <p:spPr>
          <a:xfrm>
            <a:off x="145364" y="4823296"/>
            <a:ext cx="11901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Proper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treatmtne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+ Defensible space.</a:t>
            </a:r>
          </a:p>
        </p:txBody>
      </p:sp>
    </p:spTree>
    <p:extLst>
      <p:ext uri="{BB962C8B-B14F-4D97-AF65-F5344CB8AC3E}">
        <p14:creationId xmlns:p14="http://schemas.microsoft.com/office/powerpoint/2010/main" val="238694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Unthinned in the county.">
            <a:extLst>
              <a:ext uri="{FF2B5EF4-FFF2-40B4-BE49-F238E27FC236}">
                <a16:creationId xmlns:a16="http://schemas.microsoft.com/office/drawing/2014/main" id="{B10E79CA-F613-6E70-6D49-823474311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r="289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B7BF68-D652-9637-C859-2EFB56773D6F}"/>
              </a:ext>
            </a:extLst>
          </p:cNvPr>
          <p:cNvSpPr/>
          <p:nvPr/>
        </p:nvSpPr>
        <p:spPr>
          <a:xfrm>
            <a:off x="-87532" y="0"/>
            <a:ext cx="6319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Unthinned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(County)</a:t>
            </a:r>
          </a:p>
        </p:txBody>
      </p:sp>
    </p:spTree>
    <p:extLst>
      <p:ext uri="{BB962C8B-B14F-4D97-AF65-F5344CB8AC3E}">
        <p14:creationId xmlns:p14="http://schemas.microsoft.com/office/powerpoint/2010/main" val="110752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of a mountain range&#10;&#10;Description automatically generated">
            <a:extLst>
              <a:ext uri="{FF2B5EF4-FFF2-40B4-BE49-F238E27FC236}">
                <a16:creationId xmlns:a16="http://schemas.microsoft.com/office/drawing/2014/main" id="{A25A1FE6-CF89-8BCD-D916-2BD04D15A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7821A4-FFEC-ADB0-E2A8-1430806D3D82}"/>
                  </a:ext>
                </a:extLst>
              </p14:cNvPr>
              <p14:cNvContentPartPr/>
              <p14:nvPr/>
            </p14:nvContentPartPr>
            <p14:xfrm>
              <a:off x="35783" y="1952865"/>
              <a:ext cx="12149640" cy="62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7821A4-FFEC-ADB0-E2A8-1430806D3D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63" y="1946745"/>
                <a:ext cx="12161880" cy="64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935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8AFCC60B-E2FF-C4A9-D085-F241CBBA9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710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637C5D-7F37-23A6-C3BA-E0D045173FE4}"/>
              </a:ext>
            </a:extLst>
          </p:cNvPr>
          <p:cNvSpPr/>
          <p:nvPr/>
        </p:nvSpPr>
        <p:spPr>
          <a:xfrm>
            <a:off x="1304439" y="2967335"/>
            <a:ext cx="9583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Thinned 11 years ago (Village)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3DD5D5-7B69-F15D-8E32-04FA8135C536}"/>
              </a:ext>
            </a:extLst>
          </p:cNvPr>
          <p:cNvSpPr/>
          <p:nvPr/>
        </p:nvSpPr>
        <p:spPr>
          <a:xfrm>
            <a:off x="254725" y="748838"/>
            <a:ext cx="1139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Need for Maintenance- 7 to 10 years</a:t>
            </a:r>
          </a:p>
        </p:txBody>
      </p:sp>
    </p:spTree>
    <p:extLst>
      <p:ext uri="{BB962C8B-B14F-4D97-AF65-F5344CB8AC3E}">
        <p14:creationId xmlns:p14="http://schemas.microsoft.com/office/powerpoint/2010/main" val="1229730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est with trees in the background&#10;&#10;Description automatically generated">
            <a:extLst>
              <a:ext uri="{FF2B5EF4-FFF2-40B4-BE49-F238E27FC236}">
                <a16:creationId xmlns:a16="http://schemas.microsoft.com/office/drawing/2014/main" id="{91A67D41-D2FF-9982-F219-65D2A92E6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22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BA1FBF-D907-7630-A676-31E54B2CEFDE}"/>
              </a:ext>
            </a:extLst>
          </p:cNvPr>
          <p:cNvSpPr/>
          <p:nvPr/>
        </p:nvSpPr>
        <p:spPr>
          <a:xfrm>
            <a:off x="2054097" y="2967335"/>
            <a:ext cx="8083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Recent Thinning (Village)</a:t>
            </a:r>
          </a:p>
        </p:txBody>
      </p:sp>
    </p:spTree>
    <p:extLst>
      <p:ext uri="{BB962C8B-B14F-4D97-AF65-F5344CB8AC3E}">
        <p14:creationId xmlns:p14="http://schemas.microsoft.com/office/powerpoint/2010/main" val="339838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h through a forest&#10;&#10;Description automatically generated">
            <a:extLst>
              <a:ext uri="{FF2B5EF4-FFF2-40B4-BE49-F238E27FC236}">
                <a16:creationId xmlns:a16="http://schemas.microsoft.com/office/drawing/2014/main" id="{198E7296-F728-EE57-000C-E7BF8B2A6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B0783-391D-48A7-F962-6010FF0C3BE1}"/>
              </a:ext>
            </a:extLst>
          </p:cNvPr>
          <p:cNvSpPr/>
          <p:nvPr/>
        </p:nvSpPr>
        <p:spPr>
          <a:xfrm>
            <a:off x="825077" y="2967335"/>
            <a:ext cx="105418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Forest Survived – Thinned 5 years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Ago, no ladder fuels.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431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with many trees">
            <a:extLst>
              <a:ext uri="{FF2B5EF4-FFF2-40B4-BE49-F238E27FC236}">
                <a16:creationId xmlns:a16="http://schemas.microsoft.com/office/drawing/2014/main" id="{1F6EBCDE-DFCE-E948-2100-9776E5689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r="963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668485-D1C5-1C60-95C1-B548EC13073F}"/>
              </a:ext>
            </a:extLst>
          </p:cNvPr>
          <p:cNvSpPr/>
          <p:nvPr/>
        </p:nvSpPr>
        <p:spPr>
          <a:xfrm>
            <a:off x="1925633" y="2967335"/>
            <a:ext cx="8340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Ground Fire house burned</a:t>
            </a:r>
          </a:p>
        </p:txBody>
      </p:sp>
    </p:spTree>
    <p:extLst>
      <p:ext uri="{BB962C8B-B14F-4D97-AF65-F5344CB8AC3E}">
        <p14:creationId xmlns:p14="http://schemas.microsoft.com/office/powerpoint/2010/main" val="4262616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36 - Protect Your Home from Wildfire: Ember Awareness Checklist | Fact Sheets | Publications ...">
            <a:extLst>
              <a:ext uri="{FF2B5EF4-FFF2-40B4-BE49-F238E27FC236}">
                <a16:creationId xmlns:a16="http://schemas.microsoft.com/office/drawing/2014/main" id="{1CDADC9E-DF54-DE2B-19FE-7CA2E2DAD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18" y="367321"/>
            <a:ext cx="7278255" cy="59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77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ences burn fire Texas homes destroyed">
            <a:extLst>
              <a:ext uri="{FF2B5EF4-FFF2-40B4-BE49-F238E27FC236}">
                <a16:creationId xmlns:a16="http://schemas.microsoft.com/office/drawing/2014/main" id="{0DB9FE6E-5FD2-D451-E977-3D846DEB4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4" b="8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83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black shed&#10;&#10;Description automatically generated with medium confidence">
            <a:extLst>
              <a:ext uri="{FF2B5EF4-FFF2-40B4-BE49-F238E27FC236}">
                <a16:creationId xmlns:a16="http://schemas.microsoft.com/office/drawing/2014/main" id="{EBD999FF-69AA-BB04-BE50-97DF615B1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75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pallets and a trailer&#10;&#10;Description automatically generated with medium confidence">
            <a:extLst>
              <a:ext uri="{FF2B5EF4-FFF2-40B4-BE49-F238E27FC236}">
                <a16:creationId xmlns:a16="http://schemas.microsoft.com/office/drawing/2014/main" id="{55375632-FE84-C1B4-9FEC-663066335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32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se with a covered wheelbarrow in the yard&#10;&#10;Description automatically generated">
            <a:extLst>
              <a:ext uri="{FF2B5EF4-FFF2-40B4-BE49-F238E27FC236}">
                <a16:creationId xmlns:a16="http://schemas.microsoft.com/office/drawing/2014/main" id="{77D95F30-E8CF-3239-23A8-6A2F6664A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7DF35D93-1C3D-28E7-1145-04219AC45637}"/>
              </a:ext>
            </a:extLst>
          </p:cNvPr>
          <p:cNvSpPr/>
          <p:nvPr/>
        </p:nvSpPr>
        <p:spPr>
          <a:xfrm rot="7655662">
            <a:off x="5694630" y="2516862"/>
            <a:ext cx="484632" cy="9693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16ABB0E-B5F2-123F-5EC7-21EC4848ADCC}"/>
              </a:ext>
            </a:extLst>
          </p:cNvPr>
          <p:cNvSpPr/>
          <p:nvPr/>
        </p:nvSpPr>
        <p:spPr>
          <a:xfrm rot="7655662">
            <a:off x="7540027" y="2759797"/>
            <a:ext cx="484632" cy="9693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F12EED6-20C7-F72E-1370-362189CA09A2}"/>
              </a:ext>
            </a:extLst>
          </p:cNvPr>
          <p:cNvSpPr/>
          <p:nvPr/>
        </p:nvSpPr>
        <p:spPr>
          <a:xfrm rot="7655662">
            <a:off x="6617329" y="2759798"/>
            <a:ext cx="484632" cy="9693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06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le of logs outside a house&#10;&#10;Description automatically generated">
            <a:extLst>
              <a:ext uri="{FF2B5EF4-FFF2-40B4-BE49-F238E27FC236}">
                <a16:creationId xmlns:a16="http://schemas.microsoft.com/office/drawing/2014/main" id="{B9028523-76F9-8FAB-38E7-AB5CCFD09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98C0D64-C936-9345-A584-4600A60535EF}"/>
              </a:ext>
            </a:extLst>
          </p:cNvPr>
          <p:cNvSpPr/>
          <p:nvPr/>
        </p:nvSpPr>
        <p:spPr>
          <a:xfrm rot="7655662">
            <a:off x="6934955" y="2743199"/>
            <a:ext cx="484632" cy="9693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mountain and a town&#10;&#10;Description automatically generated with medium confidence">
            <a:extLst>
              <a:ext uri="{FF2B5EF4-FFF2-40B4-BE49-F238E27FC236}">
                <a16:creationId xmlns:a16="http://schemas.microsoft.com/office/drawing/2014/main" id="{D325B836-E48C-7BCC-2C79-50FEAF63F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C28EB7A-BBF7-8241-BD19-B57078282FB3}"/>
                  </a:ext>
                </a:extLst>
              </p14:cNvPr>
              <p14:cNvContentPartPr/>
              <p14:nvPr/>
            </p14:nvContentPartPr>
            <p14:xfrm>
              <a:off x="1524743" y="3412305"/>
              <a:ext cx="8425080" cy="610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C28EB7A-BBF7-8241-BD19-B57078282F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623" y="3406185"/>
                <a:ext cx="8437320" cy="6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CF78402-C17E-C987-476E-C82558FEBB70}"/>
                  </a:ext>
                </a:extLst>
              </p14:cNvPr>
              <p14:cNvContentPartPr/>
              <p14:nvPr/>
            </p14:nvContentPartPr>
            <p14:xfrm>
              <a:off x="11844863" y="3838545"/>
              <a:ext cx="123840" cy="111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CF78402-C17E-C987-476E-C82558FEBB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38743" y="3832425"/>
                <a:ext cx="136080" cy="12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4468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ridge over a hill&#10;&#10;Description automatically generated">
            <a:extLst>
              <a:ext uri="{FF2B5EF4-FFF2-40B4-BE49-F238E27FC236}">
                <a16:creationId xmlns:a16="http://schemas.microsoft.com/office/drawing/2014/main" id="{9948F4EC-95EF-EBD7-C5EB-797012D3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30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FF643EA4-2869-7EC1-4163-4BB708E91473}"/>
              </a:ext>
            </a:extLst>
          </p:cNvPr>
          <p:cNvSpPr/>
          <p:nvPr/>
        </p:nvSpPr>
        <p:spPr>
          <a:xfrm rot="7655662">
            <a:off x="8673222" y="4237020"/>
            <a:ext cx="484632" cy="9693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3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 on a hill&#10;&#10;Description automatically generated">
            <a:extLst>
              <a:ext uri="{FF2B5EF4-FFF2-40B4-BE49-F238E27FC236}">
                <a16:creationId xmlns:a16="http://schemas.microsoft.com/office/drawing/2014/main" id="{293C0CB0-E632-2263-83FE-CBD5C30C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8" b="44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1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rt hill with trees and a wall&#10;&#10;Description automatically generated">
            <a:extLst>
              <a:ext uri="{FF2B5EF4-FFF2-40B4-BE49-F238E27FC236}">
                <a16:creationId xmlns:a16="http://schemas.microsoft.com/office/drawing/2014/main" id="{F6EF4E51-2EAA-2578-9D10-9FB5D119F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201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05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4FDB3107-4242-2F9A-A677-0715BB846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b="218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97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est with trees and a forest of trees&#10;&#10;Description automatically generated with medium confidence">
            <a:extLst>
              <a:ext uri="{FF2B5EF4-FFF2-40B4-BE49-F238E27FC236}">
                <a16:creationId xmlns:a16="http://schemas.microsoft.com/office/drawing/2014/main" id="{D1D3B4B9-F521-C269-8732-EBC1560D65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92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91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FCC1-A2B2-FC33-0DF6-F8F18A56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Village of Ruidoso Fire Mitigation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7ECBA-A4EA-9F22-F91A-5CB2EC1FE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Thin the Vegetation on property to keep a wildfire on the ground. (</a:t>
            </a:r>
            <a:r>
              <a:rPr lang="en-US" dirty="0">
                <a:solidFill>
                  <a:srgbClr val="FF0000"/>
                </a:solidFill>
              </a:rPr>
              <a:t>allows firefighters to make direct attack</a:t>
            </a:r>
            <a:r>
              <a:rPr lang="en-US" dirty="0"/>
              <a:t>)</a:t>
            </a:r>
          </a:p>
          <a:p>
            <a:r>
              <a:rPr lang="en-US" dirty="0"/>
              <a:t>Separate Fuels to prevent Crown to Crown ignition.</a:t>
            </a:r>
            <a:r>
              <a:rPr lang="en-US" dirty="0">
                <a:solidFill>
                  <a:srgbClr val="FF0000"/>
                </a:solidFill>
              </a:rPr>
              <a:t> (minimizes long range ember showers and excessive heat)</a:t>
            </a:r>
          </a:p>
          <a:p>
            <a:r>
              <a:rPr lang="en-US" dirty="0"/>
              <a:t>Prune Trees from the ground up to eliminate ladder fuels.</a:t>
            </a:r>
          </a:p>
          <a:p>
            <a:r>
              <a:rPr lang="en-US" dirty="0"/>
              <a:t>Eliminate vegetation next to combustible parts of the structures. (Windows, door, decks, vents)</a:t>
            </a:r>
          </a:p>
          <a:p>
            <a:r>
              <a:rPr lang="en-US" dirty="0"/>
              <a:t>Educate landowners on the merits of maintaining tree density, eliminating ladder fuels, mitigating connections between the fire and the home. (firewood, porch furniture, wood fencing, screened vents, railroad ties etc.) </a:t>
            </a:r>
          </a:p>
        </p:txBody>
      </p:sp>
    </p:spTree>
    <p:extLst>
      <p:ext uri="{BB962C8B-B14F-4D97-AF65-F5344CB8AC3E}">
        <p14:creationId xmlns:p14="http://schemas.microsoft.com/office/powerpoint/2010/main" val="2537146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4156-A5A2-DF71-9CA4-B6C39442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Part Attack for protection.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F0A5-1E40-5C84-4D65-8330AC2EC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 Fuels Management with adequate spacing both Vertical and Horizontal.</a:t>
            </a:r>
          </a:p>
          <a:p>
            <a:r>
              <a:rPr lang="en-US" dirty="0"/>
              <a:t>2.  Home Hardening to reduce the opportunity for ignition between the vegetation, ember wash and the structure.</a:t>
            </a:r>
          </a:p>
          <a:p>
            <a:r>
              <a:rPr lang="en-US" dirty="0"/>
              <a:t>Maintenance of both Fuels Management and Home Hardening to maintain protective character.</a:t>
            </a:r>
          </a:p>
        </p:txBody>
      </p:sp>
    </p:spTree>
    <p:extLst>
      <p:ext uri="{BB962C8B-B14F-4D97-AF65-F5344CB8AC3E}">
        <p14:creationId xmlns:p14="http://schemas.microsoft.com/office/powerpoint/2010/main" val="233765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se with a forest in the background&#10;&#10;Description automatically generated">
            <a:extLst>
              <a:ext uri="{FF2B5EF4-FFF2-40B4-BE49-F238E27FC236}">
                <a16:creationId xmlns:a16="http://schemas.microsoft.com/office/drawing/2014/main" id="{815AF253-853A-3304-E538-AE97C0131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006EF3-8746-AFB3-CC91-93DFC190FBB3}"/>
              </a:ext>
            </a:extLst>
          </p:cNvPr>
          <p:cNvSpPr/>
          <p:nvPr/>
        </p:nvSpPr>
        <p:spPr>
          <a:xfrm>
            <a:off x="6496419" y="70226"/>
            <a:ext cx="2331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Crown Fire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5173E0-E2C7-1CEA-9DCF-682F66CD83D5}"/>
              </a:ext>
            </a:extLst>
          </p:cNvPr>
          <p:cNvSpPr/>
          <p:nvPr/>
        </p:nvSpPr>
        <p:spPr>
          <a:xfrm>
            <a:off x="3488525" y="1790384"/>
            <a:ext cx="18832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Ground Fire</a:t>
            </a:r>
            <a:endParaRPr lang="en-US" sz="2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  <a:p>
            <a:pPr algn="ctr"/>
            <a:r>
              <a:rPr lang="en-US" sz="2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 </a:t>
            </a:r>
            <a:endParaRPr lang="en-US" sz="2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942BB-72E8-E5FA-9C83-A54315DAF4AC}"/>
              </a:ext>
            </a:extLst>
          </p:cNvPr>
          <p:cNvSpPr txBox="1"/>
          <p:nvPr/>
        </p:nvSpPr>
        <p:spPr>
          <a:xfrm>
            <a:off x="159637" y="3779181"/>
            <a:ext cx="6156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Ground Fire</a:t>
            </a:r>
            <a:endParaRPr lang="en-US" sz="1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41E9F-481F-E2F1-B934-72478CD0C5A7}"/>
              </a:ext>
            </a:extLst>
          </p:cNvPr>
          <p:cNvSpPr txBox="1"/>
          <p:nvPr/>
        </p:nvSpPr>
        <p:spPr>
          <a:xfrm>
            <a:off x="-1276538" y="505661"/>
            <a:ext cx="6156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Ground Fire</a:t>
            </a:r>
            <a:endParaRPr lang="en-US" sz="1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723E8-C310-4416-0104-7DA9FA5E00E7}"/>
              </a:ext>
            </a:extLst>
          </p:cNvPr>
          <p:cNvSpPr txBox="1"/>
          <p:nvPr/>
        </p:nvSpPr>
        <p:spPr>
          <a:xfrm>
            <a:off x="7957996" y="1605718"/>
            <a:ext cx="6156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Ground Fire</a:t>
            </a:r>
            <a:endParaRPr lang="en-US" sz="1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532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trees and mountains&#10;&#10;Description automatically generated">
            <a:extLst>
              <a:ext uri="{FF2B5EF4-FFF2-40B4-BE49-F238E27FC236}">
                <a16:creationId xmlns:a16="http://schemas.microsoft.com/office/drawing/2014/main" id="{E1B89DAA-808E-4EC6-36A4-5A9D49FA3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6"/>
            <a:ext cx="12191999" cy="6875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1591B-04B8-8591-9ECB-723955411FEB}"/>
              </a:ext>
            </a:extLst>
          </p:cNvPr>
          <p:cNvSpPr txBox="1"/>
          <p:nvPr/>
        </p:nvSpPr>
        <p:spPr>
          <a:xfrm>
            <a:off x="1884218" y="424873"/>
            <a:ext cx="8660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Crown Fire burns tops of trees and produces fire brands that can travel a mile or more.</a:t>
            </a:r>
          </a:p>
          <a:p>
            <a:r>
              <a:rPr lang="en-US" dirty="0">
                <a:solidFill>
                  <a:schemeClr val="bg2"/>
                </a:solidFill>
              </a:rPr>
              <a:t>When treetops burn they produce a lot of embers called ember wash.</a:t>
            </a:r>
          </a:p>
          <a:p>
            <a:r>
              <a:rPr lang="en-US" dirty="0">
                <a:solidFill>
                  <a:schemeClr val="bg2"/>
                </a:solidFill>
              </a:rPr>
              <a:t>Severe heat creates soil that is easily washed with heavy rain.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C8197-DD1D-39AD-5444-F338A958A791}"/>
              </a:ext>
            </a:extLst>
          </p:cNvPr>
          <p:cNvSpPr/>
          <p:nvPr/>
        </p:nvSpPr>
        <p:spPr>
          <a:xfrm>
            <a:off x="4466492" y="3429000"/>
            <a:ext cx="59757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Ground Fire burns under trees.</a:t>
            </a:r>
          </a:p>
          <a:p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Create no large fire brands.</a:t>
            </a:r>
          </a:p>
          <a:p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Understory produces embers that travel shorter distances.</a:t>
            </a:r>
          </a:p>
          <a:p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Moderate heat does not create soil that washes  easily </a:t>
            </a:r>
          </a:p>
        </p:txBody>
      </p:sp>
    </p:spTree>
    <p:extLst>
      <p:ext uri="{BB962C8B-B14F-4D97-AF65-F5344CB8AC3E}">
        <p14:creationId xmlns:p14="http://schemas.microsoft.com/office/powerpoint/2010/main" val="208999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potting distance factors include the spotting source, the lofting height of the ember, the downwind transport, and the time it takes the ember to burn out.">
            <a:extLst>
              <a:ext uri="{FF2B5EF4-FFF2-40B4-BE49-F238E27FC236}">
                <a16:creationId xmlns:a16="http://schemas.microsoft.com/office/drawing/2014/main" id="{A7CF53F3-5A1E-64E9-627C-1791B8C2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250" y="457200"/>
            <a:ext cx="74295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7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otos: Embers Fly in California’s Wind-Driven Wildfires - The Atlantic">
            <a:extLst>
              <a:ext uri="{FF2B5EF4-FFF2-40B4-BE49-F238E27FC236}">
                <a16:creationId xmlns:a16="http://schemas.microsoft.com/office/drawing/2014/main" id="{3D135E85-6250-700D-F3C7-A00B42DD9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152E3-6ADC-11CF-DBE7-4E93D660AB68}"/>
              </a:ext>
            </a:extLst>
          </p:cNvPr>
          <p:cNvSpPr/>
          <p:nvPr/>
        </p:nvSpPr>
        <p:spPr>
          <a:xfrm>
            <a:off x="784999" y="396151"/>
            <a:ext cx="4139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Ember Wash</a:t>
            </a:r>
          </a:p>
        </p:txBody>
      </p:sp>
    </p:spTree>
    <p:extLst>
      <p:ext uri="{BB962C8B-B14F-4D97-AF65-F5344CB8AC3E}">
        <p14:creationId xmlns:p14="http://schemas.microsoft.com/office/powerpoint/2010/main" val="4286161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erial photographs of Washington wildfire after a thousand people forced to evacuate | Daily ...">
            <a:extLst>
              <a:ext uri="{FF2B5EF4-FFF2-40B4-BE49-F238E27FC236}">
                <a16:creationId xmlns:a16="http://schemas.microsoft.com/office/drawing/2014/main" id="{594067FF-982C-CECE-1A80-B0C9277B9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4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 on a hill&#10;&#10;Description automatically generated">
            <a:extLst>
              <a:ext uri="{FF2B5EF4-FFF2-40B4-BE49-F238E27FC236}">
                <a16:creationId xmlns:a16="http://schemas.microsoft.com/office/drawing/2014/main" id="{69469FB6-2FF6-50D8-4F97-EF913D1A1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8" b="44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17F3A7-4BB4-45A0-423C-EEAF2CADFEF0}"/>
              </a:ext>
            </a:extLst>
          </p:cNvPr>
          <p:cNvSpPr/>
          <p:nvPr/>
        </p:nvSpPr>
        <p:spPr>
          <a:xfrm>
            <a:off x="215904" y="522899"/>
            <a:ext cx="8935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Crown Fire – Maximum Heat</a:t>
            </a:r>
          </a:p>
        </p:txBody>
      </p:sp>
    </p:spTree>
    <p:extLst>
      <p:ext uri="{BB962C8B-B14F-4D97-AF65-F5344CB8AC3E}">
        <p14:creationId xmlns:p14="http://schemas.microsoft.com/office/powerpoint/2010/main" val="3771026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500</Words>
  <Application>Microsoft Office PowerPoint</Application>
  <PresentationFormat>Widescreen</PresentationFormat>
  <Paragraphs>57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-apple-system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Village of Ruidoso Fire Mitigation Strategy</vt:lpstr>
      <vt:lpstr>3 Part Attack for protection.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Forestry4</dc:creator>
  <cp:lastModifiedBy>Forestry4</cp:lastModifiedBy>
  <cp:revision>14</cp:revision>
  <dcterms:created xsi:type="dcterms:W3CDTF">2024-07-09T15:51:11Z</dcterms:created>
  <dcterms:modified xsi:type="dcterms:W3CDTF">2024-10-07T21:24:25Z</dcterms:modified>
</cp:coreProperties>
</file>