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4"/>
  </p:sldMasterIdLst>
  <p:notesMasterIdLst>
    <p:notesMasterId r:id="rId16"/>
  </p:notesMasterIdLst>
  <p:handoutMasterIdLst>
    <p:handoutMasterId r:id="rId17"/>
  </p:handoutMasterIdLst>
  <p:sldIdLst>
    <p:sldId id="342" r:id="rId5"/>
    <p:sldId id="359" r:id="rId6"/>
    <p:sldId id="373" r:id="rId7"/>
    <p:sldId id="384" r:id="rId8"/>
    <p:sldId id="374" r:id="rId9"/>
    <p:sldId id="383" r:id="rId10"/>
    <p:sldId id="376" r:id="rId11"/>
    <p:sldId id="378" r:id="rId12"/>
    <p:sldId id="380" r:id="rId13"/>
    <p:sldId id="381" r:id="rId14"/>
    <p:sldId id="3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900"/>
    <a:srgbClr val="E3FBFE"/>
    <a:srgbClr val="000000"/>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D7511A-4E8C-4092-8C92-3D29EDA54534}" v="115" dt="2024-10-08T00:44:19.208"/>
  </p1510:revLst>
</p1510:revInfo>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snapToObjects="1" showGuides="1">
      <p:cViewPr varScale="1">
        <p:scale>
          <a:sx n="78" d="100"/>
          <a:sy n="78" d="100"/>
        </p:scale>
        <p:origin x="878"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10/7/2024</a:t>
            </a:fld>
            <a:endParaRPr lang="en-US" dirty="0"/>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dirty="0"/>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10/7/2024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a:t>
            </a:fld>
            <a:endParaRPr lang="en-US" dirty="0"/>
          </a:p>
        </p:txBody>
      </p:sp>
    </p:spTree>
    <p:extLst>
      <p:ext uri="{BB962C8B-B14F-4D97-AF65-F5344CB8AC3E}">
        <p14:creationId xmlns:p14="http://schemas.microsoft.com/office/powerpoint/2010/main" val="157599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67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186016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93507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7</a:t>
            </a:fld>
            <a:endParaRPr lang="en-US" dirty="0"/>
          </a:p>
        </p:txBody>
      </p:sp>
    </p:spTree>
    <p:extLst>
      <p:ext uri="{BB962C8B-B14F-4D97-AF65-F5344CB8AC3E}">
        <p14:creationId xmlns:p14="http://schemas.microsoft.com/office/powerpoint/2010/main" val="249302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dirty="0"/>
          </a:p>
        </p:txBody>
      </p:sp>
    </p:spTree>
    <p:extLst>
      <p:ext uri="{BB962C8B-B14F-4D97-AF65-F5344CB8AC3E}">
        <p14:creationId xmlns:p14="http://schemas.microsoft.com/office/powerpoint/2010/main" val="376512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9</a:t>
            </a:fld>
            <a:endParaRPr lang="en-US" dirty="0"/>
          </a:p>
        </p:txBody>
      </p:sp>
    </p:spTree>
    <p:extLst>
      <p:ext uri="{BB962C8B-B14F-4D97-AF65-F5344CB8AC3E}">
        <p14:creationId xmlns:p14="http://schemas.microsoft.com/office/powerpoint/2010/main" val="83921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10</a:t>
            </a:fld>
            <a:endParaRPr lang="en-US" dirty="0"/>
          </a:p>
        </p:txBody>
      </p:sp>
    </p:spTree>
    <p:extLst>
      <p:ext uri="{BB962C8B-B14F-4D97-AF65-F5344CB8AC3E}">
        <p14:creationId xmlns:p14="http://schemas.microsoft.com/office/powerpoint/2010/main" val="66151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11</a:t>
            </a:fld>
            <a:endParaRPr lang="en-US" dirty="0"/>
          </a:p>
        </p:txBody>
      </p:sp>
    </p:spTree>
    <p:extLst>
      <p:ext uri="{BB962C8B-B14F-4D97-AF65-F5344CB8AC3E}">
        <p14:creationId xmlns:p14="http://schemas.microsoft.com/office/powerpoint/2010/main" val="416789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6991188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15273311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2267279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01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74027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459234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598388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136864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17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96012299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868659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028026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222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3907219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51618950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0113035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6060947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6" name="Picture 5">
            <a:extLst>
              <a:ext uri="{FF2B5EF4-FFF2-40B4-BE49-F238E27FC236}">
                <a16:creationId xmlns:a16="http://schemas.microsoft.com/office/drawing/2014/main" id="{125F85AE-9C3B-EDDD-B241-4CC0C2405AC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Tree>
    <p:extLst>
      <p:ext uri="{BB962C8B-B14F-4D97-AF65-F5344CB8AC3E}">
        <p14:creationId xmlns:p14="http://schemas.microsoft.com/office/powerpoint/2010/main" val="1907179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6085136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527858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31036712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07987892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657" r:id="rId18"/>
    <p:sldLayoutId id="2147483679" r:id="rId19"/>
    <p:sldLayoutId id="2147483669" r:id="rId20"/>
    <p:sldLayoutId id="2147483672" r:id="rId21"/>
    <p:sldLayoutId id="2147483674" r:id="rId22"/>
    <p:sldLayoutId id="2147483671" r:id="rId23"/>
    <p:sldLayoutId id="2147483676" r:id="rId24"/>
    <p:sldLayoutId id="2147483677"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hyperlink" Target="https://drzreflects.blogspot.com/2012/07/professional-development-meme-2012.html" TargetMode="External"/><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jpeg"/><Relationship Id="rId21" Type="http://schemas.openxmlformats.org/officeDocument/2006/relationships/image" Target="../media/image41.jp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microsoft.com/office/2007/relationships/hdphoto" Target="../media/hdphoto1.wdp"/><Relationship Id="rId10" Type="http://schemas.openxmlformats.org/officeDocument/2006/relationships/image" Target="../media/image31.jpeg"/><Relationship Id="rId19" Type="http://schemas.openxmlformats.org/officeDocument/2006/relationships/image" Target="../media/image39.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7874EA-2F67-60CD-631F-5A787057F8CE}"/>
              </a:ext>
            </a:extLst>
          </p:cNvPr>
          <p:cNvSpPr>
            <a:spLocks noGrp="1"/>
          </p:cNvSpPr>
          <p:nvPr>
            <p:ph type="title"/>
          </p:nvPr>
        </p:nvSpPr>
        <p:spPr/>
        <p:txBody>
          <a:bodyPr anchor="b">
            <a:normAutofit/>
          </a:bodyPr>
          <a:lstStyle/>
          <a:p>
            <a:r>
              <a:rPr lang="en-US" dirty="0"/>
              <a:t>Wildfire reduction of risk</a:t>
            </a:r>
          </a:p>
        </p:txBody>
      </p:sp>
      <p:sp>
        <p:nvSpPr>
          <p:cNvPr id="9" name="Subtitle 3">
            <a:extLst>
              <a:ext uri="{FF2B5EF4-FFF2-40B4-BE49-F238E27FC236}">
                <a16:creationId xmlns:a16="http://schemas.microsoft.com/office/drawing/2014/main" id="{2981AB9E-AF0F-CAD0-2DD2-D640FB871E66}"/>
              </a:ext>
            </a:extLst>
          </p:cNvPr>
          <p:cNvSpPr>
            <a:spLocks noGrp="1"/>
          </p:cNvSpPr>
          <p:nvPr>
            <p:ph sz="quarter" idx="36"/>
          </p:nvPr>
        </p:nvSpPr>
        <p:spPr/>
        <p:txBody>
          <a:bodyPr>
            <a:normAutofit/>
          </a:bodyPr>
          <a:lstStyle/>
          <a:p>
            <a:r>
              <a:rPr lang="en-US" dirty="0"/>
              <a:t>Lou Macias Bureau Chief of Consumer Assistance and Civil Investigations</a:t>
            </a:r>
          </a:p>
          <a:p>
            <a:r>
              <a:rPr lang="en-US" dirty="0"/>
              <a:t>Melissa Robertson Bureau Chief of Property and Casualty</a:t>
            </a:r>
          </a:p>
        </p:txBody>
      </p:sp>
      <p:sp>
        <p:nvSpPr>
          <p:cNvPr id="17" name="Slide Number Placeholder 4">
            <a:extLst>
              <a:ext uri="{FF2B5EF4-FFF2-40B4-BE49-F238E27FC236}">
                <a16:creationId xmlns:a16="http://schemas.microsoft.com/office/drawing/2014/main" id="{2EC7B909-2678-9EDB-7866-7565C0B05607}"/>
              </a:ext>
            </a:extLst>
          </p:cNvPr>
          <p:cNvSpPr>
            <a:spLocks noGrp="1"/>
          </p:cNvSpPr>
          <p:nvPr>
            <p:ph type="sldNum" sz="quarter" idx="12"/>
          </p:nvPr>
        </p:nvSpPr>
        <p:spPr/>
        <p:txBody>
          <a:bodyPr/>
          <a:lstStyle/>
          <a:p>
            <a:pPr>
              <a:spcAft>
                <a:spcPts val="600"/>
              </a:spcAft>
            </a:pPr>
            <a:fld id="{FE024F78-56A6-7740-B68D-8D4D026EDF3F}" type="slidenum">
              <a:rPr lang="en-US" smtClean="0"/>
              <a:pPr>
                <a:spcAft>
                  <a:spcPts val="600"/>
                </a:spcAft>
              </a:pPr>
              <a:t>1</a:t>
            </a:fld>
            <a:endParaRPr lang="en-US"/>
          </a:p>
        </p:txBody>
      </p:sp>
      <p:pic>
        <p:nvPicPr>
          <p:cNvPr id="3" name="Picture 2" descr="A building on fire with a fire truck in the background&#10;&#10;Description automatically generated">
            <a:extLst>
              <a:ext uri="{FF2B5EF4-FFF2-40B4-BE49-F238E27FC236}">
                <a16:creationId xmlns:a16="http://schemas.microsoft.com/office/drawing/2014/main" id="{1A32DC43-350B-82DE-C0E4-3D45DB245C26}"/>
              </a:ext>
            </a:extLst>
          </p:cNvPr>
          <p:cNvPicPr>
            <a:picLocks noChangeAspect="1"/>
          </p:cNvPicPr>
          <p:nvPr/>
        </p:nvPicPr>
        <p:blipFill rotWithShape="1">
          <a:blip r:embed="rId3"/>
          <a:srcRect r="1" b="34404"/>
          <a:stretch/>
        </p:blipFill>
        <p:spPr>
          <a:xfrm>
            <a:off x="336550" y="336550"/>
            <a:ext cx="5303640" cy="6184900"/>
          </a:xfrm>
          <a:prstGeom prst="rect">
            <a:avLst/>
          </a:prstGeom>
          <a:noFill/>
        </p:spPr>
      </p:pic>
      <p:pic>
        <p:nvPicPr>
          <p:cNvPr id="4" name="Picture 2">
            <a:extLst>
              <a:ext uri="{FF2B5EF4-FFF2-40B4-BE49-F238E27FC236}">
                <a16:creationId xmlns:a16="http://schemas.microsoft.com/office/drawing/2014/main" id="{2CFCFE61-9271-FDF0-9C7A-0CDC17CB78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27759" y="5530787"/>
            <a:ext cx="1819923" cy="1196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125C3-99F8-5ABF-1328-0370F112121B}"/>
              </a:ext>
            </a:extLst>
          </p:cNvPr>
          <p:cNvSpPr>
            <a:spLocks noGrp="1"/>
          </p:cNvSpPr>
          <p:nvPr>
            <p:ph type="title"/>
          </p:nvPr>
        </p:nvSpPr>
        <p:spPr/>
        <p:txBody>
          <a:bodyPr/>
          <a:lstStyle/>
          <a:p>
            <a:r>
              <a:rPr lang="en-US" dirty="0"/>
              <a:t>Final Tips and Takeaways</a:t>
            </a:r>
          </a:p>
        </p:txBody>
      </p:sp>
      <p:sp>
        <p:nvSpPr>
          <p:cNvPr id="4" name="Slide Number Placeholder 3">
            <a:extLst>
              <a:ext uri="{FF2B5EF4-FFF2-40B4-BE49-F238E27FC236}">
                <a16:creationId xmlns:a16="http://schemas.microsoft.com/office/drawing/2014/main" id="{48EA189C-8A41-5C63-2470-06541519CBCD}"/>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
        <p:nvSpPr>
          <p:cNvPr id="9" name="Rectangle 8">
            <a:extLst>
              <a:ext uri="{FF2B5EF4-FFF2-40B4-BE49-F238E27FC236}">
                <a16:creationId xmlns:a16="http://schemas.microsoft.com/office/drawing/2014/main" id="{773239B3-65FB-CEF6-0B05-415DBB124F97}"/>
              </a:ext>
            </a:extLst>
          </p:cNvPr>
          <p:cNvSpPr/>
          <p:nvPr/>
        </p:nvSpPr>
        <p:spPr>
          <a:xfrm>
            <a:off x="1100831" y="2539013"/>
            <a:ext cx="1074198" cy="11408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Meet with Agent yearly</a:t>
            </a:r>
            <a:endParaRPr lang="en-US" dirty="0"/>
          </a:p>
        </p:txBody>
      </p:sp>
      <p:sp>
        <p:nvSpPr>
          <p:cNvPr id="10" name="Oval 9">
            <a:extLst>
              <a:ext uri="{FF2B5EF4-FFF2-40B4-BE49-F238E27FC236}">
                <a16:creationId xmlns:a16="http://schemas.microsoft.com/office/drawing/2014/main" id="{B11AC641-485B-B6F0-42F6-A87CE705F37E}"/>
              </a:ext>
            </a:extLst>
          </p:cNvPr>
          <p:cNvSpPr/>
          <p:nvPr/>
        </p:nvSpPr>
        <p:spPr>
          <a:xfrm>
            <a:off x="4563122" y="4674024"/>
            <a:ext cx="1793290" cy="11408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Be Prepared</a:t>
            </a:r>
            <a:endParaRPr lang="en-US" dirty="0"/>
          </a:p>
        </p:txBody>
      </p:sp>
      <p:sp>
        <p:nvSpPr>
          <p:cNvPr id="11" name="Rectangle: Rounded Corners 10">
            <a:extLst>
              <a:ext uri="{FF2B5EF4-FFF2-40B4-BE49-F238E27FC236}">
                <a16:creationId xmlns:a16="http://schemas.microsoft.com/office/drawing/2014/main" id="{CE6754E0-FBD3-7DC7-472D-BBC4FB91EDAA}"/>
              </a:ext>
            </a:extLst>
          </p:cNvPr>
          <p:cNvSpPr/>
          <p:nvPr/>
        </p:nvSpPr>
        <p:spPr>
          <a:xfrm>
            <a:off x="7673878" y="5184559"/>
            <a:ext cx="1467094" cy="91440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Have an evacuation plan</a:t>
            </a:r>
          </a:p>
        </p:txBody>
      </p:sp>
      <p:sp>
        <p:nvSpPr>
          <p:cNvPr id="13" name="Star: 5 Points 12">
            <a:extLst>
              <a:ext uri="{FF2B5EF4-FFF2-40B4-BE49-F238E27FC236}">
                <a16:creationId xmlns:a16="http://schemas.microsoft.com/office/drawing/2014/main" id="{017EA15A-6AE6-3BDD-05FC-15B0C5CFDB1D}"/>
              </a:ext>
            </a:extLst>
          </p:cNvPr>
          <p:cNvSpPr/>
          <p:nvPr/>
        </p:nvSpPr>
        <p:spPr>
          <a:xfrm>
            <a:off x="8380520" y="2432482"/>
            <a:ext cx="1748901" cy="1358283"/>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Go Kit</a:t>
            </a:r>
          </a:p>
        </p:txBody>
      </p:sp>
      <p:sp>
        <p:nvSpPr>
          <p:cNvPr id="14" name="Isosceles Triangle 13">
            <a:extLst>
              <a:ext uri="{FF2B5EF4-FFF2-40B4-BE49-F238E27FC236}">
                <a16:creationId xmlns:a16="http://schemas.microsoft.com/office/drawing/2014/main" id="{064D17EE-8EA9-DBA3-4F97-20824AF424C2}"/>
              </a:ext>
            </a:extLst>
          </p:cNvPr>
          <p:cNvSpPr/>
          <p:nvPr/>
        </p:nvSpPr>
        <p:spPr>
          <a:xfrm>
            <a:off x="976545" y="4123611"/>
            <a:ext cx="2130640" cy="1691263"/>
          </a:xfrm>
          <a:prstGeom prst="triangle">
            <a:avLst>
              <a:gd name="adj" fmla="val 47489"/>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Protect Your home</a:t>
            </a:r>
          </a:p>
        </p:txBody>
      </p:sp>
      <p:sp>
        <p:nvSpPr>
          <p:cNvPr id="15" name="Plaque 14">
            <a:extLst>
              <a:ext uri="{FF2B5EF4-FFF2-40B4-BE49-F238E27FC236}">
                <a16:creationId xmlns:a16="http://schemas.microsoft.com/office/drawing/2014/main" id="{5E8752C7-D7AD-E6A1-70F9-EB08CF7B5691}"/>
              </a:ext>
            </a:extLst>
          </p:cNvPr>
          <p:cNvSpPr/>
          <p:nvPr/>
        </p:nvSpPr>
        <p:spPr>
          <a:xfrm>
            <a:off x="9445841" y="4220124"/>
            <a:ext cx="1905129" cy="853186"/>
          </a:xfrm>
          <a:prstGeom prst="plaqu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Protect your community</a:t>
            </a:r>
          </a:p>
        </p:txBody>
      </p:sp>
      <p:sp>
        <p:nvSpPr>
          <p:cNvPr id="2" name="Rectangle: Top Corners Snipped 1">
            <a:extLst>
              <a:ext uri="{FF2B5EF4-FFF2-40B4-BE49-F238E27FC236}">
                <a16:creationId xmlns:a16="http://schemas.microsoft.com/office/drawing/2014/main" id="{1D71170E-F645-4200-F01C-DD56B657D518}"/>
              </a:ext>
            </a:extLst>
          </p:cNvPr>
          <p:cNvSpPr/>
          <p:nvPr/>
        </p:nvSpPr>
        <p:spPr>
          <a:xfrm>
            <a:off x="5726097" y="2672179"/>
            <a:ext cx="1748901" cy="1225118"/>
          </a:xfrm>
          <a:prstGeom prst="snip2SameRect">
            <a:avLst/>
          </a:prstGeom>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Take Video of belongings in home</a:t>
            </a:r>
          </a:p>
        </p:txBody>
      </p:sp>
      <p:pic>
        <p:nvPicPr>
          <p:cNvPr id="5" name="Picture 2">
            <a:extLst>
              <a:ext uri="{FF2B5EF4-FFF2-40B4-BE49-F238E27FC236}">
                <a16:creationId xmlns:a16="http://schemas.microsoft.com/office/drawing/2014/main" id="{5BBDC7AD-22CF-E45A-7478-19EEC4C2F1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47682" y="643842"/>
            <a:ext cx="1819923" cy="1196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Dodecagon 6">
            <a:extLst>
              <a:ext uri="{FF2B5EF4-FFF2-40B4-BE49-F238E27FC236}">
                <a16:creationId xmlns:a16="http://schemas.microsoft.com/office/drawing/2014/main" id="{D6FC6B9D-C893-2074-A92C-BE47B6BD29EA}"/>
              </a:ext>
            </a:extLst>
          </p:cNvPr>
          <p:cNvSpPr/>
          <p:nvPr/>
        </p:nvSpPr>
        <p:spPr>
          <a:xfrm>
            <a:off x="2746159" y="2432482"/>
            <a:ext cx="1816963" cy="1882066"/>
          </a:xfrm>
          <a:prstGeom prst="dodec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Contact OSI with Questions and</a:t>
            </a:r>
          </a:p>
          <a:p>
            <a:pPr algn="ctr"/>
            <a:r>
              <a:rPr lang="en-US" sz="1600" dirty="0">
                <a:ln w="0"/>
                <a:solidFill>
                  <a:schemeClr val="tx1"/>
                </a:solidFill>
                <a:effectLst>
                  <a:outerShdw blurRad="38100" dist="19050" dir="2700000" algn="tl" rotWithShape="0">
                    <a:schemeClr val="dk1">
                      <a:alpha val="40000"/>
                    </a:schemeClr>
                  </a:outerShdw>
                </a:effectLst>
              </a:rPr>
              <a:t>Complaints</a:t>
            </a:r>
          </a:p>
        </p:txBody>
      </p:sp>
    </p:spTree>
    <p:extLst>
      <p:ext uri="{BB962C8B-B14F-4D97-AF65-F5344CB8AC3E}">
        <p14:creationId xmlns:p14="http://schemas.microsoft.com/office/powerpoint/2010/main" val="330406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4000"/>
                            </p:stCondLst>
                            <p:childTnLst>
                              <p:par>
                                <p:cTn id="9" presetID="6" presetClass="entr" presetSubtype="16"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par>
                          <p:cTn id="12" fill="hold">
                            <p:stCondLst>
                              <p:cond delay="8000"/>
                            </p:stCondLst>
                            <p:childTnLst>
                              <p:par>
                                <p:cTn id="13" presetID="16" presetClass="entr" presetSubtype="21"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2000"/>
                                        <p:tgtEl>
                                          <p:spTgt spid="11"/>
                                        </p:tgtEl>
                                      </p:cBhvr>
                                    </p:animEffect>
                                  </p:childTnLst>
                                </p:cTn>
                              </p:par>
                            </p:childTnLst>
                          </p:cTn>
                        </p:par>
                        <p:par>
                          <p:cTn id="16" fill="hold">
                            <p:stCondLst>
                              <p:cond delay="12000"/>
                            </p:stCondLst>
                            <p:childTnLst>
                              <p:par>
                                <p:cTn id="17" presetID="26"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par>
                          <p:cTn id="33" fill="hold">
                            <p:stCondLst>
                              <p:cond delay="14000"/>
                            </p:stCondLst>
                            <p:childTnLst>
                              <p:par>
                                <p:cTn id="34" presetID="26" presetClass="entr" presetSubtype="0" fill="hold" grpId="0" nodeType="afterEffect">
                                  <p:stCondLst>
                                    <p:cond delay="200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par>
                          <p:cTn id="50" fill="hold">
                            <p:stCondLst>
                              <p:cond delay="18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000"/>
                                        <p:tgtEl>
                                          <p:spTgt spid="15"/>
                                        </p:tgtEl>
                                      </p:cBhvr>
                                    </p:animEffect>
                                    <p:anim calcmode="lin" valueType="num">
                                      <p:cBhvr>
                                        <p:cTn id="54" dur="2000" fill="hold"/>
                                        <p:tgtEl>
                                          <p:spTgt spid="15"/>
                                        </p:tgtEl>
                                        <p:attrNameLst>
                                          <p:attrName>ppt_x</p:attrName>
                                        </p:attrNameLst>
                                      </p:cBhvr>
                                      <p:tavLst>
                                        <p:tav tm="0">
                                          <p:val>
                                            <p:strVal val="#ppt_x"/>
                                          </p:val>
                                        </p:tav>
                                        <p:tav tm="100000">
                                          <p:val>
                                            <p:strVal val="#ppt_x"/>
                                          </p:val>
                                        </p:tav>
                                      </p:tavLst>
                                    </p:anim>
                                    <p:anim calcmode="lin" valueType="num">
                                      <p:cBhvr>
                                        <p:cTn id="55" dur="2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20000"/>
                            </p:stCondLst>
                            <p:childTnLst>
                              <p:par>
                                <p:cTn id="57" presetID="22" presetClass="entr" presetSubtype="4"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2000"/>
                                        <p:tgtEl>
                                          <p:spTgt spid="9"/>
                                        </p:tgtEl>
                                      </p:cBhvr>
                                    </p:animEffect>
                                  </p:childTnLst>
                                </p:cTn>
                              </p:par>
                              <p:par>
                                <p:cTn id="60" presetID="8" presetClass="emph" presetSubtype="0" fill="hold" grpId="0" nodeType="withEffect">
                                  <p:stCondLst>
                                    <p:cond delay="2000"/>
                                  </p:stCondLst>
                                  <p:childTnLst>
                                    <p:animRot by="21600000">
                                      <p:cBhvr>
                                        <p:cTn id="61"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8000">
              <a:schemeClr val="accent6">
                <a:lumMod val="50000"/>
              </a:schemeClr>
            </a:gs>
            <a:gs pos="35040">
              <a:srgbClr val="020B11"/>
            </a:gs>
            <a:gs pos="11979">
              <a:schemeClr val="accent4">
                <a:lumMod val="50000"/>
              </a:schemeClr>
            </a:gs>
            <a:gs pos="0">
              <a:schemeClr val="accent4"/>
            </a:gs>
            <a:gs pos="99000">
              <a:schemeClr val="tx2">
                <a:lumMod val="50000"/>
              </a:schemeClr>
            </a:gs>
          </a:gsLst>
          <a:lin ang="7800000" scaled="0"/>
        </a:gra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1ABEC8-43FD-4F21-A7D2-70200D86263C}"/>
              </a:ext>
            </a:extLst>
          </p:cNvPr>
          <p:cNvSpPr>
            <a:spLocks noGrp="1"/>
          </p:cNvSpPr>
          <p:nvPr>
            <p:ph type="title"/>
          </p:nvPr>
        </p:nvSpPr>
        <p:spPr/>
        <p:txBody>
          <a:bodyPr/>
          <a:lstStyle/>
          <a:p>
            <a:r>
              <a:rPr lang="en-US" dirty="0"/>
              <a:t>THANK YOU</a:t>
            </a:r>
          </a:p>
        </p:txBody>
      </p:sp>
      <p:sp>
        <p:nvSpPr>
          <p:cNvPr id="14" name="Text Placeholder 2">
            <a:extLst>
              <a:ext uri="{FF2B5EF4-FFF2-40B4-BE49-F238E27FC236}">
                <a16:creationId xmlns:a16="http://schemas.microsoft.com/office/drawing/2014/main" id="{AE5F2E56-9F77-E1C2-EC04-EA959822CA61}"/>
              </a:ext>
            </a:extLst>
          </p:cNvPr>
          <p:cNvSpPr>
            <a:spLocks noGrp="1"/>
          </p:cNvSpPr>
          <p:nvPr>
            <p:ph sz="quarter" idx="14"/>
          </p:nvPr>
        </p:nvSpPr>
        <p:spPr/>
        <p:txBody>
          <a:bodyPr/>
          <a:lstStyle/>
          <a:p>
            <a:r>
              <a:rPr lang="en-US" dirty="0"/>
              <a:t>Lou Macias and Melissa Robertson</a:t>
            </a:r>
          </a:p>
        </p:txBody>
      </p:sp>
      <p:pic>
        <p:nvPicPr>
          <p:cNvPr id="2" name="Picture 2">
            <a:extLst>
              <a:ext uri="{FF2B5EF4-FFF2-40B4-BE49-F238E27FC236}">
                <a16:creationId xmlns:a16="http://schemas.microsoft.com/office/drawing/2014/main" id="{D10FF312-78B7-1E9E-CBB0-4F2A4000EA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2618" y="997528"/>
            <a:ext cx="5692291" cy="46828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FFF054F-AAEE-C585-7AC8-791155AF522A}"/>
              </a:ext>
            </a:extLst>
          </p:cNvPr>
          <p:cNvSpPr txBox="1"/>
          <p:nvPr/>
        </p:nvSpPr>
        <p:spPr>
          <a:xfrm>
            <a:off x="731520" y="4023360"/>
            <a:ext cx="3913251" cy="369332"/>
          </a:xfrm>
          <a:prstGeom prst="rect">
            <a:avLst/>
          </a:prstGeom>
          <a:noFill/>
        </p:spPr>
        <p:txBody>
          <a:bodyPr wrap="none" rtlCol="0">
            <a:spAutoFit/>
          </a:bodyPr>
          <a:lstStyle/>
          <a:p>
            <a:r>
              <a:rPr lang="en-US" dirty="0">
                <a:solidFill>
                  <a:srgbClr val="FFFF00"/>
                </a:solidFill>
              </a:rPr>
              <a:t>Consumer Assistance 855-427-5674</a:t>
            </a:r>
          </a:p>
        </p:txBody>
      </p:sp>
    </p:spTree>
    <p:extLst>
      <p:ext uri="{BB962C8B-B14F-4D97-AF65-F5344CB8AC3E}">
        <p14:creationId xmlns:p14="http://schemas.microsoft.com/office/powerpoint/2010/main" val="239546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A2458FF-0D0C-4ACC-C6FB-103BC0BADCC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Agenda</a:t>
            </a:r>
          </a:p>
        </p:txBody>
      </p:sp>
      <p:sp>
        <p:nvSpPr>
          <p:cNvPr id="206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3">
            <a:extLst>
              <a:ext uri="{FF2B5EF4-FFF2-40B4-BE49-F238E27FC236}">
                <a16:creationId xmlns:a16="http://schemas.microsoft.com/office/drawing/2014/main" id="{F1239C0E-3F39-787D-0FC3-6B7C9BA37E8F}"/>
              </a:ext>
            </a:extLst>
          </p:cNvPr>
          <p:cNvSpPr>
            <a:spLocks noGrp="1"/>
          </p:cNvSpPr>
          <p:nvPr>
            <p:ph sz="quarter" idx="35"/>
          </p:nvPr>
        </p:nvSpPr>
        <p:spPr>
          <a:xfrm>
            <a:off x="630936" y="2660904"/>
            <a:ext cx="4818888" cy="3547872"/>
          </a:xfr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2200" dirty="0">
                <a:solidFill>
                  <a:schemeClr val="tx1"/>
                </a:solidFill>
              </a:rPr>
              <a:t>Introduction</a:t>
            </a:r>
          </a:p>
          <a:p>
            <a:pPr indent="-228600">
              <a:lnSpc>
                <a:spcPct val="90000"/>
              </a:lnSpc>
              <a:buFont typeface="Arial" panose="020B0604020202020204" pitchFamily="34" charset="0"/>
              <a:buChar char="•"/>
            </a:pPr>
            <a:r>
              <a:rPr lang="en-US" sz="2200" dirty="0">
                <a:solidFill>
                  <a:schemeClr val="tx1"/>
                </a:solidFill>
              </a:rPr>
              <a:t>Rates</a:t>
            </a:r>
          </a:p>
          <a:p>
            <a:pPr indent="-228600">
              <a:lnSpc>
                <a:spcPct val="90000"/>
              </a:lnSpc>
              <a:buFont typeface="Arial" panose="020B0604020202020204" pitchFamily="34" charset="0"/>
              <a:buChar char="•"/>
            </a:pPr>
            <a:r>
              <a:rPr lang="en-US" sz="2200" dirty="0">
                <a:solidFill>
                  <a:schemeClr val="tx1"/>
                </a:solidFill>
              </a:rPr>
              <a:t>Mitigation</a:t>
            </a:r>
          </a:p>
          <a:p>
            <a:pPr indent="-228600">
              <a:lnSpc>
                <a:spcPct val="90000"/>
              </a:lnSpc>
              <a:buFont typeface="Arial" panose="020B0604020202020204" pitchFamily="34" charset="0"/>
              <a:buChar char="•"/>
            </a:pPr>
            <a:r>
              <a:rPr lang="en-US" sz="2200" dirty="0">
                <a:solidFill>
                  <a:schemeClr val="tx1"/>
                </a:solidFill>
              </a:rPr>
              <a:t>Fair Plan</a:t>
            </a:r>
          </a:p>
          <a:p>
            <a:pPr indent="-228600">
              <a:lnSpc>
                <a:spcPct val="90000"/>
              </a:lnSpc>
              <a:buFont typeface="Arial" panose="020B0604020202020204" pitchFamily="34" charset="0"/>
              <a:buChar char="•"/>
            </a:pPr>
            <a:r>
              <a:rPr lang="en-US" sz="2200" dirty="0">
                <a:solidFill>
                  <a:schemeClr val="tx1"/>
                </a:solidFill>
              </a:rPr>
              <a:t>Final tips &amp; takeaways</a:t>
            </a:r>
          </a:p>
        </p:txBody>
      </p:sp>
      <p:pic>
        <p:nvPicPr>
          <p:cNvPr id="2050" name="Picture 2">
            <a:extLst>
              <a:ext uri="{FF2B5EF4-FFF2-40B4-BE49-F238E27FC236}">
                <a16:creationId xmlns:a16="http://schemas.microsoft.com/office/drawing/2014/main" id="{D9F397DD-ADCF-9535-8306-699005BFA4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9048" y="1154430"/>
            <a:ext cx="5458968" cy="4549139"/>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36" name="Slide Number Placeholder 3">
            <a:extLst>
              <a:ext uri="{FF2B5EF4-FFF2-40B4-BE49-F238E27FC236}">
                <a16:creationId xmlns:a16="http://schemas.microsoft.com/office/drawing/2014/main" id="{3275431C-480F-291C-AC09-0B125F7783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FE024F78-56A6-7740-B68D-8D4D026EDF3F}" type="slidenum">
              <a:rPr lang="en-US" smtClean="0">
                <a:solidFill>
                  <a:schemeClr val="tx1">
                    <a:tint val="75000"/>
                  </a:schemeClr>
                </a:solidFill>
              </a:rPr>
              <a:pPr defTabSz="914400">
                <a:spcAft>
                  <a:spcPts val="600"/>
                </a:spcAft>
              </a:pPr>
              <a:t>2</a:t>
            </a:fld>
            <a:endParaRPr lang="en-US">
              <a:solidFill>
                <a:schemeClr val="tx1">
                  <a:tint val="75000"/>
                </a:schemeClr>
              </a:solidFill>
            </a:endParaRPr>
          </a:p>
        </p:txBody>
      </p:sp>
      <p:sp>
        <p:nvSpPr>
          <p:cNvPr id="3" name="TextBox 2">
            <a:extLst>
              <a:ext uri="{FF2B5EF4-FFF2-40B4-BE49-F238E27FC236}">
                <a16:creationId xmlns:a16="http://schemas.microsoft.com/office/drawing/2014/main" id="{AE35F418-4FF7-145F-112C-E894F0FD9694}"/>
              </a:ext>
            </a:extLst>
          </p:cNvPr>
          <p:cNvSpPr txBox="1"/>
          <p:nvPr/>
        </p:nvSpPr>
        <p:spPr>
          <a:xfrm>
            <a:off x="514905" y="488272"/>
            <a:ext cx="1509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46015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F7C5-CBA2-9823-0CBA-5BD773998046}"/>
              </a:ext>
            </a:extLst>
          </p:cNvPr>
          <p:cNvSpPr>
            <a:spLocks noGrp="1"/>
          </p:cNvSpPr>
          <p:nvPr>
            <p:ph type="title"/>
          </p:nvPr>
        </p:nvSpPr>
        <p:spPr/>
        <p:txBody>
          <a:bodyPr anchor="b">
            <a:normAutofit/>
          </a:bodyPr>
          <a:lstStyle/>
          <a:p>
            <a:r>
              <a:rPr lang="en-US" dirty="0"/>
              <a:t>The Power of</a:t>
            </a:r>
          </a:p>
        </p:txBody>
      </p:sp>
      <p:pic>
        <p:nvPicPr>
          <p:cNvPr id="1026" name="Picture 2" descr="emnrd logo">
            <a:extLst>
              <a:ext uri="{FF2B5EF4-FFF2-40B4-BE49-F238E27FC236}">
                <a16:creationId xmlns:a16="http://schemas.microsoft.com/office/drawing/2014/main" id="{A8CA2A46-7163-934E-48F2-F5A1D4E59A6A}"/>
              </a:ext>
            </a:extLst>
          </p:cNvPr>
          <p:cNvPicPr>
            <a:picLocks noGrp="1" noChangeAspect="1" noChangeArrowheads="1"/>
          </p:cNvPicPr>
          <p:nvPr>
            <p:ph type="pic" sz="quarter" idx="37"/>
          </p:nvPr>
        </p:nvPicPr>
        <p:blipFill rotWithShape="1">
          <a:blip r:embed="rId3">
            <a:extLst>
              <a:ext uri="{28A0092B-C50C-407E-A947-70E740481C1C}">
                <a14:useLocalDpi xmlns:a14="http://schemas.microsoft.com/office/drawing/2010/main" val="0"/>
              </a:ext>
            </a:extLst>
          </a:blip>
          <a:srcRect l="-4788" t="8894" r="-88557" b="-246767"/>
          <a:stretch/>
        </p:blipFill>
        <p:spPr bwMode="auto">
          <a:xfrm>
            <a:off x="164677" y="1432219"/>
            <a:ext cx="5226527" cy="622595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260D053B-A40A-3228-B6D5-3371B9EE2E56}"/>
              </a:ext>
            </a:extLst>
          </p:cNvPr>
          <p:cNvSpPr>
            <a:spLocks noGrp="1"/>
          </p:cNvSpPr>
          <p:nvPr>
            <p:ph sz="quarter" idx="36"/>
          </p:nvPr>
        </p:nvSpPr>
        <p:spPr>
          <a:xfrm>
            <a:off x="7262489" y="2778767"/>
            <a:ext cx="4371560" cy="365125"/>
          </a:xfrm>
        </p:spPr>
        <p:txBody>
          <a:bodyPr>
            <a:noAutofit/>
          </a:bodyPr>
          <a:lstStyle/>
          <a:p>
            <a:r>
              <a:rPr lang="en-US" sz="3200" dirty="0"/>
              <a:t>Communication</a:t>
            </a:r>
          </a:p>
        </p:txBody>
      </p:sp>
      <p:sp>
        <p:nvSpPr>
          <p:cNvPr id="3" name="Slide Number Placeholder 2">
            <a:extLst>
              <a:ext uri="{FF2B5EF4-FFF2-40B4-BE49-F238E27FC236}">
                <a16:creationId xmlns:a16="http://schemas.microsoft.com/office/drawing/2014/main" id="{A6A971A9-0C5C-DDFC-67F9-2E5A55F12F67}"/>
              </a:ext>
            </a:extLst>
          </p:cNvPr>
          <p:cNvSpPr>
            <a:spLocks noGrp="1"/>
          </p:cNvSpPr>
          <p:nvPr>
            <p:ph type="sldNum" sz="quarter" idx="12"/>
          </p:nvPr>
        </p:nvSpPr>
        <p:spPr/>
        <p:txBody>
          <a:bodyPr anchor="ctr">
            <a:normAutofit/>
          </a:bodyPr>
          <a:lstStyle/>
          <a:p>
            <a:pPr>
              <a:spcAft>
                <a:spcPts val="600"/>
              </a:spcAft>
            </a:pPr>
            <a:fld id="{FE024F78-56A6-7740-B68D-8D4D026EDF3F}" type="slidenum">
              <a:rPr lang="en-US" smtClean="0"/>
              <a:pPr>
                <a:spcAft>
                  <a:spcPts val="600"/>
                </a:spcAft>
              </a:pPr>
              <a:t>3</a:t>
            </a:fld>
            <a:endParaRPr lang="en-US"/>
          </a:p>
        </p:txBody>
      </p:sp>
      <p:pic>
        <p:nvPicPr>
          <p:cNvPr id="6" name="Picture 5" descr="A black background with white text&#10;&#10;Description automatically generated">
            <a:extLst>
              <a:ext uri="{FF2B5EF4-FFF2-40B4-BE49-F238E27FC236}">
                <a16:creationId xmlns:a16="http://schemas.microsoft.com/office/drawing/2014/main" id="{ECDB8A37-827D-3091-11E0-AD95FB555EF7}"/>
              </a:ext>
            </a:extLst>
          </p:cNvPr>
          <p:cNvPicPr>
            <a:picLocks noChangeAspect="1"/>
          </p:cNvPicPr>
          <p:nvPr/>
        </p:nvPicPr>
        <p:blipFill>
          <a:blip r:embed="rId4"/>
          <a:stretch>
            <a:fillRect/>
          </a:stretch>
        </p:blipFill>
        <p:spPr>
          <a:xfrm>
            <a:off x="123102" y="255183"/>
            <a:ext cx="5838825" cy="1009650"/>
          </a:xfrm>
          <a:prstGeom prst="rect">
            <a:avLst/>
          </a:prstGeom>
        </p:spPr>
      </p:pic>
      <p:pic>
        <p:nvPicPr>
          <p:cNvPr id="8" name="Picture 7" descr="A hand holding an object&#10;&#10;Description automatically generated">
            <a:extLst>
              <a:ext uri="{FF2B5EF4-FFF2-40B4-BE49-F238E27FC236}">
                <a16:creationId xmlns:a16="http://schemas.microsoft.com/office/drawing/2014/main" id="{7BB64D9A-2D4D-3FC7-72DB-3CCCB039D4E2}"/>
              </a:ext>
            </a:extLst>
          </p:cNvPr>
          <p:cNvPicPr>
            <a:picLocks noChangeAspect="1"/>
          </p:cNvPicPr>
          <p:nvPr/>
        </p:nvPicPr>
        <p:blipFill>
          <a:blip r:embed="rId5"/>
          <a:stretch>
            <a:fillRect/>
          </a:stretch>
        </p:blipFill>
        <p:spPr>
          <a:xfrm>
            <a:off x="1750835" y="3125855"/>
            <a:ext cx="4345165" cy="1338414"/>
          </a:xfrm>
          <a:prstGeom prst="rect">
            <a:avLst/>
          </a:prstGeom>
        </p:spPr>
      </p:pic>
      <p:pic>
        <p:nvPicPr>
          <p:cNvPr id="11" name="Graphic 10">
            <a:extLst>
              <a:ext uri="{FF2B5EF4-FFF2-40B4-BE49-F238E27FC236}">
                <a16:creationId xmlns:a16="http://schemas.microsoft.com/office/drawing/2014/main" id="{8384812E-C9FA-E219-5960-33C8C8A43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54" y="5468645"/>
            <a:ext cx="4791241" cy="1009650"/>
          </a:xfrm>
          <a:prstGeom prst="rect">
            <a:avLst/>
          </a:prstGeom>
        </p:spPr>
      </p:pic>
      <p:pic>
        <p:nvPicPr>
          <p:cNvPr id="5" name="Picture 1">
            <a:extLst>
              <a:ext uri="{FF2B5EF4-FFF2-40B4-BE49-F238E27FC236}">
                <a16:creationId xmlns:a16="http://schemas.microsoft.com/office/drawing/2014/main" id="{FAA8359F-9D0B-688D-B11E-9D98671875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260" y="3667830"/>
            <a:ext cx="1463742" cy="133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wo women taking a selfie&#10;&#10;Description automatically generated">
            <a:extLst>
              <a:ext uri="{FF2B5EF4-FFF2-40B4-BE49-F238E27FC236}">
                <a16:creationId xmlns:a16="http://schemas.microsoft.com/office/drawing/2014/main" id="{497DCE29-ED60-C154-6D46-55F7F2E49880}"/>
              </a:ext>
            </a:extLst>
          </p:cNvPr>
          <p:cNvPicPr>
            <a:picLocks noChangeAspect="1"/>
          </p:cNvPicPr>
          <p:nvPr/>
        </p:nvPicPr>
        <p:blipFill>
          <a:blip r:embed="rId9"/>
          <a:stretch>
            <a:fillRect/>
          </a:stretch>
        </p:blipFill>
        <p:spPr>
          <a:xfrm>
            <a:off x="5961928" y="3755254"/>
            <a:ext cx="1715468" cy="3102746"/>
          </a:xfrm>
          <a:prstGeom prst="rect">
            <a:avLst/>
          </a:prstGeom>
        </p:spPr>
      </p:pic>
      <p:pic>
        <p:nvPicPr>
          <p:cNvPr id="12" name="Picture 11" descr="Two women taking a selfie&#10;&#10;Description automatically generated">
            <a:extLst>
              <a:ext uri="{FF2B5EF4-FFF2-40B4-BE49-F238E27FC236}">
                <a16:creationId xmlns:a16="http://schemas.microsoft.com/office/drawing/2014/main" id="{EA09C75A-A553-A80A-2088-2A013435F804}"/>
              </a:ext>
            </a:extLst>
          </p:cNvPr>
          <p:cNvPicPr>
            <a:picLocks noChangeAspect="1"/>
          </p:cNvPicPr>
          <p:nvPr/>
        </p:nvPicPr>
        <p:blipFill>
          <a:blip r:embed="rId10"/>
          <a:stretch>
            <a:fillRect/>
          </a:stretch>
        </p:blipFill>
        <p:spPr>
          <a:xfrm flipH="1">
            <a:off x="8024812" y="3755254"/>
            <a:ext cx="1745295" cy="3102746"/>
          </a:xfrm>
          <a:prstGeom prst="rect">
            <a:avLst/>
          </a:prstGeom>
        </p:spPr>
      </p:pic>
      <p:sp>
        <p:nvSpPr>
          <p:cNvPr id="15" name="TextBox 14">
            <a:extLst>
              <a:ext uri="{FF2B5EF4-FFF2-40B4-BE49-F238E27FC236}">
                <a16:creationId xmlns:a16="http://schemas.microsoft.com/office/drawing/2014/main" id="{1FD1414A-D900-EEFE-6A09-8BE510CDCF8F}"/>
              </a:ext>
            </a:extLst>
          </p:cNvPr>
          <p:cNvSpPr txBox="1"/>
          <p:nvPr/>
        </p:nvSpPr>
        <p:spPr>
          <a:xfrm>
            <a:off x="8176334" y="4048217"/>
            <a:ext cx="1528588" cy="369332"/>
          </a:xfrm>
          <a:prstGeom prst="rect">
            <a:avLst/>
          </a:prstGeom>
          <a:noFill/>
        </p:spPr>
        <p:txBody>
          <a:bodyPr wrap="square" rtlCol="0">
            <a:spAutoFit/>
          </a:bodyPr>
          <a:lstStyle/>
          <a:p>
            <a:r>
              <a:rPr lang="en-US" dirty="0" err="1">
                <a:solidFill>
                  <a:schemeClr val="accent6">
                    <a:lumMod val="75000"/>
                  </a:schemeClr>
                </a:solidFill>
              </a:rPr>
              <a:t>Orlando,FL</a:t>
            </a:r>
            <a:endParaRPr lang="en-US" dirty="0">
              <a:solidFill>
                <a:schemeClr val="accent6">
                  <a:lumMod val="75000"/>
                </a:schemeClr>
              </a:solidFill>
            </a:endParaRPr>
          </a:p>
        </p:txBody>
      </p:sp>
      <p:pic>
        <p:nvPicPr>
          <p:cNvPr id="17" name="Picture 16" descr="A selfie of two women&#10;&#10;Description automatically generated">
            <a:extLst>
              <a:ext uri="{FF2B5EF4-FFF2-40B4-BE49-F238E27FC236}">
                <a16:creationId xmlns:a16="http://schemas.microsoft.com/office/drawing/2014/main" id="{6A06E9E4-38A8-22CC-142D-2544BE52F4BA}"/>
              </a:ext>
            </a:extLst>
          </p:cNvPr>
          <p:cNvPicPr>
            <a:picLocks noChangeAspect="1"/>
          </p:cNvPicPr>
          <p:nvPr/>
        </p:nvPicPr>
        <p:blipFill>
          <a:blip r:embed="rId11"/>
          <a:stretch>
            <a:fillRect/>
          </a:stretch>
        </p:blipFill>
        <p:spPr>
          <a:xfrm>
            <a:off x="10117523" y="3755254"/>
            <a:ext cx="1710339" cy="3040602"/>
          </a:xfrm>
          <a:prstGeom prst="rect">
            <a:avLst/>
          </a:prstGeom>
        </p:spPr>
      </p:pic>
      <p:sp>
        <p:nvSpPr>
          <p:cNvPr id="18" name="TextBox 17">
            <a:extLst>
              <a:ext uri="{FF2B5EF4-FFF2-40B4-BE49-F238E27FC236}">
                <a16:creationId xmlns:a16="http://schemas.microsoft.com/office/drawing/2014/main" id="{77F123D4-F64F-3459-47FC-A3E994BDAB17}"/>
              </a:ext>
            </a:extLst>
          </p:cNvPr>
          <p:cNvSpPr txBox="1"/>
          <p:nvPr/>
        </p:nvSpPr>
        <p:spPr>
          <a:xfrm>
            <a:off x="10497611" y="3678885"/>
            <a:ext cx="1330251" cy="369332"/>
          </a:xfrm>
          <a:prstGeom prst="rect">
            <a:avLst/>
          </a:prstGeom>
          <a:noFill/>
        </p:spPr>
        <p:txBody>
          <a:bodyPr wrap="square" rtlCol="0">
            <a:spAutoFit/>
          </a:bodyPr>
          <a:lstStyle/>
          <a:p>
            <a:r>
              <a:rPr lang="en-US" sz="1100" b="1" dirty="0">
                <a:solidFill>
                  <a:srgbClr val="FFC000"/>
                </a:solidFill>
              </a:rPr>
              <a:t>Boise</a:t>
            </a:r>
            <a:r>
              <a:rPr lang="en-US" dirty="0">
                <a:solidFill>
                  <a:srgbClr val="FFC000"/>
                </a:solidFill>
              </a:rPr>
              <a:t>, </a:t>
            </a:r>
            <a:r>
              <a:rPr lang="en-US" sz="1100" b="1" dirty="0">
                <a:solidFill>
                  <a:srgbClr val="FFC000"/>
                </a:solidFill>
              </a:rPr>
              <a:t>ID</a:t>
            </a:r>
          </a:p>
        </p:txBody>
      </p:sp>
      <p:pic>
        <p:nvPicPr>
          <p:cNvPr id="10" name="Picture 2">
            <a:extLst>
              <a:ext uri="{FF2B5EF4-FFF2-40B4-BE49-F238E27FC236}">
                <a16:creationId xmlns:a16="http://schemas.microsoft.com/office/drawing/2014/main" id="{62146936-FB46-5FF5-5639-570517AF791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064248" y="304613"/>
            <a:ext cx="1819923" cy="1196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x__x0000_i1027">
            <a:extLst>
              <a:ext uri="{FF2B5EF4-FFF2-40B4-BE49-F238E27FC236}">
                <a16:creationId xmlns:a16="http://schemas.microsoft.com/office/drawing/2014/main" id="{7C71F0A7-380A-B7B6-E343-8A5DAA905A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9045" y="1377257"/>
            <a:ext cx="1516134" cy="165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19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387D-0C9A-94FE-9D46-97CA6810CB0F}"/>
              </a:ext>
            </a:extLst>
          </p:cNvPr>
          <p:cNvSpPr>
            <a:spLocks noGrp="1"/>
          </p:cNvSpPr>
          <p:nvPr>
            <p:ph type="title"/>
          </p:nvPr>
        </p:nvSpPr>
        <p:spPr>
          <a:xfrm>
            <a:off x="0" y="57839"/>
            <a:ext cx="5948515" cy="6742324"/>
          </a:xfrm>
        </p:spPr>
        <p:txBody>
          <a:bodyPr/>
          <a:lstStyle/>
          <a:p>
            <a:endParaRPr lang="en-US" dirty="0"/>
          </a:p>
        </p:txBody>
      </p:sp>
      <p:sp>
        <p:nvSpPr>
          <p:cNvPr id="5" name="Slide Number Placeholder 4">
            <a:extLst>
              <a:ext uri="{FF2B5EF4-FFF2-40B4-BE49-F238E27FC236}">
                <a16:creationId xmlns:a16="http://schemas.microsoft.com/office/drawing/2014/main" id="{346A6ABA-85F6-D4B9-DB8F-243FCDECABB3}"/>
              </a:ext>
            </a:extLst>
          </p:cNvPr>
          <p:cNvSpPr>
            <a:spLocks noGrp="1"/>
          </p:cNvSpPr>
          <p:nvPr>
            <p:ph type="sldNum" sz="quarter" idx="12"/>
          </p:nvPr>
        </p:nvSpPr>
        <p:spPr/>
        <p:txBody>
          <a:bodyPr/>
          <a:lstStyle/>
          <a:p>
            <a:fld id="{FE024F78-56A6-7740-B68D-8D4D026EDF3F}" type="slidenum">
              <a:rPr lang="en-US" smtClean="0"/>
              <a:pPr/>
              <a:t>4</a:t>
            </a:fld>
            <a:endParaRPr lang="en-US" dirty="0"/>
          </a:p>
        </p:txBody>
      </p:sp>
      <p:sp>
        <p:nvSpPr>
          <p:cNvPr id="6" name="Rectangle 5">
            <a:extLst>
              <a:ext uri="{FF2B5EF4-FFF2-40B4-BE49-F238E27FC236}">
                <a16:creationId xmlns:a16="http://schemas.microsoft.com/office/drawing/2014/main" id="{F0EFB98B-8ED4-4058-34AA-E90BD3FFADA3}"/>
              </a:ext>
            </a:extLst>
          </p:cNvPr>
          <p:cNvSpPr/>
          <p:nvPr/>
        </p:nvSpPr>
        <p:spPr>
          <a:xfrm>
            <a:off x="1061884" y="1001754"/>
            <a:ext cx="4348048" cy="923330"/>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Rectangle 2">
            <a:extLst>
              <a:ext uri="{FF2B5EF4-FFF2-40B4-BE49-F238E27FC236}">
                <a16:creationId xmlns:a16="http://schemas.microsoft.com/office/drawing/2014/main" id="{4E44BA45-F955-ECA2-7D7A-6E4F50E844A0}"/>
              </a:ext>
            </a:extLst>
          </p:cNvPr>
          <p:cNvSpPr/>
          <p:nvPr/>
        </p:nvSpPr>
        <p:spPr>
          <a:xfrm>
            <a:off x="1278194" y="2967335"/>
            <a:ext cx="4237703" cy="923330"/>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Drives</a:t>
            </a:r>
          </a:p>
        </p:txBody>
      </p:sp>
      <p:sp>
        <p:nvSpPr>
          <p:cNvPr id="8" name="Rectangle 7">
            <a:extLst>
              <a:ext uri="{FF2B5EF4-FFF2-40B4-BE49-F238E27FC236}">
                <a16:creationId xmlns:a16="http://schemas.microsoft.com/office/drawing/2014/main" id="{F832A4B7-F6FC-D4A7-159C-8E98ED0C7E32}"/>
              </a:ext>
            </a:extLst>
          </p:cNvPr>
          <p:cNvSpPr/>
          <p:nvPr/>
        </p:nvSpPr>
        <p:spPr>
          <a:xfrm rot="10800000" flipV="1">
            <a:off x="1433548" y="4389464"/>
            <a:ext cx="3976384"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Rates</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2" name="Picture Placeholder 11">
            <a:extLst>
              <a:ext uri="{FF2B5EF4-FFF2-40B4-BE49-F238E27FC236}">
                <a16:creationId xmlns:a16="http://schemas.microsoft.com/office/drawing/2014/main" id="{F35E81E6-6B76-F77B-0807-00489EBF807C}"/>
              </a:ext>
            </a:extLst>
          </p:cNvPr>
          <p:cNvSpPr>
            <a:spLocks noGrp="1"/>
          </p:cNvSpPr>
          <p:nvPr>
            <p:ph type="pic" sz="quarter" idx="13"/>
          </p:nvPr>
        </p:nvSpPr>
        <p:spPr/>
        <p:txBody>
          <a:bodyPr/>
          <a:lstStyle/>
          <a:p>
            <a:endParaRPr lang="en-US" sz="3600" dirty="0">
              <a:solidFill>
                <a:srgbClr val="FFC000"/>
              </a:solidFill>
            </a:endParaRPr>
          </a:p>
          <a:p>
            <a:r>
              <a:rPr lang="en-US" sz="3600" dirty="0">
                <a:solidFill>
                  <a:srgbClr val="FFC000"/>
                </a:solidFill>
              </a:rPr>
              <a:t>Home Characteristic </a:t>
            </a:r>
          </a:p>
          <a:p>
            <a:endParaRPr lang="en-US" sz="3600" dirty="0">
              <a:solidFill>
                <a:srgbClr val="FFC000"/>
              </a:solidFill>
            </a:endParaRPr>
          </a:p>
          <a:p>
            <a:endParaRPr lang="en-US" sz="3600" dirty="0">
              <a:solidFill>
                <a:srgbClr val="FFC000"/>
              </a:solidFill>
            </a:endParaRPr>
          </a:p>
          <a:p>
            <a:r>
              <a:rPr lang="en-US" sz="3600" dirty="0">
                <a:highlight>
                  <a:srgbClr val="FFFF00"/>
                </a:highlight>
              </a:rPr>
              <a:t>Inflation</a:t>
            </a:r>
          </a:p>
          <a:p>
            <a:endParaRPr lang="en-US" sz="3600" dirty="0">
              <a:highlight>
                <a:srgbClr val="FFFF00"/>
              </a:highlight>
            </a:endParaRPr>
          </a:p>
          <a:p>
            <a:endParaRPr lang="en-US" sz="3600" dirty="0">
              <a:highlight>
                <a:srgbClr val="FFFF00"/>
              </a:highlight>
            </a:endParaRPr>
          </a:p>
          <a:p>
            <a:r>
              <a:rPr lang="en-US" sz="3600" dirty="0">
                <a:solidFill>
                  <a:srgbClr val="FFC000"/>
                </a:solidFill>
              </a:rPr>
              <a:t>Mitigation </a:t>
            </a:r>
          </a:p>
        </p:txBody>
      </p:sp>
      <p:pic>
        <p:nvPicPr>
          <p:cNvPr id="14" name="Picture 13" descr="A picture containing icon&#10;&#10;Description automatically generated">
            <a:extLst>
              <a:ext uri="{FF2B5EF4-FFF2-40B4-BE49-F238E27FC236}">
                <a16:creationId xmlns:a16="http://schemas.microsoft.com/office/drawing/2014/main" id="{7C1DB062-5508-B4A4-2BD0-8856BAB71E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974" y="3813876"/>
            <a:ext cx="2345929" cy="2605974"/>
          </a:xfrm>
          <a:prstGeom prst="rect">
            <a:avLst/>
          </a:prstGeom>
        </p:spPr>
      </p:pic>
      <p:sp>
        <p:nvSpPr>
          <p:cNvPr id="15" name="TextBox 14">
            <a:extLst>
              <a:ext uri="{FF2B5EF4-FFF2-40B4-BE49-F238E27FC236}">
                <a16:creationId xmlns:a16="http://schemas.microsoft.com/office/drawing/2014/main" id="{AD59D757-34C4-AF04-208D-8BE5A41DA286}"/>
              </a:ext>
            </a:extLst>
          </p:cNvPr>
          <p:cNvSpPr txBox="1"/>
          <p:nvPr/>
        </p:nvSpPr>
        <p:spPr>
          <a:xfrm>
            <a:off x="62974" y="6430830"/>
            <a:ext cx="2345929" cy="369332"/>
          </a:xfrm>
          <a:prstGeom prst="rect">
            <a:avLst/>
          </a:prstGeom>
          <a:noFill/>
        </p:spPr>
        <p:txBody>
          <a:bodyPr wrap="square" rtlCol="0">
            <a:spAutoFit/>
          </a:bodyPr>
          <a:lstStyle/>
          <a:p>
            <a:r>
              <a:rPr lang="en-US" sz="900">
                <a:hlinkClick r:id="rId3" tooltip="https://drzreflects.blogspot.com/2012/07/professional-development-meme-2012.htm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6014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50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50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arn(inVertical)">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50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barn(inVertical)">
                                      <p:cBhvr>
                                        <p:cTn id="2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FE388-CD0B-9671-4D4E-D6D8004C8851}"/>
              </a:ext>
            </a:extLst>
          </p:cNvPr>
          <p:cNvSpPr>
            <a:spLocks noGrp="1"/>
          </p:cNvSpPr>
          <p:nvPr>
            <p:ph type="title"/>
          </p:nvPr>
        </p:nvSpPr>
        <p:spPr/>
        <p:txBody>
          <a:bodyPr/>
          <a:lstStyle/>
          <a:p>
            <a:r>
              <a:rPr lang="en-US" dirty="0"/>
              <a:t>Overcoming </a:t>
            </a:r>
          </a:p>
        </p:txBody>
      </p:sp>
      <p:sp>
        <p:nvSpPr>
          <p:cNvPr id="5" name="Subtitle 4">
            <a:extLst>
              <a:ext uri="{FF2B5EF4-FFF2-40B4-BE49-F238E27FC236}">
                <a16:creationId xmlns:a16="http://schemas.microsoft.com/office/drawing/2014/main" id="{BE4E0F37-0AD5-833C-CBE5-EAE02EC46069}"/>
              </a:ext>
            </a:extLst>
          </p:cNvPr>
          <p:cNvSpPr>
            <a:spLocks noGrp="1"/>
          </p:cNvSpPr>
          <p:nvPr>
            <p:ph type="subTitle" idx="1"/>
          </p:nvPr>
        </p:nvSpPr>
        <p:spPr/>
        <p:txBody>
          <a:bodyPr/>
          <a:lstStyle/>
          <a:p>
            <a:r>
              <a:rPr lang="en-US" dirty="0"/>
              <a:t>Nervousness</a:t>
            </a:r>
          </a:p>
        </p:txBody>
      </p:sp>
      <p:pic>
        <p:nvPicPr>
          <p:cNvPr id="8" name="Picture Placeholder 7" descr="A blue and purple spirals">
            <a:extLst>
              <a:ext uri="{FF2B5EF4-FFF2-40B4-BE49-F238E27FC236}">
                <a16:creationId xmlns:a16="http://schemas.microsoft.com/office/drawing/2014/main" id="{E1DBD4C7-D952-4426-40FD-8799F80F821F}"/>
              </a:ext>
            </a:extLst>
          </p:cNvPr>
          <p:cNvPicPr>
            <a:picLocks noGrp="1" noChangeAspect="1"/>
          </p:cNvPicPr>
          <p:nvPr>
            <p:ph type="pic" sz="quarter" idx="13"/>
          </p:nvPr>
        </p:nvPicPr>
        <p:blipFill>
          <a:blip r:embed="rId3"/>
          <a:srcRect t="31" b="31"/>
          <a:stretch/>
        </p:blipFill>
        <p:spPr/>
      </p:pic>
      <p:sp>
        <p:nvSpPr>
          <p:cNvPr id="4" name="Slide Number Placeholder 3">
            <a:extLst>
              <a:ext uri="{FF2B5EF4-FFF2-40B4-BE49-F238E27FC236}">
                <a16:creationId xmlns:a16="http://schemas.microsoft.com/office/drawing/2014/main" id="{67D6EA54-3083-FB0D-9011-2353791B0495}"/>
              </a:ext>
            </a:extLst>
          </p:cNvPr>
          <p:cNvSpPr>
            <a:spLocks noGrp="1"/>
          </p:cNvSpPr>
          <p:nvPr>
            <p:ph type="sldNum" sz="quarter" idx="12"/>
          </p:nvPr>
        </p:nvSpPr>
        <p:spPr/>
        <p:txBody>
          <a:bodyPr/>
          <a:lstStyle/>
          <a:p>
            <a:fld id="{FE024F78-56A6-7740-B68D-8D4D026EDF3F}" type="slidenum">
              <a:rPr lang="en-US" smtClean="0"/>
              <a:pPr/>
              <a:t>5</a:t>
            </a:fld>
            <a:endParaRPr lang="en-US" dirty="0"/>
          </a:p>
        </p:txBody>
      </p:sp>
      <p:pic>
        <p:nvPicPr>
          <p:cNvPr id="2050" name="Picture 2">
            <a:extLst>
              <a:ext uri="{FF2B5EF4-FFF2-40B4-BE49-F238E27FC236}">
                <a16:creationId xmlns:a16="http://schemas.microsoft.com/office/drawing/2014/main" id="{7C45E099-6B84-3A8F-87B8-910BD22CD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45" y="2009775"/>
            <a:ext cx="6257493" cy="2838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FBF0DD-383F-2A2E-DA8E-21565639E3AC}"/>
              </a:ext>
            </a:extLst>
          </p:cNvPr>
          <p:cNvSpPr txBox="1"/>
          <p:nvPr/>
        </p:nvSpPr>
        <p:spPr>
          <a:xfrm>
            <a:off x="6497638" y="932873"/>
            <a:ext cx="5694362" cy="1077218"/>
          </a:xfrm>
          <a:prstGeom prst="rect">
            <a:avLst/>
          </a:prstGeom>
          <a:noFill/>
        </p:spPr>
        <p:txBody>
          <a:bodyPr wrap="square" rtlCol="0">
            <a:spAutoFit/>
          </a:bodyPr>
          <a:lstStyle/>
          <a:p>
            <a:r>
              <a:rPr lang="en-US" sz="3200" dirty="0">
                <a:solidFill>
                  <a:schemeClr val="accent1">
                    <a:lumMod val="60000"/>
                    <a:lumOff val="40000"/>
                  </a:schemeClr>
                </a:solidFill>
              </a:rPr>
              <a:t>Prepare and Protect your        home from Wildfire</a:t>
            </a:r>
          </a:p>
        </p:txBody>
      </p:sp>
      <p:sp>
        <p:nvSpPr>
          <p:cNvPr id="9" name="TextBox 8">
            <a:extLst>
              <a:ext uri="{FF2B5EF4-FFF2-40B4-BE49-F238E27FC236}">
                <a16:creationId xmlns:a16="http://schemas.microsoft.com/office/drawing/2014/main" id="{D3077AD7-EE2A-6782-70D5-D4CA9E13C18C}"/>
              </a:ext>
            </a:extLst>
          </p:cNvPr>
          <p:cNvSpPr txBox="1"/>
          <p:nvPr/>
        </p:nvSpPr>
        <p:spPr>
          <a:xfrm rot="10800000">
            <a:off x="7057383" y="1562470"/>
            <a:ext cx="4763141" cy="369332"/>
          </a:xfrm>
          <a:prstGeom prst="rect">
            <a:avLst/>
          </a:prstGeom>
          <a:noFill/>
        </p:spPr>
        <p:txBody>
          <a:bodyPr wrap="square" rtlCol="0">
            <a:spAutoFit/>
          </a:bodyPr>
          <a:lstStyle/>
          <a:p>
            <a:endParaRPr lang="en-US" dirty="0">
              <a:solidFill>
                <a:schemeClr val="bg1"/>
              </a:solidFill>
            </a:endParaRPr>
          </a:p>
        </p:txBody>
      </p:sp>
      <p:sp>
        <p:nvSpPr>
          <p:cNvPr id="10" name="TextBox 9">
            <a:extLst>
              <a:ext uri="{FF2B5EF4-FFF2-40B4-BE49-F238E27FC236}">
                <a16:creationId xmlns:a16="http://schemas.microsoft.com/office/drawing/2014/main" id="{D16ACFE2-56A7-4888-15B6-42D2451A5758}"/>
              </a:ext>
            </a:extLst>
          </p:cNvPr>
          <p:cNvSpPr txBox="1"/>
          <p:nvPr/>
        </p:nvSpPr>
        <p:spPr>
          <a:xfrm>
            <a:off x="7044426" y="3121708"/>
            <a:ext cx="377026" cy="369332"/>
          </a:xfrm>
          <a:prstGeom prst="rect">
            <a:avLst/>
          </a:prstGeom>
          <a:noFill/>
        </p:spPr>
        <p:txBody>
          <a:bodyPr wrap="none" rtlCol="0">
            <a:spAutoFit/>
          </a:bodyPr>
          <a:lstStyle/>
          <a:p>
            <a:r>
              <a:rPr lang="en-US" dirty="0"/>
              <a:t>   </a:t>
            </a:r>
          </a:p>
        </p:txBody>
      </p:sp>
      <p:sp>
        <p:nvSpPr>
          <p:cNvPr id="12" name="TextBox 11">
            <a:extLst>
              <a:ext uri="{FF2B5EF4-FFF2-40B4-BE49-F238E27FC236}">
                <a16:creationId xmlns:a16="http://schemas.microsoft.com/office/drawing/2014/main" id="{3CC0B526-BCB5-5E9A-D9F7-17B6003DFE72}"/>
              </a:ext>
            </a:extLst>
          </p:cNvPr>
          <p:cNvSpPr txBox="1"/>
          <p:nvPr/>
        </p:nvSpPr>
        <p:spPr>
          <a:xfrm rot="10800000">
            <a:off x="7209783" y="1714870"/>
            <a:ext cx="4763141" cy="369332"/>
          </a:xfrm>
          <a:prstGeom prst="rect">
            <a:avLst/>
          </a:prstGeom>
          <a:noFill/>
        </p:spPr>
        <p:txBody>
          <a:bodyPr wrap="square" rtlCol="0">
            <a:spAutoFit/>
          </a:bodyPr>
          <a:lstStyle/>
          <a:p>
            <a:endParaRPr lang="en-US" dirty="0">
              <a:solidFill>
                <a:schemeClr val="bg1"/>
              </a:solidFill>
            </a:endParaRPr>
          </a:p>
        </p:txBody>
      </p:sp>
      <p:sp>
        <p:nvSpPr>
          <p:cNvPr id="13" name="TextBox 12">
            <a:extLst>
              <a:ext uri="{FF2B5EF4-FFF2-40B4-BE49-F238E27FC236}">
                <a16:creationId xmlns:a16="http://schemas.microsoft.com/office/drawing/2014/main" id="{E6324707-75A9-6115-E3A1-DB6AA7FF5D3B}"/>
              </a:ext>
            </a:extLst>
          </p:cNvPr>
          <p:cNvSpPr txBox="1"/>
          <p:nvPr/>
        </p:nvSpPr>
        <p:spPr>
          <a:xfrm>
            <a:off x="6859695" y="3175000"/>
            <a:ext cx="441146" cy="369332"/>
          </a:xfrm>
          <a:prstGeom prst="rect">
            <a:avLst/>
          </a:prstGeom>
          <a:noFill/>
        </p:spPr>
        <p:txBody>
          <a:bodyPr wrap="none" rtlCol="0">
            <a:spAutoFit/>
          </a:bodyPr>
          <a:lstStyle/>
          <a:p>
            <a:r>
              <a:rPr lang="en-US" dirty="0"/>
              <a:t>    </a:t>
            </a:r>
          </a:p>
        </p:txBody>
      </p:sp>
      <p:sp>
        <p:nvSpPr>
          <p:cNvPr id="16" name="TextBox 15">
            <a:extLst>
              <a:ext uri="{FF2B5EF4-FFF2-40B4-BE49-F238E27FC236}">
                <a16:creationId xmlns:a16="http://schemas.microsoft.com/office/drawing/2014/main" id="{0C8CB59D-AE5A-FEF2-7862-CE9C26C51414}"/>
              </a:ext>
            </a:extLst>
          </p:cNvPr>
          <p:cNvSpPr txBox="1"/>
          <p:nvPr/>
        </p:nvSpPr>
        <p:spPr>
          <a:xfrm>
            <a:off x="6762750" y="2771775"/>
            <a:ext cx="3846438" cy="923330"/>
          </a:xfrm>
          <a:prstGeom prst="rect">
            <a:avLst/>
          </a:prstGeom>
          <a:noFill/>
        </p:spPr>
        <p:txBody>
          <a:bodyPr wrap="none" rtlCol="0">
            <a:spAutoFit/>
          </a:bodyPr>
          <a:lstStyle/>
          <a:p>
            <a:r>
              <a:rPr lang="en-US" dirty="0">
                <a:solidFill>
                  <a:schemeClr val="bg1"/>
                </a:solidFill>
              </a:rPr>
              <a:t>*Prepare your home</a:t>
            </a:r>
          </a:p>
          <a:p>
            <a:r>
              <a:rPr lang="en-US" dirty="0">
                <a:solidFill>
                  <a:schemeClr val="bg1"/>
                </a:solidFill>
              </a:rPr>
              <a:t>*Clean Gutters and Roofs</a:t>
            </a:r>
          </a:p>
          <a:p>
            <a:r>
              <a:rPr lang="en-US" dirty="0">
                <a:solidFill>
                  <a:schemeClr val="bg1"/>
                </a:solidFill>
              </a:rPr>
              <a:t>*Create Defensible Space 5ft to 30ft</a:t>
            </a:r>
          </a:p>
        </p:txBody>
      </p:sp>
      <p:sp>
        <p:nvSpPr>
          <p:cNvPr id="17" name="TextBox 16">
            <a:extLst>
              <a:ext uri="{FF2B5EF4-FFF2-40B4-BE49-F238E27FC236}">
                <a16:creationId xmlns:a16="http://schemas.microsoft.com/office/drawing/2014/main" id="{5D4A9BC7-D334-858F-165B-BC4BE3A5AFE9}"/>
              </a:ext>
            </a:extLst>
          </p:cNvPr>
          <p:cNvSpPr txBox="1"/>
          <p:nvPr/>
        </p:nvSpPr>
        <p:spPr>
          <a:xfrm>
            <a:off x="6972300" y="4133585"/>
            <a:ext cx="4369081" cy="1477328"/>
          </a:xfrm>
          <a:prstGeom prst="rect">
            <a:avLst/>
          </a:prstGeom>
          <a:noFill/>
        </p:spPr>
        <p:txBody>
          <a:bodyPr wrap="none" rtlCol="0">
            <a:spAutoFit/>
          </a:bodyPr>
          <a:lstStyle/>
          <a:p>
            <a:r>
              <a:rPr lang="en-US" dirty="0">
                <a:solidFill>
                  <a:schemeClr val="accent4">
                    <a:lumMod val="20000"/>
                    <a:lumOff val="80000"/>
                  </a:schemeClr>
                </a:solidFill>
              </a:rPr>
              <a:t>*Protect your Finances</a:t>
            </a:r>
          </a:p>
          <a:p>
            <a:r>
              <a:rPr lang="en-US" dirty="0">
                <a:solidFill>
                  <a:schemeClr val="accent4">
                    <a:lumMod val="20000"/>
                    <a:lumOff val="80000"/>
                  </a:schemeClr>
                </a:solidFill>
              </a:rPr>
              <a:t>*Complete a Home Inventory</a:t>
            </a:r>
          </a:p>
          <a:p>
            <a:r>
              <a:rPr lang="en-US" dirty="0">
                <a:solidFill>
                  <a:schemeClr val="accent4">
                    <a:lumMod val="20000"/>
                    <a:lumOff val="80000"/>
                  </a:schemeClr>
                </a:solidFill>
              </a:rPr>
              <a:t>*Have an Evacuation Plan</a:t>
            </a:r>
          </a:p>
          <a:p>
            <a:r>
              <a:rPr lang="en-US" dirty="0">
                <a:solidFill>
                  <a:schemeClr val="accent4">
                    <a:lumMod val="20000"/>
                    <a:lumOff val="80000"/>
                  </a:schemeClr>
                </a:solidFill>
              </a:rPr>
              <a:t>*After the fire be on the lookout for Fraud</a:t>
            </a:r>
          </a:p>
          <a:p>
            <a:r>
              <a:rPr lang="en-US" dirty="0">
                <a:solidFill>
                  <a:schemeClr val="accent4">
                    <a:lumMod val="20000"/>
                    <a:lumOff val="80000"/>
                  </a:schemeClr>
                </a:solidFill>
              </a:rPr>
              <a:t>*OSI </a:t>
            </a:r>
            <a:r>
              <a:rPr lang="en-US" dirty="0" err="1">
                <a:solidFill>
                  <a:schemeClr val="accent4">
                    <a:lumMod val="20000"/>
                    <a:lumOff val="80000"/>
                  </a:schemeClr>
                </a:solidFill>
              </a:rPr>
              <a:t>ZMag</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598144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5EE5-E483-C2EB-D513-D934C20B7616}"/>
              </a:ext>
            </a:extLst>
          </p:cNvPr>
          <p:cNvSpPr>
            <a:spLocks noGrp="1"/>
          </p:cNvSpPr>
          <p:nvPr>
            <p:ph type="title"/>
          </p:nvPr>
        </p:nvSpPr>
        <p:spPr/>
        <p:txBody>
          <a:bodyPr/>
          <a:lstStyle/>
          <a:p>
            <a:r>
              <a:rPr lang="en-US" dirty="0"/>
              <a:t>Creating Defensible Space</a:t>
            </a:r>
          </a:p>
        </p:txBody>
      </p:sp>
      <p:sp>
        <p:nvSpPr>
          <p:cNvPr id="3" name="Subtitle 2">
            <a:extLst>
              <a:ext uri="{FF2B5EF4-FFF2-40B4-BE49-F238E27FC236}">
                <a16:creationId xmlns:a16="http://schemas.microsoft.com/office/drawing/2014/main" id="{8FA4B8C5-5362-73ED-8DB3-4EB90610A60F}"/>
              </a:ext>
            </a:extLst>
          </p:cNvPr>
          <p:cNvSpPr>
            <a:spLocks noGrp="1"/>
          </p:cNvSpPr>
          <p:nvPr>
            <p:ph type="subTitle" idx="1"/>
          </p:nvPr>
        </p:nvSpPr>
        <p:spPr/>
        <p:txBody>
          <a:bodyPr/>
          <a:lstStyle/>
          <a:p>
            <a:endParaRPr lang="en-US"/>
          </a:p>
        </p:txBody>
      </p:sp>
      <p:pic>
        <p:nvPicPr>
          <p:cNvPr id="7" name="Content Placeholder 6" descr="A house in the woods&#10;&#10;Description automatically generated">
            <a:extLst>
              <a:ext uri="{FF2B5EF4-FFF2-40B4-BE49-F238E27FC236}">
                <a16:creationId xmlns:a16="http://schemas.microsoft.com/office/drawing/2014/main" id="{253FC11D-7F74-EAC5-C61E-7C0F67B57F63}"/>
              </a:ext>
            </a:extLst>
          </p:cNvPr>
          <p:cNvPicPr>
            <a:picLocks noGrp="1" noChangeAspect="1"/>
          </p:cNvPicPr>
          <p:nvPr>
            <p:ph type="pic" sz="quarter" idx="13"/>
          </p:nvPr>
        </p:nvPicPr>
        <p:blipFill>
          <a:blip r:embed="rId2"/>
          <a:srcRect l="17727" r="17727"/>
          <a:stretch/>
        </p:blipFill>
        <p:spPr>
          <a:xfrm>
            <a:off x="6497638" y="0"/>
            <a:ext cx="5694362" cy="6858000"/>
          </a:xfrm>
        </p:spPr>
      </p:pic>
      <p:sp>
        <p:nvSpPr>
          <p:cNvPr id="5" name="Slide Number Placeholder 4">
            <a:extLst>
              <a:ext uri="{FF2B5EF4-FFF2-40B4-BE49-F238E27FC236}">
                <a16:creationId xmlns:a16="http://schemas.microsoft.com/office/drawing/2014/main" id="{A23CB2CF-D66C-3C3F-C87B-D713C29DE25A}"/>
              </a:ext>
            </a:extLst>
          </p:cNvPr>
          <p:cNvSpPr>
            <a:spLocks noGrp="1"/>
          </p:cNvSpPr>
          <p:nvPr>
            <p:ph type="sldNum" sz="quarter" idx="12"/>
          </p:nvPr>
        </p:nvSpPr>
        <p:spPr/>
        <p:txBody>
          <a:bodyPr/>
          <a:lstStyle/>
          <a:p>
            <a:fld id="{FE024F78-56A6-7740-B68D-8D4D026EDF3F}" type="slidenum">
              <a:rPr lang="en-US" smtClean="0"/>
              <a:pPr/>
              <a:t>6</a:t>
            </a:fld>
            <a:endParaRPr lang="en-US" dirty="0"/>
          </a:p>
        </p:txBody>
      </p:sp>
      <p:pic>
        <p:nvPicPr>
          <p:cNvPr id="9" name="Content Placeholder 8" descr="A house in the woods&#10;&#10;Description automatically generated">
            <a:extLst>
              <a:ext uri="{FF2B5EF4-FFF2-40B4-BE49-F238E27FC236}">
                <a16:creationId xmlns:a16="http://schemas.microsoft.com/office/drawing/2014/main" id="{0BF83646-E2E0-1373-93CB-508A817F4708}"/>
              </a:ext>
            </a:extLst>
          </p:cNvPr>
          <p:cNvPicPr>
            <a:picLocks noGrp="1" noChangeAspect="1"/>
          </p:cNvPicPr>
          <p:nvPr>
            <p:ph sz="quarter" idx="4294967295"/>
          </p:nvPr>
        </p:nvPicPr>
        <p:blipFill>
          <a:blip r:embed="rId3"/>
          <a:stretch>
            <a:fillRect/>
          </a:stretch>
        </p:blipFill>
        <p:spPr>
          <a:xfrm>
            <a:off x="98323" y="0"/>
            <a:ext cx="5777321" cy="6858000"/>
          </a:xfrm>
        </p:spPr>
      </p:pic>
    </p:spTree>
    <p:extLst>
      <p:ext uri="{BB962C8B-B14F-4D97-AF65-F5344CB8AC3E}">
        <p14:creationId xmlns:p14="http://schemas.microsoft.com/office/powerpoint/2010/main" val="302166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E23533-91C6-420C-B7D7-4977ACF73ACF}"/>
              </a:ext>
            </a:extLst>
          </p:cNvPr>
          <p:cNvSpPr>
            <a:spLocks noGrp="1"/>
          </p:cNvSpPr>
          <p:nvPr>
            <p:ph type="sldNum" sz="quarter" idx="12"/>
          </p:nvPr>
        </p:nvSpPr>
        <p:spPr/>
        <p:txBody>
          <a:bodyPr/>
          <a:lstStyle/>
          <a:p>
            <a:fld id="{FE024F78-56A6-7740-B68D-8D4D026EDF3F}" type="slidenum">
              <a:rPr lang="en-US" smtClean="0"/>
              <a:pPr/>
              <a:t>7</a:t>
            </a:fld>
            <a:endParaRPr lang="en-US" dirty="0"/>
          </a:p>
        </p:txBody>
      </p:sp>
      <p:cxnSp>
        <p:nvCxnSpPr>
          <p:cNvPr id="49" name="Straight Connector 48">
            <a:extLst>
              <a:ext uri="{FF2B5EF4-FFF2-40B4-BE49-F238E27FC236}">
                <a16:creationId xmlns:a16="http://schemas.microsoft.com/office/drawing/2014/main" id="{A396C92D-F246-C7D6-9E0C-FB399953E478}"/>
              </a:ext>
            </a:extLst>
          </p:cNvPr>
          <p:cNvCxnSpPr>
            <a:cxnSpLocks/>
          </p:cNvCxnSpPr>
          <p:nvPr/>
        </p:nvCxnSpPr>
        <p:spPr>
          <a:xfrm>
            <a:off x="598311" y="3802191"/>
            <a:ext cx="11447096" cy="0"/>
          </a:xfrm>
          <a:prstGeom prst="line">
            <a:avLst/>
          </a:prstGeom>
          <a:noFill/>
          <a:ln w="57150" cap="flat">
            <a:solidFill>
              <a:schemeClr val="bg1"/>
            </a:solidFill>
            <a:prstDash val="solid"/>
            <a:miter lim="400000"/>
            <a:headEnd type="none" w="med" len="med"/>
            <a:tailEnd type="triangle" w="med" len="med"/>
          </a:ln>
          <a:effectLst/>
          <a:sp3d/>
        </p:spPr>
        <p:style>
          <a:lnRef idx="0">
            <a:scrgbClr r="0" g="0" b="0"/>
          </a:lnRef>
          <a:fillRef idx="0">
            <a:scrgbClr r="0" g="0" b="0"/>
          </a:fillRef>
          <a:effectRef idx="0">
            <a:scrgbClr r="0" g="0" b="0"/>
          </a:effectRef>
          <a:fontRef idx="none"/>
        </p:style>
      </p:cxnSp>
      <p:sp>
        <p:nvSpPr>
          <p:cNvPr id="50" name="Hexagon 49">
            <a:extLst>
              <a:ext uri="{FF2B5EF4-FFF2-40B4-BE49-F238E27FC236}">
                <a16:creationId xmlns:a16="http://schemas.microsoft.com/office/drawing/2014/main" id="{3391B5D6-48C7-0C1D-3F91-DFD50D99B3DC}"/>
              </a:ext>
            </a:extLst>
          </p:cNvPr>
          <p:cNvSpPr/>
          <p:nvPr/>
        </p:nvSpPr>
        <p:spPr>
          <a:xfrm>
            <a:off x="3339773" y="2006719"/>
            <a:ext cx="1806222" cy="1512706"/>
          </a:xfrm>
          <a:prstGeom prst="hexagon">
            <a:avLst/>
          </a:prstGeom>
          <a:blipFill rotWithShape="1">
            <a:blip r:embed="rId3"/>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51" name="TextBox 50">
            <a:extLst>
              <a:ext uri="{FF2B5EF4-FFF2-40B4-BE49-F238E27FC236}">
                <a16:creationId xmlns:a16="http://schemas.microsoft.com/office/drawing/2014/main" id="{AC527D3F-9574-E706-2223-9116522CE1E4}"/>
              </a:ext>
            </a:extLst>
          </p:cNvPr>
          <p:cNvSpPr txBox="1"/>
          <p:nvPr/>
        </p:nvSpPr>
        <p:spPr>
          <a:xfrm>
            <a:off x="3681833" y="3998017"/>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2018</a:t>
            </a:r>
          </a:p>
        </p:txBody>
      </p:sp>
      <p:sp>
        <p:nvSpPr>
          <p:cNvPr id="52" name="Oval 51">
            <a:extLst>
              <a:ext uri="{FF2B5EF4-FFF2-40B4-BE49-F238E27FC236}">
                <a16:creationId xmlns:a16="http://schemas.microsoft.com/office/drawing/2014/main" id="{E78B9ED4-5D1F-9238-6267-41F07B4629F3}"/>
              </a:ext>
            </a:extLst>
          </p:cNvPr>
          <p:cNvSpPr/>
          <p:nvPr/>
        </p:nvSpPr>
        <p:spPr>
          <a:xfrm>
            <a:off x="4072899" y="3643934"/>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53" name="TextBox 52">
            <a:extLst>
              <a:ext uri="{FF2B5EF4-FFF2-40B4-BE49-F238E27FC236}">
                <a16:creationId xmlns:a16="http://schemas.microsoft.com/office/drawing/2014/main" id="{03797325-3EA4-80B5-ED1A-A992227E4C25}"/>
              </a:ext>
            </a:extLst>
          </p:cNvPr>
          <p:cNvSpPr txBox="1"/>
          <p:nvPr/>
        </p:nvSpPr>
        <p:spPr>
          <a:xfrm>
            <a:off x="3302798" y="1502444"/>
            <a:ext cx="1835438" cy="3241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Home Hardening</a:t>
            </a:r>
          </a:p>
        </p:txBody>
      </p:sp>
      <p:sp>
        <p:nvSpPr>
          <p:cNvPr id="54" name="Hexagon 53">
            <a:extLst>
              <a:ext uri="{FF2B5EF4-FFF2-40B4-BE49-F238E27FC236}">
                <a16:creationId xmlns:a16="http://schemas.microsoft.com/office/drawing/2014/main" id="{675095DA-7A6F-19CC-C574-C069F7015316}"/>
              </a:ext>
            </a:extLst>
          </p:cNvPr>
          <p:cNvSpPr/>
          <p:nvPr/>
        </p:nvSpPr>
        <p:spPr>
          <a:xfrm>
            <a:off x="405128" y="2006719"/>
            <a:ext cx="1806222" cy="1512706"/>
          </a:xfrm>
          <a:prstGeom prst="hexagon">
            <a:avLst/>
          </a:prstGeom>
          <a:blipFill>
            <a:blip r:embed="rId4"/>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55" name="Oval 54">
            <a:extLst>
              <a:ext uri="{FF2B5EF4-FFF2-40B4-BE49-F238E27FC236}">
                <a16:creationId xmlns:a16="http://schemas.microsoft.com/office/drawing/2014/main" id="{1914219E-0DCC-3DED-B816-5C17224B5CEB}"/>
              </a:ext>
            </a:extLst>
          </p:cNvPr>
          <p:cNvSpPr/>
          <p:nvPr/>
        </p:nvSpPr>
        <p:spPr>
          <a:xfrm>
            <a:off x="1138254" y="3643934"/>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56" name="TextBox 55">
            <a:extLst>
              <a:ext uri="{FF2B5EF4-FFF2-40B4-BE49-F238E27FC236}">
                <a16:creationId xmlns:a16="http://schemas.microsoft.com/office/drawing/2014/main" id="{D29ED631-00EF-1A2C-C13A-5A8A6883C211}"/>
              </a:ext>
            </a:extLst>
          </p:cNvPr>
          <p:cNvSpPr txBox="1"/>
          <p:nvPr/>
        </p:nvSpPr>
        <p:spPr>
          <a:xfrm>
            <a:off x="747189" y="4044247"/>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2017</a:t>
            </a:r>
          </a:p>
        </p:txBody>
      </p:sp>
      <p:sp>
        <p:nvSpPr>
          <p:cNvPr id="57" name="TextBox 56">
            <a:extLst>
              <a:ext uri="{FF2B5EF4-FFF2-40B4-BE49-F238E27FC236}">
                <a16:creationId xmlns:a16="http://schemas.microsoft.com/office/drawing/2014/main" id="{48A8E89A-95E1-7EAE-E049-0BD04C7CD9EA}"/>
              </a:ext>
            </a:extLst>
          </p:cNvPr>
          <p:cNvSpPr txBox="1"/>
          <p:nvPr/>
        </p:nvSpPr>
        <p:spPr>
          <a:xfrm>
            <a:off x="509322" y="1486175"/>
            <a:ext cx="1732847" cy="3241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Coatings &amp; Gels</a:t>
            </a:r>
          </a:p>
        </p:txBody>
      </p:sp>
      <p:sp>
        <p:nvSpPr>
          <p:cNvPr id="58" name="Hexagon 57">
            <a:extLst>
              <a:ext uri="{FF2B5EF4-FFF2-40B4-BE49-F238E27FC236}">
                <a16:creationId xmlns:a16="http://schemas.microsoft.com/office/drawing/2014/main" id="{366BCDFE-E56A-C791-7A56-1403A098B7EA}"/>
              </a:ext>
            </a:extLst>
          </p:cNvPr>
          <p:cNvSpPr/>
          <p:nvPr/>
        </p:nvSpPr>
        <p:spPr>
          <a:xfrm>
            <a:off x="1905896" y="2891267"/>
            <a:ext cx="1806222" cy="1512706"/>
          </a:xfrm>
          <a:prstGeom prst="hexagon">
            <a:avLst/>
          </a:prstGeom>
          <a:blipFill rotWithShape="1">
            <a:blip r:embed="rId5"/>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59" name="Oval 58">
            <a:extLst>
              <a:ext uri="{FF2B5EF4-FFF2-40B4-BE49-F238E27FC236}">
                <a16:creationId xmlns:a16="http://schemas.microsoft.com/office/drawing/2014/main" id="{BB9EF9AA-B8D9-2FE7-87AE-6EE86A5D633B}"/>
              </a:ext>
            </a:extLst>
          </p:cNvPr>
          <p:cNvSpPr/>
          <p:nvPr/>
        </p:nvSpPr>
        <p:spPr>
          <a:xfrm>
            <a:off x="5506719" y="3613546"/>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60" name="TextBox 59">
            <a:extLst>
              <a:ext uri="{FF2B5EF4-FFF2-40B4-BE49-F238E27FC236}">
                <a16:creationId xmlns:a16="http://schemas.microsoft.com/office/drawing/2014/main" id="{C15D1692-44E2-9148-962E-FC58EACF8E82}"/>
              </a:ext>
            </a:extLst>
          </p:cNvPr>
          <p:cNvSpPr txBox="1"/>
          <p:nvPr/>
        </p:nvSpPr>
        <p:spPr>
          <a:xfrm>
            <a:off x="5083141" y="3153543"/>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2019</a:t>
            </a:r>
          </a:p>
        </p:txBody>
      </p:sp>
      <p:sp>
        <p:nvSpPr>
          <p:cNvPr id="61" name="Hexagon 60">
            <a:extLst>
              <a:ext uri="{FF2B5EF4-FFF2-40B4-BE49-F238E27FC236}">
                <a16:creationId xmlns:a16="http://schemas.microsoft.com/office/drawing/2014/main" id="{37E2724E-27AF-1FA3-BF36-F4B0E821FDD4}"/>
              </a:ext>
            </a:extLst>
          </p:cNvPr>
          <p:cNvSpPr/>
          <p:nvPr/>
        </p:nvSpPr>
        <p:spPr>
          <a:xfrm>
            <a:off x="4773650" y="4048693"/>
            <a:ext cx="1806222" cy="1512706"/>
          </a:xfrm>
          <a:prstGeom prst="hexagon">
            <a:avLst/>
          </a:prstGeom>
          <a:blipFill rotWithShape="1">
            <a:blip r:embed="rId6"/>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62" name="TextBox 61">
            <a:extLst>
              <a:ext uri="{FF2B5EF4-FFF2-40B4-BE49-F238E27FC236}">
                <a16:creationId xmlns:a16="http://schemas.microsoft.com/office/drawing/2014/main" id="{36F2FF64-458C-4DC3-5B8B-B5D42847DDDC}"/>
              </a:ext>
            </a:extLst>
          </p:cNvPr>
          <p:cNvSpPr txBox="1"/>
          <p:nvPr/>
        </p:nvSpPr>
        <p:spPr>
          <a:xfrm>
            <a:off x="4600900" y="5645804"/>
            <a:ext cx="2151615" cy="3241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Home Ignition Zone</a:t>
            </a:r>
          </a:p>
        </p:txBody>
      </p:sp>
      <p:sp>
        <p:nvSpPr>
          <p:cNvPr id="63" name="Hexagon 62">
            <a:extLst>
              <a:ext uri="{FF2B5EF4-FFF2-40B4-BE49-F238E27FC236}">
                <a16:creationId xmlns:a16="http://schemas.microsoft.com/office/drawing/2014/main" id="{5864F0CF-E363-650E-DD39-BB0851EAAF0F}"/>
              </a:ext>
            </a:extLst>
          </p:cNvPr>
          <p:cNvSpPr/>
          <p:nvPr/>
        </p:nvSpPr>
        <p:spPr>
          <a:xfrm>
            <a:off x="1905896" y="4462985"/>
            <a:ext cx="1806222" cy="1512706"/>
          </a:xfrm>
          <a:prstGeom prst="hexagon">
            <a:avLst/>
          </a:prstGeom>
          <a:blipFill rotWithShape="1">
            <a:blip r:embed="rId7"/>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64" name="TextBox 63">
            <a:extLst>
              <a:ext uri="{FF2B5EF4-FFF2-40B4-BE49-F238E27FC236}">
                <a16:creationId xmlns:a16="http://schemas.microsoft.com/office/drawing/2014/main" id="{7D623FBC-43CB-EDBB-B3DF-D71F175668BE}"/>
              </a:ext>
            </a:extLst>
          </p:cNvPr>
          <p:cNvSpPr txBox="1"/>
          <p:nvPr/>
        </p:nvSpPr>
        <p:spPr>
          <a:xfrm>
            <a:off x="1279783" y="6053095"/>
            <a:ext cx="3058448"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Wine Country Fires &amp; Camp Fire Investigations</a:t>
            </a:r>
          </a:p>
        </p:txBody>
      </p:sp>
      <p:sp>
        <p:nvSpPr>
          <p:cNvPr id="65" name="Oval 64">
            <a:extLst>
              <a:ext uri="{FF2B5EF4-FFF2-40B4-BE49-F238E27FC236}">
                <a16:creationId xmlns:a16="http://schemas.microsoft.com/office/drawing/2014/main" id="{036D7F9E-3459-A66C-C268-DBC4104565CE}"/>
              </a:ext>
            </a:extLst>
          </p:cNvPr>
          <p:cNvSpPr/>
          <p:nvPr/>
        </p:nvSpPr>
        <p:spPr>
          <a:xfrm>
            <a:off x="6773291" y="3620710"/>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66" name="TextBox 65">
            <a:extLst>
              <a:ext uri="{FF2B5EF4-FFF2-40B4-BE49-F238E27FC236}">
                <a16:creationId xmlns:a16="http://schemas.microsoft.com/office/drawing/2014/main" id="{9C6C8580-DADF-CE4B-81C8-C87BC8D58444}"/>
              </a:ext>
            </a:extLst>
          </p:cNvPr>
          <p:cNvSpPr txBox="1"/>
          <p:nvPr/>
        </p:nvSpPr>
        <p:spPr>
          <a:xfrm>
            <a:off x="6386268" y="4040551"/>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2020</a:t>
            </a:r>
          </a:p>
        </p:txBody>
      </p:sp>
      <p:sp>
        <p:nvSpPr>
          <p:cNvPr id="67" name="Hexagon 66">
            <a:extLst>
              <a:ext uri="{FF2B5EF4-FFF2-40B4-BE49-F238E27FC236}">
                <a16:creationId xmlns:a16="http://schemas.microsoft.com/office/drawing/2014/main" id="{0D64787B-20CA-ECAC-656E-B0146B53C5E6}"/>
              </a:ext>
            </a:extLst>
          </p:cNvPr>
          <p:cNvSpPr/>
          <p:nvPr/>
        </p:nvSpPr>
        <p:spPr>
          <a:xfrm>
            <a:off x="5978266" y="1971888"/>
            <a:ext cx="1806222" cy="1512706"/>
          </a:xfrm>
          <a:prstGeom prst="hexagon">
            <a:avLst/>
          </a:prstGeom>
          <a:blipFill rotWithShape="1">
            <a:blip r:embed="rId8"/>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68" name="TextBox 67">
            <a:extLst>
              <a:ext uri="{FF2B5EF4-FFF2-40B4-BE49-F238E27FC236}">
                <a16:creationId xmlns:a16="http://schemas.microsoft.com/office/drawing/2014/main" id="{EAFBDBE9-C36A-4825-0E33-E7470E143D97}"/>
              </a:ext>
            </a:extLst>
          </p:cNvPr>
          <p:cNvSpPr txBox="1"/>
          <p:nvPr/>
        </p:nvSpPr>
        <p:spPr>
          <a:xfrm>
            <a:off x="5896378" y="1342346"/>
            <a:ext cx="1939634"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Roof Cover </a:t>
            </a:r>
          </a:p>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Performance</a:t>
            </a:r>
          </a:p>
        </p:txBody>
      </p:sp>
      <p:sp>
        <p:nvSpPr>
          <p:cNvPr id="69" name="TextBox 68">
            <a:extLst>
              <a:ext uri="{FF2B5EF4-FFF2-40B4-BE49-F238E27FC236}">
                <a16:creationId xmlns:a16="http://schemas.microsoft.com/office/drawing/2014/main" id="{9FC6A60F-1DD6-BE44-B49A-BDFB6AFDD53D}"/>
              </a:ext>
            </a:extLst>
          </p:cNvPr>
          <p:cNvSpPr txBox="1"/>
          <p:nvPr/>
        </p:nvSpPr>
        <p:spPr>
          <a:xfrm>
            <a:off x="468596" y="438445"/>
            <a:ext cx="6136296"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SCIENCE IS CATCHING UP</a:t>
            </a:r>
          </a:p>
        </p:txBody>
      </p:sp>
      <p:sp>
        <p:nvSpPr>
          <p:cNvPr id="70" name="Oval 69">
            <a:extLst>
              <a:ext uri="{FF2B5EF4-FFF2-40B4-BE49-F238E27FC236}">
                <a16:creationId xmlns:a16="http://schemas.microsoft.com/office/drawing/2014/main" id="{A48197A0-D382-594B-9DB0-7CD3C8D40CF4}"/>
              </a:ext>
            </a:extLst>
          </p:cNvPr>
          <p:cNvSpPr/>
          <p:nvPr/>
        </p:nvSpPr>
        <p:spPr>
          <a:xfrm>
            <a:off x="8097252" y="3643933"/>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71" name="Hexagon 70">
            <a:extLst>
              <a:ext uri="{FF2B5EF4-FFF2-40B4-BE49-F238E27FC236}">
                <a16:creationId xmlns:a16="http://schemas.microsoft.com/office/drawing/2014/main" id="{1EDB7C95-1627-35D7-5C2A-F65756BA90C1}"/>
              </a:ext>
            </a:extLst>
          </p:cNvPr>
          <p:cNvSpPr/>
          <p:nvPr/>
        </p:nvSpPr>
        <p:spPr>
          <a:xfrm>
            <a:off x="7293788" y="4115340"/>
            <a:ext cx="1806222" cy="1512706"/>
          </a:xfrm>
          <a:prstGeom prst="hexagon">
            <a:avLst/>
          </a:prstGeom>
          <a:blipFill rotWithShape="1">
            <a:blip r:embed="rId9"/>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72" name="TextBox 71">
            <a:extLst>
              <a:ext uri="{FF2B5EF4-FFF2-40B4-BE49-F238E27FC236}">
                <a16:creationId xmlns:a16="http://schemas.microsoft.com/office/drawing/2014/main" id="{29D6D6D4-8AF4-D34D-CAF1-DEC49B265783}"/>
              </a:ext>
            </a:extLst>
          </p:cNvPr>
          <p:cNvSpPr txBox="1"/>
          <p:nvPr/>
        </p:nvSpPr>
        <p:spPr>
          <a:xfrm>
            <a:off x="7602541" y="3152460"/>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2021</a:t>
            </a:r>
          </a:p>
        </p:txBody>
      </p:sp>
      <p:sp>
        <p:nvSpPr>
          <p:cNvPr id="73" name="TextBox 72">
            <a:extLst>
              <a:ext uri="{FF2B5EF4-FFF2-40B4-BE49-F238E27FC236}">
                <a16:creationId xmlns:a16="http://schemas.microsoft.com/office/drawing/2014/main" id="{02065253-6215-69DD-2C8E-68521A968BC1}"/>
              </a:ext>
            </a:extLst>
          </p:cNvPr>
          <p:cNvSpPr txBox="1"/>
          <p:nvPr/>
        </p:nvSpPr>
        <p:spPr>
          <a:xfrm>
            <a:off x="7511170" y="5701249"/>
            <a:ext cx="1304844" cy="3241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Fuel Breaks</a:t>
            </a:r>
          </a:p>
        </p:txBody>
      </p:sp>
      <p:sp>
        <p:nvSpPr>
          <p:cNvPr id="74" name="Oval 73">
            <a:extLst>
              <a:ext uri="{FF2B5EF4-FFF2-40B4-BE49-F238E27FC236}">
                <a16:creationId xmlns:a16="http://schemas.microsoft.com/office/drawing/2014/main" id="{E0DC603D-9702-F887-AC56-4E95C9BBC56E}"/>
              </a:ext>
            </a:extLst>
          </p:cNvPr>
          <p:cNvSpPr/>
          <p:nvPr/>
        </p:nvSpPr>
        <p:spPr>
          <a:xfrm>
            <a:off x="9457097" y="3632433"/>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75" name="TextBox 74">
            <a:extLst>
              <a:ext uri="{FF2B5EF4-FFF2-40B4-BE49-F238E27FC236}">
                <a16:creationId xmlns:a16="http://schemas.microsoft.com/office/drawing/2014/main" id="{98BC93AF-3702-65B4-9D0C-37075A7537A2}"/>
              </a:ext>
            </a:extLst>
          </p:cNvPr>
          <p:cNvSpPr txBox="1"/>
          <p:nvPr/>
        </p:nvSpPr>
        <p:spPr>
          <a:xfrm>
            <a:off x="9066031" y="3161890"/>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2022</a:t>
            </a:r>
          </a:p>
        </p:txBody>
      </p:sp>
      <p:sp>
        <p:nvSpPr>
          <p:cNvPr id="76" name="Hexagon 75">
            <a:extLst>
              <a:ext uri="{FF2B5EF4-FFF2-40B4-BE49-F238E27FC236}">
                <a16:creationId xmlns:a16="http://schemas.microsoft.com/office/drawing/2014/main" id="{E8164E6B-0EC7-8493-4E68-EBD62C97229B}"/>
              </a:ext>
            </a:extLst>
          </p:cNvPr>
          <p:cNvSpPr/>
          <p:nvPr/>
        </p:nvSpPr>
        <p:spPr>
          <a:xfrm>
            <a:off x="8723971" y="1537845"/>
            <a:ext cx="1806222" cy="1512706"/>
          </a:xfrm>
          <a:prstGeom prst="hexagon">
            <a:avLst/>
          </a:prstGeom>
          <a:blipFill rotWithShape="1">
            <a:blip r:embed="rId10"/>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77" name="TextBox 76">
            <a:extLst>
              <a:ext uri="{FF2B5EF4-FFF2-40B4-BE49-F238E27FC236}">
                <a16:creationId xmlns:a16="http://schemas.microsoft.com/office/drawing/2014/main" id="{BE9B0DD8-6579-05D9-9D77-56410C6362B1}"/>
              </a:ext>
            </a:extLst>
          </p:cNvPr>
          <p:cNvSpPr txBox="1"/>
          <p:nvPr/>
        </p:nvSpPr>
        <p:spPr>
          <a:xfrm>
            <a:off x="7932638" y="931983"/>
            <a:ext cx="3484929"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Structure </a:t>
            </a:r>
            <a:r>
              <a:rPr lang="en-US" sz="160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sym typeface="Montserrat-Bold"/>
              </a:rPr>
              <a:t>S</a:t>
            </a:r>
            <a:r>
              <a:rPr kumimoji="0" lang="en-US" sz="1600" i="0" u="none" strike="noStrike" kern="1200" cap="none" spc="0" normalizeH="0" baseline="0" noProof="0" err="1">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eparation</a:t>
            </a: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 &amp; </a:t>
            </a:r>
          </a:p>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Wind-driven Fire</a:t>
            </a:r>
          </a:p>
        </p:txBody>
      </p:sp>
      <p:sp>
        <p:nvSpPr>
          <p:cNvPr id="78" name="Hexagon 77">
            <a:extLst>
              <a:ext uri="{FF2B5EF4-FFF2-40B4-BE49-F238E27FC236}">
                <a16:creationId xmlns:a16="http://schemas.microsoft.com/office/drawing/2014/main" id="{5E038FDA-9E4B-9BCA-B182-0793F6E61A33}"/>
              </a:ext>
            </a:extLst>
          </p:cNvPr>
          <p:cNvSpPr/>
          <p:nvPr/>
        </p:nvSpPr>
        <p:spPr>
          <a:xfrm>
            <a:off x="8795338" y="4920030"/>
            <a:ext cx="1806222" cy="1512706"/>
          </a:xfrm>
          <a:prstGeom prst="hexagon">
            <a:avLst/>
          </a:prstGeom>
          <a:blipFill rotWithShape="1">
            <a:blip r:embed="rId11"/>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79" name="TextBox 78">
            <a:extLst>
              <a:ext uri="{FF2B5EF4-FFF2-40B4-BE49-F238E27FC236}">
                <a16:creationId xmlns:a16="http://schemas.microsoft.com/office/drawing/2014/main" id="{F5E0D7B7-C0BB-2064-1735-F9600F2E9B4C}"/>
              </a:ext>
            </a:extLst>
          </p:cNvPr>
          <p:cNvSpPr txBox="1"/>
          <p:nvPr/>
        </p:nvSpPr>
        <p:spPr>
          <a:xfrm>
            <a:off x="8913628" y="4093127"/>
            <a:ext cx="1578563"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Marshall Fire </a:t>
            </a:r>
          </a:p>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Investigation</a:t>
            </a:r>
          </a:p>
        </p:txBody>
      </p:sp>
      <p:pic>
        <p:nvPicPr>
          <p:cNvPr id="80" name="Picture 14" descr="upload.wikimedia.org/wikipedia/commons/thumb/d/...">
            <a:extLst>
              <a:ext uri="{FF2B5EF4-FFF2-40B4-BE49-F238E27FC236}">
                <a16:creationId xmlns:a16="http://schemas.microsoft.com/office/drawing/2014/main" id="{12AA0B5E-7E7B-579D-EEC5-43489E2640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1489" y="5068790"/>
            <a:ext cx="411333" cy="45586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a:extLst>
              <a:ext uri="{FF2B5EF4-FFF2-40B4-BE49-F238E27FC236}">
                <a16:creationId xmlns:a16="http://schemas.microsoft.com/office/drawing/2014/main" id="{B340C027-0B28-F1E0-B505-E614F155126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3455" y="2500934"/>
            <a:ext cx="404490" cy="5231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 name="Picture 10">
            <a:extLst>
              <a:ext uri="{FF2B5EF4-FFF2-40B4-BE49-F238E27FC236}">
                <a16:creationId xmlns:a16="http://schemas.microsoft.com/office/drawing/2014/main" id="{56EFF751-509E-F692-9C42-A0552321BD03}"/>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624246" y="2777026"/>
            <a:ext cx="551997" cy="1453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nternational Credit Insurance &amp; Surety Association Members">
            <a:extLst>
              <a:ext uri="{FF2B5EF4-FFF2-40B4-BE49-F238E27FC236}">
                <a16:creationId xmlns:a16="http://schemas.microsoft.com/office/drawing/2014/main" id="{F28E5488-7E8F-1226-F722-B7D76490F9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2618" y="4388059"/>
            <a:ext cx="980853" cy="58851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extLst>
              <a:ext uri="{FF2B5EF4-FFF2-40B4-BE49-F238E27FC236}">
                <a16:creationId xmlns:a16="http://schemas.microsoft.com/office/drawing/2014/main" id="{16F7BD56-8B4F-58D5-0A5A-57DAA7E65B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0823" y="5366460"/>
            <a:ext cx="404490" cy="52317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UNC Charlotte">
            <a:extLst>
              <a:ext uri="{FF2B5EF4-FFF2-40B4-BE49-F238E27FC236}">
                <a16:creationId xmlns:a16="http://schemas.microsoft.com/office/drawing/2014/main" id="{B0A62AD7-3E9C-F208-1757-B8AD9E29660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4452" y="2160067"/>
            <a:ext cx="661615" cy="30122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UL FSRI Fire Safety Academy">
            <a:extLst>
              <a:ext uri="{FF2B5EF4-FFF2-40B4-BE49-F238E27FC236}">
                <a16:creationId xmlns:a16="http://schemas.microsoft.com/office/drawing/2014/main" id="{56E5DB73-BB84-3E2A-9207-A62F388E37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6051" y="2963999"/>
            <a:ext cx="428962" cy="42896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a:extLst>
              <a:ext uri="{FF2B5EF4-FFF2-40B4-BE49-F238E27FC236}">
                <a16:creationId xmlns:a16="http://schemas.microsoft.com/office/drawing/2014/main" id="{F1BDEF7F-50BD-D196-74D1-B974EADB6BB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60823" y="4976571"/>
            <a:ext cx="404490" cy="16504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1457B617-9922-C4E2-ABA3-43956AFF64B0}"/>
              </a:ext>
            </a:extLst>
          </p:cNvPr>
          <p:cNvSpPr txBox="1"/>
          <p:nvPr/>
        </p:nvSpPr>
        <p:spPr>
          <a:xfrm>
            <a:off x="10759182" y="3152460"/>
            <a:ext cx="1122103"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2023</a:t>
            </a:r>
          </a:p>
        </p:txBody>
      </p:sp>
      <p:sp>
        <p:nvSpPr>
          <p:cNvPr id="89" name="Oval 88">
            <a:extLst>
              <a:ext uri="{FF2B5EF4-FFF2-40B4-BE49-F238E27FC236}">
                <a16:creationId xmlns:a16="http://schemas.microsoft.com/office/drawing/2014/main" id="{095936D8-5F5A-0167-21EB-1ACF3A3BFCFF}"/>
              </a:ext>
            </a:extLst>
          </p:cNvPr>
          <p:cNvSpPr/>
          <p:nvPr/>
        </p:nvSpPr>
        <p:spPr>
          <a:xfrm>
            <a:off x="11107150" y="3643933"/>
            <a:ext cx="339970" cy="316513"/>
          </a:xfrm>
          <a:prstGeom prst="ellipse">
            <a:avLst/>
          </a:prstGeom>
          <a:solidFill>
            <a:schemeClr val="accent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90" name="Hexagon 89">
            <a:extLst>
              <a:ext uri="{FF2B5EF4-FFF2-40B4-BE49-F238E27FC236}">
                <a16:creationId xmlns:a16="http://schemas.microsoft.com/office/drawing/2014/main" id="{027E0AC2-43DB-1D5F-9F6C-BA047F42DE27}"/>
              </a:ext>
            </a:extLst>
          </p:cNvPr>
          <p:cNvSpPr/>
          <p:nvPr/>
        </p:nvSpPr>
        <p:spPr>
          <a:xfrm>
            <a:off x="10399120" y="4048828"/>
            <a:ext cx="1806222" cy="1512706"/>
          </a:xfrm>
          <a:prstGeom prst="hexagon">
            <a:avLst/>
          </a:prstGeom>
          <a:blipFill rotWithShape="1">
            <a:blip r:embed="rId20"/>
            <a:srcRect/>
            <a:stretch>
              <a:fillRect/>
            </a:stretch>
          </a:blipFill>
          <a:ln w="25400" cap="flat">
            <a:solidFill>
              <a:schemeClr val="accent1"/>
            </a:solidFill>
            <a:miter lim="400000"/>
          </a:ln>
          <a:effectLst>
            <a:outerShdw blurRad="63500" sx="102000" sy="102000" algn="ctr" rotWithShape="0">
              <a:schemeClr val="accent6">
                <a:lumMod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91" name="TextBox 90">
            <a:extLst>
              <a:ext uri="{FF2B5EF4-FFF2-40B4-BE49-F238E27FC236}">
                <a16:creationId xmlns:a16="http://schemas.microsoft.com/office/drawing/2014/main" id="{4D021097-6D30-1E3E-EB0A-DB31A2E9DB7C}"/>
              </a:ext>
            </a:extLst>
          </p:cNvPr>
          <p:cNvSpPr txBox="1"/>
          <p:nvPr/>
        </p:nvSpPr>
        <p:spPr>
          <a:xfrm>
            <a:off x="10473760" y="2562650"/>
            <a:ext cx="1445332" cy="545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Maui Fire </a:t>
            </a:r>
          </a:p>
          <a:p>
            <a:pPr marL="0" marR="0" lvl="0" indent="0" algn="ctr" defTabSz="825500" rtl="0" eaLnBrk="1" fontAlgn="auto" latinLnBrk="0" hangingPunct="0">
              <a:lnSpc>
                <a:spcPct val="90000"/>
              </a:lnSpc>
              <a:spcBef>
                <a:spcPts val="0"/>
              </a:spcBef>
              <a:spcAft>
                <a:spcPts val="0"/>
              </a:spcAft>
              <a:buClrTx/>
              <a:buSzTx/>
              <a:buFontTx/>
              <a:buNone/>
              <a:tabLst/>
              <a:defRPr/>
            </a:pPr>
            <a:r>
              <a:rPr kumimoji="0" lang="en-US" sz="1600" i="0" u="none" strike="noStrike" kern="1200" cap="none" spc="0" normalizeH="0" baseline="0" noProof="0">
                <a:ln>
                  <a:noFill/>
                </a:ln>
                <a:solidFill>
                  <a:schemeClr val="accent2">
                    <a:lumMod val="60000"/>
                    <a:lumOff val="40000"/>
                  </a:schemeClr>
                </a:solidFill>
                <a:effectLst/>
                <a:uLnTx/>
                <a:uFillTx/>
                <a:latin typeface="Verdana" panose="020B0604030504040204" pitchFamily="34" charset="0"/>
                <a:ea typeface="Verdana" panose="020B0604030504040204" pitchFamily="34" charset="0"/>
                <a:cs typeface="Verdana" panose="020B0604030504040204" pitchFamily="34" charset="0"/>
                <a:sym typeface="Montserrat-Bold"/>
              </a:rPr>
              <a:t>Investigation</a:t>
            </a:r>
          </a:p>
        </p:txBody>
      </p:sp>
      <p:pic>
        <p:nvPicPr>
          <p:cNvPr id="3" name="Picture 2" descr="A house with a porch and a tree&#10;&#10;Description automatically generated">
            <a:extLst>
              <a:ext uri="{FF2B5EF4-FFF2-40B4-BE49-F238E27FC236}">
                <a16:creationId xmlns:a16="http://schemas.microsoft.com/office/drawing/2014/main" id="{9C5B0A46-41C3-4129-8003-67684EFD3760}"/>
              </a:ext>
            </a:extLst>
          </p:cNvPr>
          <p:cNvPicPr>
            <a:picLocks noChangeAspect="1"/>
          </p:cNvPicPr>
          <p:nvPr/>
        </p:nvPicPr>
        <p:blipFill>
          <a:blip r:embed="rId21"/>
          <a:stretch>
            <a:fillRect/>
          </a:stretch>
        </p:blipFill>
        <p:spPr>
          <a:xfrm rot="5400000">
            <a:off x="2498867" y="-2848475"/>
            <a:ext cx="7207608" cy="12205342"/>
          </a:xfrm>
          <a:prstGeom prst="rect">
            <a:avLst/>
          </a:prstGeom>
        </p:spPr>
      </p:pic>
    </p:spTree>
    <p:extLst>
      <p:ext uri="{BB962C8B-B14F-4D97-AF65-F5344CB8AC3E}">
        <p14:creationId xmlns:p14="http://schemas.microsoft.com/office/powerpoint/2010/main" val="107360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lue and purple spiral">
            <a:extLst>
              <a:ext uri="{FF2B5EF4-FFF2-40B4-BE49-F238E27FC236}">
                <a16:creationId xmlns:a16="http://schemas.microsoft.com/office/drawing/2014/main" id="{05B64636-376E-96D4-B550-D764B2C6A6A7}"/>
              </a:ext>
            </a:extLst>
          </p:cNvPr>
          <p:cNvPicPr>
            <a:picLocks noGrp="1" noChangeAspect="1"/>
          </p:cNvPicPr>
          <p:nvPr>
            <p:ph type="pic" sz="quarter" idx="37"/>
          </p:nvPr>
        </p:nvPicPr>
        <p:blipFill rotWithShape="1">
          <a:blip r:embed="rId3" cstate="screen">
            <a:extLst>
              <a:ext uri="{28A0092B-C50C-407E-A947-70E740481C1C}">
                <a14:useLocalDpi xmlns:a14="http://schemas.microsoft.com/office/drawing/2010/main"/>
              </a:ext>
            </a:extLst>
          </a:blip>
          <a:srcRect t="202" b="202"/>
          <a:stretch/>
        </p:blipFill>
        <p:spPr/>
      </p:pic>
      <p:sp>
        <p:nvSpPr>
          <p:cNvPr id="4" name="Slide Number Placeholder 3">
            <a:extLst>
              <a:ext uri="{FF2B5EF4-FFF2-40B4-BE49-F238E27FC236}">
                <a16:creationId xmlns:a16="http://schemas.microsoft.com/office/drawing/2014/main" id="{921DB868-BEE2-49F7-9AC5-A3B143880250}"/>
              </a:ext>
            </a:extLst>
          </p:cNvPr>
          <p:cNvSpPr>
            <a:spLocks noGrp="1"/>
          </p:cNvSpPr>
          <p:nvPr>
            <p:ph type="sldNum" sz="quarter" idx="12"/>
          </p:nvPr>
        </p:nvSpPr>
        <p:spPr/>
        <p:txBody>
          <a:bodyPr/>
          <a:lstStyle/>
          <a:p>
            <a:fld id="{FE024F78-56A6-7740-B68D-8D4D026EDF3F}" type="slidenum">
              <a:rPr lang="en-US" smtClean="0"/>
              <a:pPr/>
              <a:t>8</a:t>
            </a:fld>
            <a:endParaRPr lang="en-US" dirty="0"/>
          </a:p>
        </p:txBody>
      </p:sp>
      <p:pic>
        <p:nvPicPr>
          <p:cNvPr id="10" name="Picture 9">
            <a:extLst>
              <a:ext uri="{FF2B5EF4-FFF2-40B4-BE49-F238E27FC236}">
                <a16:creationId xmlns:a16="http://schemas.microsoft.com/office/drawing/2014/main" id="{9B0F0CFF-E3D5-222D-139E-5AA3B3F145C7}"/>
              </a:ext>
            </a:extLst>
          </p:cNvPr>
          <p:cNvPicPr>
            <a:picLocks noChangeAspect="1"/>
          </p:cNvPicPr>
          <p:nvPr/>
        </p:nvPicPr>
        <p:blipFill>
          <a:blip r:embed="rId4">
            <a:extLst>
              <a:ext uri="{28A0092B-C50C-407E-A947-70E740481C1C}">
                <a14:useLocalDpi xmlns:a14="http://schemas.microsoft.com/office/drawing/2010/main" val="0"/>
              </a:ext>
            </a:extLst>
          </a:blip>
          <a:srcRect t="7719" b="7719"/>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89B61F0C-DB38-6F5E-7DC4-B592CE941718}"/>
              </a:ext>
            </a:extLst>
          </p:cNvPr>
          <p:cNvPicPr>
            <a:picLocks noChangeAspect="1"/>
          </p:cNvPicPr>
          <p:nvPr/>
        </p:nvPicPr>
        <p:blipFill>
          <a:blip r:embed="rId5"/>
          <a:stretch>
            <a:fillRect/>
          </a:stretch>
        </p:blipFill>
        <p:spPr>
          <a:xfrm>
            <a:off x="336550" y="3533371"/>
            <a:ext cx="3238952" cy="3057952"/>
          </a:xfrm>
          <a:prstGeom prst="rect">
            <a:avLst/>
          </a:prstGeom>
        </p:spPr>
      </p:pic>
      <p:pic>
        <p:nvPicPr>
          <p:cNvPr id="14" name="Picture 13">
            <a:extLst>
              <a:ext uri="{FF2B5EF4-FFF2-40B4-BE49-F238E27FC236}">
                <a16:creationId xmlns:a16="http://schemas.microsoft.com/office/drawing/2014/main" id="{2C583931-F476-1291-8AFA-E70ACCF713ED}"/>
              </a:ext>
            </a:extLst>
          </p:cNvPr>
          <p:cNvPicPr>
            <a:picLocks noChangeAspect="1"/>
          </p:cNvPicPr>
          <p:nvPr/>
        </p:nvPicPr>
        <p:blipFill>
          <a:blip r:embed="rId6"/>
          <a:stretch>
            <a:fillRect/>
          </a:stretch>
        </p:blipFill>
        <p:spPr>
          <a:xfrm>
            <a:off x="9058056" y="336550"/>
            <a:ext cx="2724530" cy="2372056"/>
          </a:xfrm>
          <a:prstGeom prst="rect">
            <a:avLst/>
          </a:prstGeom>
        </p:spPr>
      </p:pic>
      <p:pic>
        <p:nvPicPr>
          <p:cNvPr id="16" name="Picture 15">
            <a:extLst>
              <a:ext uri="{FF2B5EF4-FFF2-40B4-BE49-F238E27FC236}">
                <a16:creationId xmlns:a16="http://schemas.microsoft.com/office/drawing/2014/main" id="{629778D4-B7E7-95F4-F07B-FF5F00FF757F}"/>
              </a:ext>
            </a:extLst>
          </p:cNvPr>
          <p:cNvPicPr>
            <a:picLocks noChangeAspect="1"/>
          </p:cNvPicPr>
          <p:nvPr/>
        </p:nvPicPr>
        <p:blipFill>
          <a:blip r:embed="rId7"/>
          <a:stretch>
            <a:fillRect/>
          </a:stretch>
        </p:blipFill>
        <p:spPr>
          <a:xfrm>
            <a:off x="8616500" y="3447574"/>
            <a:ext cx="3458058" cy="3410426"/>
          </a:xfrm>
          <a:prstGeom prst="rect">
            <a:avLst/>
          </a:prstGeom>
        </p:spPr>
      </p:pic>
      <p:pic>
        <p:nvPicPr>
          <p:cNvPr id="18" name="Picture 17">
            <a:extLst>
              <a:ext uri="{FF2B5EF4-FFF2-40B4-BE49-F238E27FC236}">
                <a16:creationId xmlns:a16="http://schemas.microsoft.com/office/drawing/2014/main" id="{02CD45B5-4601-DAC6-77C2-710A1E79945B}"/>
              </a:ext>
            </a:extLst>
          </p:cNvPr>
          <p:cNvPicPr>
            <a:picLocks noChangeAspect="1"/>
          </p:cNvPicPr>
          <p:nvPr/>
        </p:nvPicPr>
        <p:blipFill>
          <a:blip r:embed="rId8"/>
          <a:stretch>
            <a:fillRect/>
          </a:stretch>
        </p:blipFill>
        <p:spPr>
          <a:xfrm>
            <a:off x="2952237" y="232142"/>
            <a:ext cx="2400635" cy="495369"/>
          </a:xfrm>
          <a:prstGeom prst="rect">
            <a:avLst/>
          </a:prstGeom>
        </p:spPr>
      </p:pic>
    </p:spTree>
    <p:extLst>
      <p:ext uri="{BB962C8B-B14F-4D97-AF65-F5344CB8AC3E}">
        <p14:creationId xmlns:p14="http://schemas.microsoft.com/office/powerpoint/2010/main" val="910315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CECA3-144C-CD4B-9246-81B4F2E65466}"/>
              </a:ext>
            </a:extLst>
          </p:cNvPr>
          <p:cNvSpPr>
            <a:spLocks noGrp="1"/>
          </p:cNvSpPr>
          <p:nvPr>
            <p:ph sz="quarter" idx="36"/>
          </p:nvPr>
        </p:nvSpPr>
        <p:spPr>
          <a:xfrm>
            <a:off x="814302" y="2465535"/>
            <a:ext cx="3062754" cy="3427265"/>
          </a:xfrm>
        </p:spPr>
        <p:txBody>
          <a:bodyPr/>
          <a:lstStyle/>
          <a:p>
            <a:r>
              <a:rPr lang="en-US" dirty="0"/>
              <a:t>State Pool</a:t>
            </a:r>
          </a:p>
          <a:p>
            <a:r>
              <a:rPr lang="en-US" dirty="0"/>
              <a:t>Last Resort Insurance</a:t>
            </a:r>
          </a:p>
          <a:p>
            <a:r>
              <a:rPr lang="en-US" dirty="0"/>
              <a:t>Limited Coverage</a:t>
            </a:r>
          </a:p>
          <a:p>
            <a:r>
              <a:rPr lang="en-US" dirty="0"/>
              <a:t>Minimal Premium</a:t>
            </a:r>
          </a:p>
          <a:p>
            <a:endParaRPr lang="en-US" dirty="0"/>
          </a:p>
        </p:txBody>
      </p:sp>
      <p:sp>
        <p:nvSpPr>
          <p:cNvPr id="4" name="Slide Number Placeholder 3">
            <a:extLst>
              <a:ext uri="{FF2B5EF4-FFF2-40B4-BE49-F238E27FC236}">
                <a16:creationId xmlns:a16="http://schemas.microsoft.com/office/drawing/2014/main" id="{FD1E69EA-A9E8-C521-7C62-DA1F24879918}"/>
              </a:ext>
            </a:extLst>
          </p:cNvPr>
          <p:cNvSpPr>
            <a:spLocks noGrp="1"/>
          </p:cNvSpPr>
          <p:nvPr>
            <p:ph type="sldNum" sz="quarter" idx="12"/>
          </p:nvPr>
        </p:nvSpPr>
        <p:spPr/>
        <p:txBody>
          <a:bodyPr/>
          <a:lstStyle/>
          <a:p>
            <a:fld id="{FE024F78-56A6-7740-B68D-8D4D026EDF3F}" type="slidenum">
              <a:rPr lang="en-US" smtClean="0"/>
              <a:pPr/>
              <a:t>9</a:t>
            </a:fld>
            <a:endParaRPr lang="en-US" dirty="0"/>
          </a:p>
        </p:txBody>
      </p:sp>
      <p:pic>
        <p:nvPicPr>
          <p:cNvPr id="2050" name="Picture 2" descr="Logo">
            <a:extLst>
              <a:ext uri="{FF2B5EF4-FFF2-40B4-BE49-F238E27FC236}">
                <a16:creationId xmlns:a16="http://schemas.microsoft.com/office/drawing/2014/main" id="{08DE63A4-11B3-D17E-8D5D-3725DECE3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7" y="637309"/>
            <a:ext cx="8756072" cy="12561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6AB5C6-FCE6-9F07-CD0A-D60F78DA69A7}"/>
              </a:ext>
            </a:extLst>
          </p:cNvPr>
          <p:cNvSpPr txBox="1"/>
          <p:nvPr/>
        </p:nvSpPr>
        <p:spPr>
          <a:xfrm>
            <a:off x="4782312" y="1961495"/>
            <a:ext cx="5621274" cy="1477328"/>
          </a:xfrm>
          <a:prstGeom prst="rect">
            <a:avLst/>
          </a:prstGeom>
          <a:noFill/>
        </p:spPr>
        <p:txBody>
          <a:bodyPr wrap="square">
            <a:spAutoFit/>
          </a:bodyPr>
          <a:lstStyle/>
          <a:p>
            <a:r>
              <a:rPr lang="en-US" b="0" i="0" dirty="0">
                <a:solidFill>
                  <a:srgbClr val="FFFFFF"/>
                </a:solidFill>
                <a:effectLst/>
                <a:highlight>
                  <a:srgbClr val="DC7E49"/>
                </a:highlight>
                <a:latin typeface="Lustria"/>
              </a:rPr>
              <a:t>The Plan was established under Chapter 238 and approved on April 3, 1969 by the New Mexico Legislature.  The last law was changed and approved under Chapter 59A, the Insurance Code, effective April 1, 1985 as 59A-29-1 to 59A-29-11.</a:t>
            </a:r>
            <a:endParaRPr lang="en-US" dirty="0"/>
          </a:p>
        </p:txBody>
      </p:sp>
      <p:sp>
        <p:nvSpPr>
          <p:cNvPr id="9" name="TextBox 8">
            <a:extLst>
              <a:ext uri="{FF2B5EF4-FFF2-40B4-BE49-F238E27FC236}">
                <a16:creationId xmlns:a16="http://schemas.microsoft.com/office/drawing/2014/main" id="{D6F790E0-ACFE-4E73-3F49-6506532F8CCF}"/>
              </a:ext>
            </a:extLst>
          </p:cNvPr>
          <p:cNvSpPr txBox="1"/>
          <p:nvPr/>
        </p:nvSpPr>
        <p:spPr>
          <a:xfrm>
            <a:off x="6611112" y="3785617"/>
            <a:ext cx="3255264" cy="1200329"/>
          </a:xfrm>
          <a:prstGeom prst="rect">
            <a:avLst/>
          </a:prstGeom>
          <a:noFill/>
        </p:spPr>
        <p:txBody>
          <a:bodyPr wrap="square">
            <a:spAutoFit/>
          </a:bodyPr>
          <a:lstStyle/>
          <a:p>
            <a:pPr algn="l"/>
            <a:r>
              <a:rPr lang="en-US" b="0" i="0" dirty="0">
                <a:solidFill>
                  <a:srgbClr val="FFFFFF"/>
                </a:solidFill>
                <a:effectLst/>
                <a:highlight>
                  <a:srgbClr val="892E26"/>
                </a:highlight>
                <a:latin typeface="Lustria"/>
              </a:rPr>
              <a:t>2201 San Pedro NE </a:t>
            </a:r>
            <a:r>
              <a:rPr lang="en-US" b="0" i="0" dirty="0" err="1">
                <a:solidFill>
                  <a:srgbClr val="FFFFFF"/>
                </a:solidFill>
                <a:effectLst/>
                <a:highlight>
                  <a:srgbClr val="892E26"/>
                </a:highlight>
                <a:latin typeface="Lustria"/>
              </a:rPr>
              <a:t>Bldg</a:t>
            </a:r>
            <a:r>
              <a:rPr lang="en-US" b="0" i="0" dirty="0">
                <a:solidFill>
                  <a:srgbClr val="FFFFFF"/>
                </a:solidFill>
                <a:effectLst/>
                <a:highlight>
                  <a:srgbClr val="892E26"/>
                </a:highlight>
                <a:latin typeface="Lustria"/>
              </a:rPr>
              <a:t> 20</a:t>
            </a:r>
            <a:br>
              <a:rPr lang="en-US" b="0" i="0" dirty="0">
                <a:solidFill>
                  <a:srgbClr val="FFFFFF"/>
                </a:solidFill>
                <a:effectLst/>
                <a:highlight>
                  <a:srgbClr val="892E26"/>
                </a:highlight>
                <a:latin typeface="Lustria"/>
              </a:rPr>
            </a:br>
            <a:r>
              <a:rPr lang="en-US" b="0" i="0" dirty="0">
                <a:solidFill>
                  <a:srgbClr val="FFFFFF"/>
                </a:solidFill>
                <a:effectLst/>
                <a:highlight>
                  <a:srgbClr val="892E26"/>
                </a:highlight>
                <a:latin typeface="Lustria"/>
              </a:rPr>
              <a:t>Albuquerque, NM 87110</a:t>
            </a:r>
          </a:p>
          <a:p>
            <a:pPr algn="l"/>
            <a:r>
              <a:rPr lang="en-US" b="0" i="0" dirty="0">
                <a:solidFill>
                  <a:srgbClr val="FFFFFF"/>
                </a:solidFill>
                <a:effectLst/>
                <a:highlight>
                  <a:srgbClr val="892E26"/>
                </a:highlight>
                <a:latin typeface="Lustria"/>
              </a:rPr>
              <a:t>Phone: (505) 878-9563</a:t>
            </a:r>
            <a:br>
              <a:rPr lang="en-US" b="0" i="0" dirty="0">
                <a:solidFill>
                  <a:srgbClr val="FFFFFF"/>
                </a:solidFill>
                <a:effectLst/>
                <a:highlight>
                  <a:srgbClr val="892E26"/>
                </a:highlight>
                <a:latin typeface="Lustria"/>
              </a:rPr>
            </a:br>
            <a:r>
              <a:rPr lang="en-US" b="0" i="0" dirty="0">
                <a:solidFill>
                  <a:srgbClr val="FFFFFF"/>
                </a:solidFill>
                <a:effectLst/>
                <a:highlight>
                  <a:srgbClr val="892E26"/>
                </a:highlight>
                <a:latin typeface="Lustria"/>
              </a:rPr>
              <a:t>Fax: (505) 878-9566</a:t>
            </a:r>
          </a:p>
        </p:txBody>
      </p:sp>
      <p:pic>
        <p:nvPicPr>
          <p:cNvPr id="2" name="Picture 2">
            <a:extLst>
              <a:ext uri="{FF2B5EF4-FFF2-40B4-BE49-F238E27FC236}">
                <a16:creationId xmlns:a16="http://schemas.microsoft.com/office/drawing/2014/main" id="{5C41534E-05B4-8BD3-034B-B7EE2B784E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9091" y="5395032"/>
            <a:ext cx="1819923" cy="1196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952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37456-21FC-4AE2-8A94-BF06CAF2EB9B}">
  <ds:schemaRefs>
    <ds:schemaRef ds:uri="http://schemas.microsoft.com/sharepoint/v3/contenttype/forms"/>
  </ds:schemaRefs>
</ds:datastoreItem>
</file>

<file path=customXml/itemProps2.xml><?xml version="1.0" encoding="utf-8"?>
<ds:datastoreItem xmlns:ds="http://schemas.openxmlformats.org/officeDocument/2006/customXml" ds:itemID="{E305301E-11B3-4B9D-A588-21F3C980937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Office Theme</Template>
  <TotalTime>2006</TotalTime>
  <Words>299</Words>
  <Application>Microsoft Office PowerPoint</Application>
  <PresentationFormat>Widescreen</PresentationFormat>
  <Paragraphs>99</Paragraphs>
  <Slides>11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Aptos Display</vt:lpstr>
      <vt:lpstr>Arial</vt:lpstr>
      <vt:lpstr>Arial Nova</vt:lpstr>
      <vt:lpstr>Calibri</vt:lpstr>
      <vt:lpstr>Lustria</vt:lpstr>
      <vt:lpstr>Open Sans Light</vt:lpstr>
      <vt:lpstr>Verdana</vt:lpstr>
      <vt:lpstr>Office Theme</vt:lpstr>
      <vt:lpstr>Wildfire reduction of risk</vt:lpstr>
      <vt:lpstr>Agenda</vt:lpstr>
      <vt:lpstr>The Power of</vt:lpstr>
      <vt:lpstr>PowerPoint Presentation</vt:lpstr>
      <vt:lpstr>Overcoming </vt:lpstr>
      <vt:lpstr>Creating Defensible Space</vt:lpstr>
      <vt:lpstr>PowerPoint Presentation</vt:lpstr>
      <vt:lpstr>PowerPoint Presentation</vt:lpstr>
      <vt:lpstr>PowerPoint Presentation</vt:lpstr>
      <vt:lpstr>Final Tips and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reduction of risk</dc:title>
  <dc:creator>Macias, Elouisa, OSI</dc:creator>
  <cp:lastModifiedBy>Macias, Elouisa, OSI</cp:lastModifiedBy>
  <cp:revision>2</cp:revision>
  <dcterms:created xsi:type="dcterms:W3CDTF">2024-05-09T22:21:30Z</dcterms:created>
  <dcterms:modified xsi:type="dcterms:W3CDTF">2024-10-08T00:44:19Z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